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0"/>
  </p:notesMasterIdLst>
  <p:sldIdLst>
    <p:sldId id="256" r:id="rId2"/>
    <p:sldId id="262" r:id="rId3"/>
    <p:sldId id="294" r:id="rId4"/>
    <p:sldId id="295" r:id="rId5"/>
    <p:sldId id="289" r:id="rId6"/>
    <p:sldId id="290" r:id="rId7"/>
    <p:sldId id="291" r:id="rId8"/>
    <p:sldId id="292" r:id="rId9"/>
    <p:sldId id="278" r:id="rId10"/>
    <p:sldId id="279" r:id="rId11"/>
    <p:sldId id="285" r:id="rId12"/>
    <p:sldId id="280" r:id="rId13"/>
    <p:sldId id="301" r:id="rId14"/>
    <p:sldId id="296" r:id="rId15"/>
    <p:sldId id="297" r:id="rId16"/>
    <p:sldId id="299" r:id="rId17"/>
    <p:sldId id="260" r:id="rId18"/>
    <p:sldId id="30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Prvouka pro 2. ročník v mezipředmětových vztazích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VY_32_INOVACE_Lesní společenstvo - ROSTLINY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Dana Rejlová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říjen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Y="1544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5" custLinFactNeighborX="-238" custLinFactNeighborY="181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Dana Rejlová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říjen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872208"/>
          <a:ext cx="5565987" cy="6120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Prvouka pro 2. ročník v mezipředmětových vztazích</a:t>
          </a:r>
          <a:endParaRPr lang="cs-CZ" sz="2000" b="1" kern="1200" dirty="0"/>
        </a:p>
      </dsp:txBody>
      <dsp:txXfrm>
        <a:off x="585659" y="1872208"/>
        <a:ext cx="5565987" cy="612067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87852" y="2520276"/>
          <a:ext cx="5849872" cy="648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VY_32_INOVACE_Lesní společenstvo - ROSTLINY</a:t>
          </a:r>
          <a:endParaRPr lang="cs-CZ" sz="2000" kern="1200" dirty="0" smtClean="0"/>
        </a:p>
      </dsp:txBody>
      <dsp:txXfrm>
        <a:off x="287852" y="2520276"/>
        <a:ext cx="5849872" cy="648075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zistromy.cz/cz/fotogalerie/listnate-stromy" TargetMode="External"/><Relationship Id="rId2" Type="http://schemas.openxmlformats.org/officeDocument/2006/relationships/hyperlink" Target="http://www.mezistromy.cz/cz/fotogalerie/jehlicnate-strom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http://www.mezistromy.cz/cz/fotogalerie/byliny" TargetMode="External"/><Relationship Id="rId4" Type="http://schemas.openxmlformats.org/officeDocument/2006/relationships/hyperlink" Target="http://www.mezistromy.cz/cz/fotogalerie/ker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foto.cz/vrani-oko-ctyrliste-fotografie-1022.html" TargetMode="External"/><Relationship Id="rId2" Type="http://schemas.openxmlformats.org/officeDocument/2006/relationships/hyperlink" Target="http://www.naturfoto.cz/rulik-zlomocny-fotografie-1941.html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isnicky-akordy.cz/z-pohadek/pod-dubem-za-dubem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lackberries_on_bush.jpg" TargetMode="External"/><Relationship Id="rId2" Type="http://schemas.openxmlformats.org/officeDocument/2006/relationships/hyperlink" Target="http://cs.wikipedia.org/wiki/Soubor:Paris-quadrifolia(vonSeite)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File:Equisetum.jpg" TargetMode="External"/><Relationship Id="rId4" Type="http://schemas.openxmlformats.org/officeDocument/2006/relationships/hyperlink" Target="http://cs.wikipedia.org/wiki/Soubor:Lipa_rad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34808194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412776"/>
            <a:ext cx="7408333" cy="511256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1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400" dirty="0"/>
              <a:t>Předmět - Prvouka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400" dirty="0"/>
              <a:t>Věková skupina - 2. 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400" dirty="0"/>
              <a:t>Časový fond – 4</a:t>
            </a:r>
            <a:r>
              <a:rPr lang="cs-CZ" sz="1400" dirty="0" smtClean="0"/>
              <a:t>5 </a:t>
            </a:r>
            <a:r>
              <a:rPr lang="cs-CZ" sz="14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400" dirty="0"/>
              <a:t>Popis – Materiál slouží k procvičení a prohloubení učiva Prvouky s využitím mezipředmětových vztahů – </a:t>
            </a:r>
            <a:r>
              <a:rPr lang="cs-CZ" sz="1400" dirty="0" smtClean="0"/>
              <a:t>Český </a:t>
            </a:r>
            <a:r>
              <a:rPr lang="cs-CZ" sz="1400" dirty="0"/>
              <a:t>jazyk – </a:t>
            </a:r>
            <a:r>
              <a:rPr lang="cs-CZ" sz="1400" dirty="0" smtClean="0"/>
              <a:t>abeceda, dělení vět na slova. 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 smtClean="0"/>
              <a:t>Na snímek </a:t>
            </a:r>
            <a:r>
              <a:rPr lang="cs-CZ" sz="1400" dirty="0"/>
              <a:t>č. </a:t>
            </a:r>
            <a:r>
              <a:rPr lang="cs-CZ" sz="1400" dirty="0" smtClean="0"/>
              <a:t>3 </a:t>
            </a:r>
            <a:r>
              <a:rPr lang="cs-CZ" sz="1400" dirty="0"/>
              <a:t>kliknutím do volného prostoru postupně přiřazujeme </a:t>
            </a:r>
            <a:r>
              <a:rPr lang="cs-CZ" sz="1400" dirty="0" smtClean="0"/>
              <a:t>správné odpovědi.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 smtClean="0"/>
              <a:t>Snímek </a:t>
            </a:r>
            <a:r>
              <a:rPr lang="cs-CZ" sz="1400" dirty="0"/>
              <a:t>č. 4 </a:t>
            </a:r>
            <a:r>
              <a:rPr lang="cs-CZ" sz="1400" dirty="0" smtClean="0"/>
              <a:t> </a:t>
            </a:r>
            <a:r>
              <a:rPr lang="cs-CZ" sz="1400" dirty="0"/>
              <a:t>– </a:t>
            </a:r>
            <a:r>
              <a:rPr lang="cs-CZ" sz="1400" dirty="0" smtClean="0"/>
              <a:t>opakování. 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/>
              <a:t>Snímek č. 5, </a:t>
            </a:r>
            <a:r>
              <a:rPr lang="cs-CZ" sz="1400" dirty="0" smtClean="0"/>
              <a:t>6 a 7 </a:t>
            </a:r>
            <a:r>
              <a:rPr lang="cs-CZ" sz="1400" dirty="0"/>
              <a:t>je určen k procvičení </a:t>
            </a:r>
            <a:r>
              <a:rPr lang="cs-CZ" sz="1400" dirty="0" smtClean="0"/>
              <a:t>abecedy. Snímek č. 5 - Napiš do sešitu názvy dvou savců z nabídky. Pak klikni na názvy savců – je-li to správně, zmizí, špatně, zvětší se. Stejně tak u snímků č. 6 a 7 – Napiš do sešitu názvy dvou ptáků – č. 6, dvou plazů (obojživelníků) – č. 7. Kontrola po kliknutí. Napsaná slova pak očísluj podle abecedy. 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 smtClean="0"/>
              <a:t>Na snímku </a:t>
            </a:r>
            <a:r>
              <a:rPr lang="cs-CZ" sz="1400" dirty="0"/>
              <a:t>č. 9 </a:t>
            </a:r>
            <a:r>
              <a:rPr lang="cs-CZ" sz="1400" dirty="0" smtClean="0"/>
              <a:t>si </a:t>
            </a:r>
            <a:r>
              <a:rPr lang="cs-CZ" sz="1400" dirty="0"/>
              <a:t>po kliknutí na slovo </a:t>
            </a:r>
            <a:r>
              <a:rPr lang="cs-CZ" sz="1400" dirty="0" smtClean="0"/>
              <a:t>ZDE </a:t>
            </a:r>
            <a:r>
              <a:rPr lang="cs-CZ" sz="1400" dirty="0"/>
              <a:t>prohlédneme obrázky </a:t>
            </a:r>
            <a:r>
              <a:rPr lang="cs-CZ" sz="1400" dirty="0" smtClean="0"/>
              <a:t>rostlin v lese. 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 smtClean="0"/>
              <a:t>Na snímku </a:t>
            </a:r>
            <a:r>
              <a:rPr lang="cs-CZ" sz="1400" dirty="0"/>
              <a:t>č</a:t>
            </a:r>
            <a:r>
              <a:rPr lang="cs-CZ" sz="1400" dirty="0" smtClean="0"/>
              <a:t>. 11 </a:t>
            </a:r>
            <a:r>
              <a:rPr lang="cs-CZ" sz="1400" dirty="0"/>
              <a:t>kliknutím do volného prostoru postupně přiřazujeme názvy </a:t>
            </a:r>
            <a:r>
              <a:rPr lang="cs-CZ" sz="1400" dirty="0" smtClean="0"/>
              <a:t>rostlin.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/>
              <a:t>Snímek č. </a:t>
            </a:r>
            <a:r>
              <a:rPr lang="cs-CZ" sz="1400" dirty="0" smtClean="0"/>
              <a:t>12, 13 </a:t>
            </a:r>
            <a:r>
              <a:rPr lang="cs-CZ" sz="1400" dirty="0"/>
              <a:t>-</a:t>
            </a:r>
            <a:r>
              <a:rPr lang="cs-CZ" sz="1400" dirty="0" smtClean="0"/>
              <a:t> </a:t>
            </a:r>
            <a:r>
              <a:rPr lang="cs-CZ" sz="1400" dirty="0"/>
              <a:t>K</a:t>
            </a:r>
            <a:r>
              <a:rPr lang="cs-CZ" sz="1400" dirty="0" smtClean="0"/>
              <a:t>liknutím na slova v rámečku podle abecedy se slova řadí ve správném pořadí.</a:t>
            </a:r>
            <a:endParaRPr lang="cs-CZ" sz="1400" dirty="0"/>
          </a:p>
          <a:p>
            <a:pPr marL="301943" lvl="1" indent="0">
              <a:buNone/>
            </a:pPr>
            <a:r>
              <a:rPr lang="cs-CZ" sz="1400" dirty="0"/>
              <a:t>Snímek č. </a:t>
            </a:r>
            <a:r>
              <a:rPr lang="cs-CZ" sz="1400" dirty="0" smtClean="0"/>
              <a:t>14 </a:t>
            </a:r>
            <a:r>
              <a:rPr lang="cs-CZ" sz="1400" dirty="0"/>
              <a:t>– P</a:t>
            </a:r>
            <a:r>
              <a:rPr lang="cs-CZ" sz="1400" dirty="0" smtClean="0"/>
              <a:t>řepnutím na funkci pera (popř. vytištěním pracovního listu) rozděl věty na slova. Snímek č. 15 – kontrola.</a:t>
            </a:r>
          </a:p>
          <a:p>
            <a:pPr marL="301943" lvl="1" indent="0">
              <a:buNone/>
            </a:pPr>
            <a:r>
              <a:rPr lang="cs-CZ" sz="1400" dirty="0" smtClean="0"/>
              <a:t>Snímek č. 16 – V časovém limitu (než se odkryje odkaz na </a:t>
            </a:r>
            <a:r>
              <a:rPr lang="cs-CZ" sz="1400" dirty="0" smtClean="0"/>
              <a:t>písničku Pod dubem, za dubem) </a:t>
            </a:r>
            <a:r>
              <a:rPr lang="cs-CZ" sz="1400" dirty="0" smtClean="0"/>
              <a:t>říkej, co si pamatuješ o rostlinách v lese, o lesním společenstvu.</a:t>
            </a:r>
            <a:endParaRPr lang="cs-CZ" sz="1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400" dirty="0"/>
              <a:t>Materiál obsahuje </a:t>
            </a:r>
            <a:r>
              <a:rPr lang="cs-CZ" sz="1400" dirty="0" smtClean="0"/>
              <a:t>18 </a:t>
            </a:r>
            <a:r>
              <a:rPr lang="cs-CZ" sz="1400" dirty="0"/>
              <a:t>stránek a</a:t>
            </a:r>
            <a:r>
              <a:rPr lang="cs-CZ" sz="1400" b="1" dirty="0"/>
              <a:t> </a:t>
            </a:r>
            <a:r>
              <a:rPr lang="cs-CZ" sz="1400" dirty="0"/>
              <a:t>je určen k interaktivní výuce.</a:t>
            </a:r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18537"/>
          </a:xfrm>
        </p:spPr>
        <p:txBody>
          <a:bodyPr/>
          <a:lstStyle/>
          <a:p>
            <a:r>
              <a:rPr lang="cs-CZ" dirty="0" smtClean="0"/>
              <a:t>Význam lesa (opakujeme)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329628" y="33239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b="1" dirty="0"/>
          </a:p>
        </p:txBody>
      </p:sp>
      <p:sp>
        <p:nvSpPr>
          <p:cNvPr id="25" name="Obdélník 24"/>
          <p:cNvSpPr/>
          <p:nvPr/>
        </p:nvSpPr>
        <p:spPr>
          <a:xfrm>
            <a:off x="282285" y="3262176"/>
            <a:ext cx="2633531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 zdrojem kyslíku.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139143" y="3262176"/>
            <a:ext cx="3004769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 místem odpočinku.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367239" y="3262176"/>
            <a:ext cx="2509707" cy="453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 zdrojem dřeva.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68059" y="5873048"/>
            <a:ext cx="2719765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 domovem zvířat.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175147" y="5874346"/>
            <a:ext cx="300476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 zdrojem potravy.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367239" y="5873048"/>
            <a:ext cx="2509709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Zadržuje vodu.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026" name="Picture 2" descr="C:\Users\rej\AppData\Local\Microsoft\Windows\Temporary Internet Files\Content.IE5\BIBJQ3KT\MC9002871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59" y="1041896"/>
            <a:ext cx="1825782" cy="214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ej\AppData\Local\Microsoft\Windows\Temporary Internet Files\Content.IE5\BIBJQ3KT\MC9004120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099" y="1317570"/>
            <a:ext cx="2546872" cy="194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ej\AppData\Local\Microsoft\Windows\Temporary Internet Files\Content.IE5\MKSMUWJT\MC9003561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32" y="3968027"/>
            <a:ext cx="165963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ej\AppData\Local\Microsoft\Windows\Temporary Internet Files\Content.IE5\7RN22DKY\MP90038280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3067" l="1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147" y="3923120"/>
            <a:ext cx="2664296" cy="190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ej\AppData\Local\Microsoft\Windows\Temporary Internet Files\Content.IE5\MKSMUWJT\MC90032670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923" y="1317570"/>
            <a:ext cx="2877675" cy="174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ej\AppData\Local\Microsoft\Windows\Temporary Internet Files\Content.IE5\BIBJQ3KT\MP90040006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484" y="3886832"/>
            <a:ext cx="2309217" cy="184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608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 lesa (opakujeme):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99592" y="5681397"/>
            <a:ext cx="1681871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Smíšený les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94463" y="5681397"/>
            <a:ext cx="1911101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Jehličnatý les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18563" y="5681397"/>
            <a:ext cx="1636987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Listnatý les</a:t>
            </a:r>
            <a:endParaRPr lang="cs-CZ" sz="2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251520" y="1916832"/>
            <a:ext cx="2736305" cy="34784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Roste zde například dub, buk, javor, jírovec,  jasan.</a:t>
            </a:r>
          </a:p>
          <a:p>
            <a:pPr algn="ctr"/>
            <a:endParaRPr lang="cs-CZ" sz="2400" dirty="0">
              <a:solidFill>
                <a:schemeClr val="tx1"/>
              </a:solidFill>
            </a:endParaRP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Odpověz, pak klikni SEM.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180573" y="1916832"/>
            <a:ext cx="2736305" cy="34784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Roste zde například dub, buk, smrk, javor, modřín, jedle, jasan.</a:t>
            </a:r>
          </a:p>
          <a:p>
            <a:pPr algn="ctr"/>
            <a:endParaRPr lang="cs-CZ" sz="2400" dirty="0">
              <a:solidFill>
                <a:schemeClr val="tx1"/>
              </a:solidFill>
            </a:endParaRPr>
          </a:p>
          <a:p>
            <a:pPr algn="ctr"/>
            <a:r>
              <a:rPr lang="cs-CZ" sz="2400" dirty="0">
                <a:solidFill>
                  <a:schemeClr val="tx1"/>
                </a:solidFill>
              </a:rPr>
              <a:t>Odpověz, pak klikni SEM.</a:t>
            </a:r>
          </a:p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109627" y="1916832"/>
            <a:ext cx="2736305" cy="34784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Roste zde například smrk, jedle, modřín, borovice.</a:t>
            </a:r>
          </a:p>
          <a:p>
            <a:pPr algn="ctr"/>
            <a:endParaRPr lang="cs-CZ" sz="2400" dirty="0">
              <a:solidFill>
                <a:schemeClr val="tx1"/>
              </a:solidFill>
            </a:endParaRPr>
          </a:p>
          <a:p>
            <a:pPr algn="ctr"/>
            <a:r>
              <a:rPr lang="cs-CZ" sz="2400" dirty="0">
                <a:solidFill>
                  <a:schemeClr val="tx1"/>
                </a:solidFill>
              </a:rPr>
              <a:t>Odpověz, pak klikni SEM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7" name="Picture 14" descr="C:\Users\rej\AppData\Local\Microsoft\Windows\Temporary Internet Files\Content.IE5\BIBJQ3KT\MC9003598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718" y="5190032"/>
            <a:ext cx="1359710" cy="145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rej\AppData\Local\Microsoft\Windows\Temporary Internet Files\Content.IE5\BIBJQ3KT\MC900331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044" y="5501170"/>
            <a:ext cx="1292232" cy="114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3661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9" descr="C:\Users\rej\AppData\Local\Microsoft\Windows\Temporary Internet Files\Content.IE5\3PFY2U2D\MP9004069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2" y="973756"/>
            <a:ext cx="8420021" cy="576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1101559" y="1916569"/>
            <a:ext cx="1080120" cy="6793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zmije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675792" y="4188785"/>
            <a:ext cx="1346448" cy="74238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zajíc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528920" y="5203198"/>
            <a:ext cx="1368152" cy="74523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buk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63656" y="5096809"/>
            <a:ext cx="1574468" cy="7452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poštolka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445368" y="1404457"/>
            <a:ext cx="914400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káně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359768" y="2783229"/>
            <a:ext cx="2376264" cy="7349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srnec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848446" y="3771931"/>
            <a:ext cx="1029826" cy="7482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182516" y="3933056"/>
            <a:ext cx="1368152" cy="87994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skokan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465191" y="5732708"/>
            <a:ext cx="2213618" cy="8900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kukačka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55418" y="2814535"/>
            <a:ext cx="1587195" cy="9573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ostružiník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23282" y="5861228"/>
            <a:ext cx="1702974" cy="76157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kapradiny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4661278" y="1636808"/>
            <a:ext cx="1404161" cy="73557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51886" y="973755"/>
            <a:ext cx="2376264" cy="7349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jezevec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360324" y="1521272"/>
            <a:ext cx="2376264" cy="7349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jelen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566829" y="4745092"/>
            <a:ext cx="1118854" cy="69801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datel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278832" y="5853625"/>
            <a:ext cx="914400" cy="6656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výr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979356" y="2515369"/>
            <a:ext cx="1872208" cy="814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strakapoud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757964" y="2533892"/>
            <a:ext cx="914400" cy="79588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smrk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194196" y="4747446"/>
            <a:ext cx="1368152" cy="7524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ještěrka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2745094" y="3637199"/>
            <a:ext cx="1368152" cy="814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užovka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506523" y="178396"/>
            <a:ext cx="5413262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bg1"/>
                </a:solidFill>
              </a:rPr>
              <a:t>Klikni na názvy savců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56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9" descr="C:\Users\rej\AppData\Local\Microsoft\Windows\Temporary Internet Files\Content.IE5\3PFY2U2D\MP9004069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13" y="1082278"/>
            <a:ext cx="8413159" cy="5589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483913" y="1618609"/>
            <a:ext cx="1231342" cy="7405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zmije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528920" y="5203197"/>
            <a:ext cx="1368152" cy="76433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dub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99584" y="4197390"/>
            <a:ext cx="1537026" cy="8210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poštolka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956814" y="1444805"/>
            <a:ext cx="914400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káně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197442" y="4151030"/>
            <a:ext cx="1070822" cy="79732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058760" y="3959826"/>
            <a:ext cx="1368152" cy="7359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skokan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791482" y="5203197"/>
            <a:ext cx="2117376" cy="90005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kukačka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252426" y="2672147"/>
            <a:ext cx="1690750" cy="858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ostružiník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23282" y="5445225"/>
            <a:ext cx="156454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borovice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425452" y="5625752"/>
            <a:ext cx="914400" cy="68356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výr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7072565" y="1922412"/>
            <a:ext cx="1824507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strakapoud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563888" y="2707252"/>
            <a:ext cx="914400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smrk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063976" y="3829065"/>
            <a:ext cx="1368152" cy="77885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ještěrka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224782" y="2270108"/>
            <a:ext cx="1368152" cy="874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užovka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414014" y="312837"/>
            <a:ext cx="5434214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4400" dirty="0">
                <a:solidFill>
                  <a:schemeClr val="bg1"/>
                </a:solidFill>
              </a:rPr>
              <a:t>Klikni na názvy </a:t>
            </a:r>
            <a:r>
              <a:rPr lang="cs-CZ" sz="4400" dirty="0" smtClean="0">
                <a:solidFill>
                  <a:schemeClr val="bg1"/>
                </a:solidFill>
              </a:rPr>
              <a:t>ptáků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34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9" descr="C:\Users\rej\AppData\Local\Microsoft\Windows\Temporary Internet Files\Content.IE5\3PFY2U2D\MP9004069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63182"/>
            <a:ext cx="8669146" cy="509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721532" y="1635089"/>
            <a:ext cx="1512168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zmije</a:t>
            </a:r>
            <a:endParaRPr lang="cs-CZ" sz="2400" dirty="0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938984" y="2060849"/>
            <a:ext cx="1368152" cy="9772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dub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224954" y="3725624"/>
            <a:ext cx="1341143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856802" y="4986551"/>
            <a:ext cx="1368152" cy="96272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skokan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862079" y="3114699"/>
            <a:ext cx="1731210" cy="8739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kapradiny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739912" y="5171133"/>
            <a:ext cx="1997530" cy="7920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borovice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7080929" y="2039273"/>
            <a:ext cx="1796796" cy="914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ostružiník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131840" y="3501161"/>
            <a:ext cx="1654035" cy="9414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ještěrka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4785875" y="2021509"/>
            <a:ext cx="1368152" cy="9499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užovka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láček 21"/>
          <p:cNvSpPr/>
          <p:nvPr/>
        </p:nvSpPr>
        <p:spPr>
          <a:xfrm>
            <a:off x="6372200" y="4530536"/>
            <a:ext cx="2230558" cy="1372717"/>
          </a:xfrm>
          <a:prstGeom prst="cloud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CoC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574408" y="4924506"/>
            <a:ext cx="2395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Co zbylo ?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491879" y="116632"/>
            <a:ext cx="55007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4400" dirty="0" smtClean="0">
                <a:solidFill>
                  <a:schemeClr val="bg1"/>
                </a:solidFill>
              </a:rPr>
              <a:t>Klikni </a:t>
            </a:r>
            <a:r>
              <a:rPr lang="cs-CZ" sz="4400" dirty="0">
                <a:solidFill>
                  <a:schemeClr val="bg1"/>
                </a:solidFill>
              </a:rPr>
              <a:t>na názvy </a:t>
            </a:r>
            <a:r>
              <a:rPr lang="cs-CZ" sz="4400" dirty="0" smtClean="0">
                <a:solidFill>
                  <a:schemeClr val="bg1"/>
                </a:solidFill>
              </a:rPr>
              <a:t>plazů a obojživelníků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63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8" grpId="0" animBg="1"/>
      <p:bldP spid="9" grpId="0" animBg="1"/>
      <p:bldP spid="11" grpId="0" animBg="1"/>
      <p:bldP spid="12" grpId="0" animBg="1"/>
      <p:bldP spid="19" grpId="0" animBg="1"/>
      <p:bldP spid="20" grpId="0" animBg="1"/>
      <p:bldP spid="21" grpId="0" animBg="1"/>
      <p:bldP spid="22" grpId="0" animBg="1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C:\Users\rej\AppData\Local\Microsoft\Windows\Temporary Internet Files\Content.IE5\MKSMUWJT\MP9004008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4280834" cy="28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rej\AppData\Local\Microsoft\Windows\Temporary Internet Files\Content.IE5\7RN22DKY\MP9004482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4993"/>
            <a:ext cx="4285849" cy="284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1183982" y="1484784"/>
            <a:ext cx="6552728" cy="194421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Rostliny v lese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3" y="2492896"/>
            <a:ext cx="7992888" cy="3633267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Jehličnaté stromy - </a:t>
            </a:r>
            <a:r>
              <a:rPr lang="cs-CZ" sz="2800" dirty="0">
                <a:solidFill>
                  <a:schemeClr val="tx1"/>
                </a:solidFill>
              </a:rPr>
              <a:t>klikni na fotogalerii </a:t>
            </a:r>
            <a:r>
              <a:rPr lang="cs-CZ" sz="2800" dirty="0" smtClean="0">
                <a:solidFill>
                  <a:schemeClr val="tx1"/>
                </a:solidFill>
                <a:hlinkClick r:id="rId2"/>
              </a:rPr>
              <a:t>ZDE</a:t>
            </a: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b="1" dirty="0" smtClean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Listnaté stromy - </a:t>
            </a:r>
            <a:r>
              <a:rPr lang="cs-CZ" sz="2800" dirty="0">
                <a:solidFill>
                  <a:schemeClr val="tx1"/>
                </a:solidFill>
              </a:rPr>
              <a:t>klikni na fotogalerii </a:t>
            </a:r>
            <a:r>
              <a:rPr lang="cs-CZ" sz="2800" dirty="0" smtClean="0">
                <a:solidFill>
                  <a:schemeClr val="tx1"/>
                </a:solidFill>
                <a:hlinkClick r:id="rId3"/>
              </a:rPr>
              <a:t>ZDE</a:t>
            </a: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b="1" dirty="0" smtClean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Keře - </a:t>
            </a:r>
            <a:r>
              <a:rPr lang="cs-CZ" sz="2800" dirty="0">
                <a:solidFill>
                  <a:schemeClr val="tx1"/>
                </a:solidFill>
              </a:rPr>
              <a:t>klikni na fotogalerii </a:t>
            </a:r>
            <a:r>
              <a:rPr lang="cs-CZ" sz="2800" dirty="0" smtClean="0">
                <a:solidFill>
                  <a:schemeClr val="tx1"/>
                </a:solidFill>
                <a:hlinkClick r:id="rId4"/>
              </a:rPr>
              <a:t>ZDE</a:t>
            </a: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b="1" dirty="0" smtClean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Byliny - </a:t>
            </a:r>
            <a:r>
              <a:rPr lang="cs-CZ" sz="2800" dirty="0">
                <a:solidFill>
                  <a:schemeClr val="tx1"/>
                </a:solidFill>
              </a:rPr>
              <a:t>klikni na </a:t>
            </a:r>
            <a:r>
              <a:rPr lang="cs-CZ" sz="2800" dirty="0" err="1">
                <a:solidFill>
                  <a:schemeClr val="tx1"/>
                </a:solidFill>
              </a:rPr>
              <a:t>fotogalerii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hlinkClick r:id="rId5"/>
              </a:rPr>
              <a:t>ZDE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v lese</a:t>
            </a:r>
            <a:endParaRPr lang="cs-CZ" dirty="0"/>
          </a:p>
        </p:txBody>
      </p:sp>
      <p:pic>
        <p:nvPicPr>
          <p:cNvPr id="2050" name="Picture 2" descr="C:\Users\Lucie\AppData\Local\Microsoft\Windows\Temporary Internet Files\Content.IE5\KICHX765\MP90043875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437112"/>
            <a:ext cx="2981712" cy="19966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946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 na jedovaté rostliny!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2348880"/>
            <a:ext cx="3822192" cy="576064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Rulík zlomocný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987824" y="5589240"/>
            <a:ext cx="1590412" cy="4320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Klikni </a:t>
            </a:r>
            <a:r>
              <a:rPr lang="cs-CZ" sz="2400" dirty="0" smtClean="0">
                <a:solidFill>
                  <a:schemeClr val="tx1"/>
                </a:solidFill>
                <a:hlinkClick r:id="rId2"/>
              </a:rPr>
              <a:t>ZDE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72000" y="2276872"/>
            <a:ext cx="3822192" cy="63976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Vraní oko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7092280" y="5589240"/>
            <a:ext cx="1655167" cy="504056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Klikni </a:t>
            </a:r>
            <a:r>
              <a:rPr lang="cs-CZ" sz="2400" dirty="0">
                <a:solidFill>
                  <a:schemeClr val="tx1"/>
                </a:solidFill>
                <a:hlinkClick r:id="rId3"/>
              </a:rPr>
              <a:t>ZDE</a:t>
            </a: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3074" name="Picture 2" descr="D:\Fotky\DOVOLENE\Letni\Spanelsko_2009\IMG_4419.JPG"/>
          <p:cNvPicPr>
            <a:picLocks noChangeAspect="1" noChangeArrowheads="1"/>
          </p:cNvPicPr>
          <p:nvPr/>
        </p:nvPicPr>
        <p:blipFill>
          <a:blip r:embed="rId4" cstate="print"/>
          <a:srcRect l="39092" t="18958" r="33563" b="38751"/>
          <a:stretch>
            <a:fillRect/>
          </a:stretch>
        </p:blipFill>
        <p:spPr bwMode="auto">
          <a:xfrm>
            <a:off x="323528" y="2852936"/>
            <a:ext cx="2232248" cy="2589408"/>
          </a:xfrm>
          <a:prstGeom prst="rect">
            <a:avLst/>
          </a:prstGeom>
          <a:noFill/>
        </p:spPr>
      </p:pic>
      <p:pic>
        <p:nvPicPr>
          <p:cNvPr id="3075" name="Picture 3" descr="D:\Fotky\DOVOLENE\Letni\Spanelsko_2009\IMG_4424.JPG"/>
          <p:cNvPicPr>
            <a:picLocks noChangeAspect="1" noChangeArrowheads="1"/>
          </p:cNvPicPr>
          <p:nvPr/>
        </p:nvPicPr>
        <p:blipFill>
          <a:blip r:embed="rId5" cstate="print"/>
          <a:srcRect l="7134" t="1241" r="38176" b="3652"/>
          <a:stretch>
            <a:fillRect/>
          </a:stretch>
        </p:blipFill>
        <p:spPr bwMode="auto">
          <a:xfrm>
            <a:off x="2627783" y="2852936"/>
            <a:ext cx="1987421" cy="2592288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627784" y="5085184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Foto: autor</a:t>
            </a:r>
            <a:endParaRPr lang="cs-CZ" dirty="0"/>
          </a:p>
        </p:txBody>
      </p:sp>
      <p:pic>
        <p:nvPicPr>
          <p:cNvPr id="11" name="Obrázek 10" descr="vrani ok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2852936"/>
            <a:ext cx="3456384" cy="2592288"/>
          </a:xfrm>
          <a:prstGeom prst="rect">
            <a:avLst/>
          </a:prstGeom>
        </p:spPr>
      </p:pic>
      <p:sp>
        <p:nvSpPr>
          <p:cNvPr id="12" name="Obdélník 11"/>
          <p:cNvSpPr/>
          <p:nvPr/>
        </p:nvSpPr>
        <p:spPr>
          <a:xfrm>
            <a:off x="323528" y="5085184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Foto: autor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8100392" y="5085184"/>
            <a:ext cx="6480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666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18537"/>
          </a:xfrm>
        </p:spPr>
        <p:txBody>
          <a:bodyPr/>
          <a:lstStyle/>
          <a:p>
            <a:r>
              <a:rPr lang="cs-CZ" dirty="0" smtClean="0"/>
              <a:t>Rostliny v lese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329628" y="33239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b="1" dirty="0"/>
          </a:p>
        </p:txBody>
      </p:sp>
      <p:sp>
        <p:nvSpPr>
          <p:cNvPr id="25" name="Obdélník 24"/>
          <p:cNvSpPr/>
          <p:nvPr/>
        </p:nvSpPr>
        <p:spPr>
          <a:xfrm>
            <a:off x="282286" y="3277927"/>
            <a:ext cx="2463741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ostružiník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361482" y="3277927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lípa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413205" y="3262176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přeslička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68059" y="5873048"/>
            <a:ext cx="2492197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kapraď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361480" y="5874346"/>
            <a:ext cx="246374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borovice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426449" y="5873048"/>
            <a:ext cx="2463743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mech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31" name="Obrázek 30" descr="BOROV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3873083"/>
            <a:ext cx="1440160" cy="1920213"/>
          </a:xfrm>
          <a:prstGeom prst="rect">
            <a:avLst/>
          </a:prstGeom>
        </p:spPr>
      </p:pic>
      <p:pic>
        <p:nvPicPr>
          <p:cNvPr id="32" name="Obrázek 31" descr="KAPR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789040"/>
            <a:ext cx="1584176" cy="2050110"/>
          </a:xfrm>
          <a:prstGeom prst="rect">
            <a:avLst/>
          </a:prstGeom>
        </p:spPr>
      </p:pic>
      <p:pic>
        <p:nvPicPr>
          <p:cNvPr id="33" name="Obrázek 32" descr="LIPA.jpg"/>
          <p:cNvPicPr>
            <a:picLocks noChangeAspect="1"/>
          </p:cNvPicPr>
          <p:nvPr/>
        </p:nvPicPr>
        <p:blipFill>
          <a:blip r:embed="rId4" cstate="print"/>
          <a:srcRect l="19444" t="7407" r="25000" b="18519"/>
          <a:stretch>
            <a:fillRect/>
          </a:stretch>
        </p:blipFill>
        <p:spPr>
          <a:xfrm>
            <a:off x="3563888" y="1196752"/>
            <a:ext cx="2016224" cy="2016224"/>
          </a:xfrm>
          <a:prstGeom prst="rect">
            <a:avLst/>
          </a:prstGeom>
        </p:spPr>
      </p:pic>
      <p:pic>
        <p:nvPicPr>
          <p:cNvPr id="34" name="Obrázek 33" descr="MEC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4005064"/>
            <a:ext cx="2400267" cy="1800200"/>
          </a:xfrm>
          <a:prstGeom prst="rect">
            <a:avLst/>
          </a:prstGeom>
        </p:spPr>
      </p:pic>
      <p:pic>
        <p:nvPicPr>
          <p:cNvPr id="35" name="Obrázek 34" descr="OSTRUZINI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1196752"/>
            <a:ext cx="2002490" cy="1982465"/>
          </a:xfrm>
          <a:prstGeom prst="rect">
            <a:avLst/>
          </a:prstGeom>
        </p:spPr>
      </p:pic>
      <p:pic>
        <p:nvPicPr>
          <p:cNvPr id="36" name="Obrázek 35" descr="PRESLICK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48264" y="1124744"/>
            <a:ext cx="1368152" cy="2063173"/>
          </a:xfrm>
          <a:prstGeom prst="rect">
            <a:avLst/>
          </a:prstGeom>
        </p:spPr>
      </p:pic>
      <p:sp>
        <p:nvSpPr>
          <p:cNvPr id="37" name="Obdélník 36"/>
          <p:cNvSpPr/>
          <p:nvPr/>
        </p:nvSpPr>
        <p:spPr>
          <a:xfrm>
            <a:off x="1979712" y="2852936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č.02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4860032" y="2852936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č.03</a:t>
            </a:r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6974752" y="2795568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č.04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1691680" y="5445224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č.05</a:t>
            </a:r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4716016" y="5445224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č.06</a:t>
            </a:r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8172400" y="5445224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45999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02958"/>
            <a:ext cx="8568951" cy="1252728"/>
          </a:xfrm>
        </p:spPr>
        <p:txBody>
          <a:bodyPr>
            <a:normAutofit/>
          </a:bodyPr>
          <a:lstStyle/>
          <a:p>
            <a:r>
              <a:rPr lang="cs-CZ" dirty="0" smtClean="0"/>
              <a:t>Seřaď názvy rostlin podle abecedy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17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8" name="Slunce 17"/>
          <p:cNvSpPr/>
          <p:nvPr/>
        </p:nvSpPr>
        <p:spPr>
          <a:xfrm>
            <a:off x="581889" y="2639400"/>
            <a:ext cx="646212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Slunce 18"/>
          <p:cNvSpPr/>
          <p:nvPr/>
        </p:nvSpPr>
        <p:spPr>
          <a:xfrm>
            <a:off x="5278708" y="1772816"/>
            <a:ext cx="661444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0" name="Slunce 19"/>
          <p:cNvSpPr/>
          <p:nvPr/>
        </p:nvSpPr>
        <p:spPr>
          <a:xfrm>
            <a:off x="622874" y="1758531"/>
            <a:ext cx="646211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Slunce 20"/>
          <p:cNvSpPr/>
          <p:nvPr/>
        </p:nvSpPr>
        <p:spPr>
          <a:xfrm>
            <a:off x="5278708" y="2639400"/>
            <a:ext cx="661444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2" name="Slunce 21"/>
          <p:cNvSpPr/>
          <p:nvPr/>
        </p:nvSpPr>
        <p:spPr>
          <a:xfrm>
            <a:off x="5278708" y="4372568"/>
            <a:ext cx="661444" cy="592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23" name="Slunce 22"/>
          <p:cNvSpPr/>
          <p:nvPr/>
        </p:nvSpPr>
        <p:spPr>
          <a:xfrm>
            <a:off x="5278708" y="3505984"/>
            <a:ext cx="661444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4" name="Slunce 23"/>
          <p:cNvSpPr/>
          <p:nvPr/>
        </p:nvSpPr>
        <p:spPr>
          <a:xfrm>
            <a:off x="5278708" y="5239152"/>
            <a:ext cx="661444" cy="611950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Slunce 24"/>
          <p:cNvSpPr/>
          <p:nvPr/>
        </p:nvSpPr>
        <p:spPr>
          <a:xfrm>
            <a:off x="581889" y="5193225"/>
            <a:ext cx="646211" cy="65787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Slunce 25"/>
          <p:cNvSpPr/>
          <p:nvPr/>
        </p:nvSpPr>
        <p:spPr>
          <a:xfrm>
            <a:off x="581889" y="4372567"/>
            <a:ext cx="646211" cy="59205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Slunce 26"/>
          <p:cNvSpPr/>
          <p:nvPr/>
        </p:nvSpPr>
        <p:spPr>
          <a:xfrm>
            <a:off x="581889" y="3505984"/>
            <a:ext cx="646211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8" name="Veselý obličej 27"/>
          <p:cNvSpPr/>
          <p:nvPr/>
        </p:nvSpPr>
        <p:spPr>
          <a:xfrm>
            <a:off x="5409686" y="5375846"/>
            <a:ext cx="399487" cy="37817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/>
              </a:solidFill>
            </a:endParaRPr>
          </a:p>
        </p:txBody>
      </p:sp>
      <p:sp>
        <p:nvSpPr>
          <p:cNvPr id="29" name="Vývojový diagram: postup 28"/>
          <p:cNvSpPr/>
          <p:nvPr/>
        </p:nvSpPr>
        <p:spPr>
          <a:xfrm>
            <a:off x="3347270" y="5386031"/>
            <a:ext cx="1946829" cy="61195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smrk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0" name="Vývojový diagram: postup 29"/>
          <p:cNvSpPr/>
          <p:nvPr/>
        </p:nvSpPr>
        <p:spPr>
          <a:xfrm>
            <a:off x="3285765" y="1763507"/>
            <a:ext cx="1960886" cy="571088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buk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1" name="Vývojový diagram: postup 30"/>
          <p:cNvSpPr/>
          <p:nvPr/>
        </p:nvSpPr>
        <p:spPr>
          <a:xfrm>
            <a:off x="7020272" y="6085339"/>
            <a:ext cx="1960886" cy="560523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jahodník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Vývojový diagram: postup 31"/>
          <p:cNvSpPr/>
          <p:nvPr/>
        </p:nvSpPr>
        <p:spPr>
          <a:xfrm>
            <a:off x="73750" y="6085339"/>
            <a:ext cx="1946829" cy="52994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přeslička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Vývojový diagram: postup 32"/>
          <p:cNvSpPr/>
          <p:nvPr/>
        </p:nvSpPr>
        <p:spPr>
          <a:xfrm>
            <a:off x="2240561" y="6078464"/>
            <a:ext cx="1946829" cy="53682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kapraď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4" name="Vývojový diagram: postup 33"/>
          <p:cNvSpPr/>
          <p:nvPr/>
        </p:nvSpPr>
        <p:spPr>
          <a:xfrm>
            <a:off x="3317822" y="4046240"/>
            <a:ext cx="1960886" cy="5760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bez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Vývojový diagram: postup 34"/>
          <p:cNvSpPr/>
          <p:nvPr/>
        </p:nvSpPr>
        <p:spPr>
          <a:xfrm>
            <a:off x="3317822" y="4708532"/>
            <a:ext cx="1960886" cy="57053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borovice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Vývojový diagram: postup 35"/>
          <p:cNvSpPr/>
          <p:nvPr/>
        </p:nvSpPr>
        <p:spPr>
          <a:xfrm>
            <a:off x="4916506" y="6085339"/>
            <a:ext cx="1946829" cy="5636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líska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Vývojový diagram: postup 36"/>
          <p:cNvSpPr/>
          <p:nvPr/>
        </p:nvSpPr>
        <p:spPr>
          <a:xfrm>
            <a:off x="3299822" y="2435517"/>
            <a:ext cx="1946829" cy="571087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ostružiník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Vývojový diagram: postup 37"/>
          <p:cNvSpPr/>
          <p:nvPr/>
        </p:nvSpPr>
        <p:spPr>
          <a:xfrm>
            <a:off x="3299822" y="3199473"/>
            <a:ext cx="1960886" cy="592055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dub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9435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382E-6 C -0.00764 -0.00994 -0.01267 -0.02127 -0.02292 -0.02566 C -0.02882 -0.03352 -0.03524 -0.04508 -0.04219 -0.05133 C -0.04896 -0.06474 -0.05712 -0.05919 -0.06667 -0.06774 C -0.07014 -0.07445 -0.07778 -0.08555 -0.08073 -0.09341 C -0.08611 -0.10774 -0.08663 -0.12115 -0.09306 -0.13549 C -0.10538 -0.16323 -0.11823 -0.18913 -0.12986 -0.21734 C -0.13524 -0.23029 -0.14028 -0.243 -0.14392 -0.25688 C -0.14618 -0.2652 -0.14531 -0.27537 -0.14913 -0.28277 C -0.15017 -0.28485 -0.15278 -0.28439 -0.15451 -0.28508 C -0.16493 -0.29896 -0.15382 -0.28531 -0.1684 -0.29896 C -0.16979 -0.30034 -0.17049 -0.30266 -0.17205 -0.30358 C -0.17917 -0.30774 -0.18767 -0.30612 -0.19479 -0.31075 C -0.20243 -0.31583 -0.20799 -0.32323 -0.2158 -0.32716 C -0.21701 -0.32878 -0.21771 -0.33156 -0.21944 -0.33179 C -0.22812 -0.33294 -0.23941 -0.32601 -0.2474 -0.32231 C -0.24913 -0.32138 -0.25104 -0.32069 -0.25278 -0.32 C -0.25451 -0.3193 -0.25799 -0.31768 -0.25799 -0.31745 C -0.26389 -0.3193 -0.27552 -0.32231 -0.27552 -0.32208 " pathEditMode="relative" rAng="0" ptsTypes="ffffffffffffffffff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16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50289E-6 C -0.00174 -0.00162 -0.00382 -0.00254 -0.00538 -0.00463 C -0.00677 -0.00648 -0.0099 -0.01503 -0.01285 -0.01642 C -0.01997 -0.02035 -0.03056 -0.02058 -0.03872 -0.02335 C -0.0474 -0.0289 -0.05 -0.03607 -0.05712 -0.04439 C -0.06094 -0.05064 -0.06858 -0.05133 -0.07465 -0.05364 C -0.08125 -0.05965 -0.08976 -0.06289 -0.09774 -0.07006 C -0.10139 -0.07515 -0.10434 -0.08301 -0.10886 -0.08879 C -0.12257 -0.10613 -0.14045 -0.12902 -0.15972 -0.13549 C -0.1757 -0.16555 -0.16927 -0.16833 -0.17899 -0.20786 C -0.18038 -0.21387 -0.18264 -0.23307 -0.18611 -0.23838 C -0.18906 -0.24301 -0.1934 -0.24578 -0.19653 -0.24994 C -0.20122 -0.25619 -0.20382 -0.26497 -0.20886 -0.27098 C -0.2092 -0.27145 -0.22622 -0.28833 -0.22986 -0.29202 C -0.23715 -0.29942 -0.25382 -0.29619 -0.26493 -0.30613 C -0.27656 -0.30312 -0.27083 -0.30382 -0.28247 -0.30382 " pathEditMode="relative" rAng="0" ptsTypes="fffffffffffffff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2" y="-15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39306E-6 C -0.01961 0.00554 -0.03593 0.02474 -0.05503 0.03329 C -0.06319 0.04046 -0.07274 0.04531 -0.07968 0.05456 C -0.08125 0.05641 -0.08194 0.05965 -0.08333 0.06173 C -0.09045 0.0726 -0.09461 0.0763 -0.10468 0.08069 C -0.13507 0.10659 -0.15989 0.14034 -0.18246 0.17803 C -0.18507 0.1889 -0.18836 0.1889 -0.19479 0.19699 C -0.19913 0.20231 -0.2026 0.20901 -0.20729 0.21364 C -0.21128 0.21757 -0.21562 0.22127 -0.21961 0.22543 C -0.22465 0.23075 -0.22656 0.23722 -0.23194 0.24208 C -0.24218 0.26312 -0.25885 0.25826 -0.27621 0.26104 C -0.27795 0.26173 -0.28142 0.26335 -0.28142 0.26381 " pathEditMode="relative" rAng="0" ptsTypes="fffffffffff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13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0.00093 C -0.02466 0.00879 -0.00608 0.00509 -0.0507 0.00786 C -0.05816 0.0111 -0.06615 0.01133 -0.07344 0.01503 C -0.08473 0.02058 -0.09514 0.02682 -0.10678 0.03122 C -0.10851 0.03283 -0.11007 0.03492 -0.11198 0.03607 C -0.11424 0.03746 -0.11702 0.03676 -0.1191 0.03838 C -0.12223 0.0407 -0.13004 0.05064 -0.13316 0.05457 C -0.14115 0.0763 -0.13646 0.06821 -0.14532 0.08046 C -0.14862 0.09272 -0.14618 0.08532 -0.15417 0.1015 C -0.15764 0.10844 -0.1691 0.11168 -0.17344 0.11769 C -0.17813 0.12439 -0.17535 0.12185 -0.1823 0.12486 C -0.18855 0.13041 -0.19375 0.13804 -0.19983 0.14335 C -0.20591 0.14867 -0.21511 0.15006 -0.22084 0.15515 C -0.23351 0.16624 -0.22743 0.16301 -0.23837 0.16694 C -0.24011 0.16856 -0.24167 0.17041 -0.24358 0.17156 C -0.24705 0.17364 -0.25417 0.17619 -0.25417 0.17642 C -0.25938 0.17549 -0.26476 0.17503 -0.26997 0.17387 C -0.27171 0.17341 -0.27518 0.17156 -0.27518 0.17179 " pathEditMode="relative" rAng="0" ptsTypes="ffff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87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64162E-6 C -0.01024 -0.02104 -0.00121 -0.04925 -0.01927 -0.06544 C -0.02152 -0.07469 -0.02378 -0.07654 -0.02986 -0.08185 C -0.03715 -0.09619 -0.02864 -0.08185 -0.04045 -0.09365 C -0.04757 -0.10081 -0.04791 -0.10867 -0.05625 -0.11214 C -0.0618 -0.11977 -0.06632 -0.12301 -0.07378 -0.12625 C -0.07968 -0.13156 -0.08437 -0.13734 -0.09132 -0.14035 C -0.09843 -0.14659 -0.10607 -0.15307 -0.11406 -0.15654 C -0.12951 -0.15445 -0.14114 -0.15561 -0.15625 -0.15885 C -0.18889 -0.18174 -0.22691 -0.19006 -0.26319 -0.19399 C -0.35816 -0.19076 -0.30659 -0.19954 -0.40711 -0.1637 C -0.41649 -0.16047 -0.42569 -0.15746 -0.43507 -0.15422 C -0.44948 -0.14937 -0.47725 -0.13549 -0.47725 -0.13526 C -0.49218 -0.13734 -0.50052 -0.13896 -0.51406 -0.14497 C -0.53333 -0.14405 -0.5533 -0.14729 -0.57187 -0.14035 C -0.57448 -0.13943 -0.57656 -0.13688 -0.57899 -0.13549 C -0.58073 -0.13457 -0.58246 -0.13388 -0.5842 -0.13318 C -0.58819 -0.1318 -0.59427 -0.13133 -0.59826 -0.12856 C -0.60538 -0.1237 -0.60121 -0.1237 -0.60885 -0.12162 C -0.61892 -0.11908 -0.63264 -0.11792 -0.64218 -0.117 C -0.65399 -0.11353 -0.65694 -0.11214 -0.67187 -0.11214 C -0.67725 -0.11214 -0.68767 -0.11445 -0.68767 -0.11422 " pathEditMode="relative" rAng="0" ptsTypes="fffffffffffffffffffff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92" y="-9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65 -0.00624 C -0.02188 -0.02474 -0.01997 -0.04716 -0.01059 -0.06219 C -0.00695 -0.06821 -0.00243 -0.07306 0.00174 -0.07861 C 0.00694 -0.08555 0.01076 -0.09433 0.01753 -0.09734 C 0.02083 -0.14982 0.04271 -0.18266 0.07187 -0.21873 C 0.12257 -0.28138 0.1691 -0.33156 0.22621 -0.38474 C 0.25573 -0.41225 0.28351 -0.44485 0.31753 -0.46173 C 0.34392 -0.48971 0.31163 -0.45387 0.3316 -0.48046 C 0.34253 -0.49503 0.35608 -0.50381 0.3684 -0.51537 C 0.37274 -0.51953 0.37621 -0.52555 0.38073 -0.52948 C 0.38559 -0.53364 0.39149 -0.53526 0.39653 -0.53896 C 0.41302 -0.55075 0.42778 -0.56578 0.44375 -0.57849 C 0.44549 -0.58173 0.44687 -0.58543 0.44913 -0.58797 C 0.45104 -0.59029 0.45417 -0.59005 0.45608 -0.5926 C 0.46233 -0.60092 0.46562 -0.61225 0.47187 -0.62057 C 0.47708 -0.62751 0.48767 -0.64162 0.48767 -0.64138 C 0.47222 -0.64416 0.45903 -0.65248 0.44375 -0.65572 C 0.42378 -0.65387 0.40208 -0.6504 0.38246 -0.64393 C 0.3691 -0.63953 0.35174 -0.62289 0.33854 -0.62289 " pathEditMode="relative" rAng="0" ptsTypes="ffffffffffffffffffA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32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2081 C -0.01806 -0.03422 -0.00417 -0.05457 2.77778E-6 -0.07006 C 0.0085 -0.13804 0.0434 -0.19099 0.08246 -0.23353 C 0.09427 -0.24648 0.10712 -0.25434 0.11927 -0.26613 C 0.12222 -0.26914 0.12482 -0.27283 0.12795 -0.27561 C 0.13194 -0.27908 0.13628 -0.28139 0.14028 -0.28486 C 0.14948 -0.29295 0.15625 -0.30382 0.16666 -0.30821 C 0.17621 -0.31815 0.18455 -0.32116 0.19462 -0.32925 C 0.21823 -0.34821 0.20573 -0.34312 0.221 -0.34798 C 0.24496 -0.36393 0.26354 -0.38867 0.28246 -0.41341 C 0.28715 -0.41966 0.29687 -0.4437 0.29809 -0.44601 C 0.30052 -0.45064 0.30364 -0.4548 0.30521 -0.46012 C 0.30798 -0.4696 0.31093 -0.47885 0.31389 -0.48809 C 0.31771 -0.49989 0.32205 -0.51075 0.32448 -0.52324 C 0.32274 -0.54567 0.32587 -0.54775 0.31215 -0.55353 C 0.27239 -0.55214 0.23403 -0.5496 0.19462 -0.54659 C 0.16927 -0.53526 0.18784 -0.5422 0.1368 -0.53966 C 0.13159 -0.53734 0.12639 -0.53388 0.121 -0.53249 C 0.11771 -0.53156 0.11059 -0.53018 0.10694 -0.52786 C 0.09375 -0.51908 0.10955 -0.52648 0.09635 -0.52093 C 0.08489 -0.51075 0.06545 -0.50382 0.05434 -0.51862 " pathEditMode="relative" rAng="0" ptsTypes="ffffffffffffffffffff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266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-0.00185 C -0.00173 0.01827 0.01406 0.0185 0.02656 0.02382 C 0.04271 0.08809 0.15052 0.05156 0.16684 0.05179 C 0.18021 0.05434 0.19202 0.06058 0.20538 0.06358 C 0.22448 0.06798 0.24445 0.06613 0.26337 0.07283 C 0.27396 0.07676 0.28281 0.08486 0.29323 0.08925 C 0.30469 0.09942 0.31823 0.1015 0.33177 0.10335 C 0.34392 0.10867 0.35608 0.11306 0.36858 0.11723 C 0.39097 0.13225 0.37743 0.12439 0.40903 0.13827 C 0.4125 0.13988 0.41945 0.14289 0.41945 0.14312 C 0.44149 0.16278 0.42083 0.14613 0.48438 0.15006 C 0.49514 0.15075 0.50365 0.15399 0.51424 0.15699 C 0.52031 0.16162 0.53142 0.16925 0.53698 0.17572 C 0.54254 0.1822 0.55278 0.19676 0.55278 0.19699 C 0.55868 0.22821 0.55938 0.28647 0.53004 0.29942 C 0.51771 0.29873 0.50538 0.29988 0.49323 0.29711 C 0.4882 0.29595 0.49011 0.28347 0.48785 0.28093 C 0.48559 0.27838 0.48212 0.27931 0.47917 0.27861 C 0.45747 0.28439 0.44149 0.27468 0.42292 0.25988 C 0.39549 0.23815 0.36979 0.21064 0.34583 0.18266 C 0.31129 0.1422 0.33577 0.16416 0.31945 0.15006 C 0.31632 0.13711 0.31945 0.14173 0.30365 0.14543 C 0.28993 0.14867 0.27726 0.1563 0.26337 0.15931 C 0.25243 0.15653 0.24288 0.15468 0.23177 0.15468 " pathEditMode="relative" rAng="0" ptsTypes="fffffffffffffffffffffffA">
                                      <p:cBhvr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5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0044 C -0.00764 -0.00925 -0.00712 -0.02197 -0.00451 -0.02775 C -0.00035 -0.03677 0.0099 -0.03977 0.01649 -0.04417 C 0.02587 -0.05064 0.03264 -0.05388 0.04271 -0.05827 C 0.04479 -0.0592 0.04601 -0.06197 0.04809 -0.06289 C 0.05365 -0.06544 0.07587 -0.06729 0.07795 -0.06752 C 0.08142 -0.06798 0.0849 -0.06937 0.08837 -0.06983 C 0.09427 -0.07076 0.1 -0.07145 0.1059 -0.07214 C 0.11059 -0.07145 0.11528 -0.07099 0.11997 -0.06983 C 0.1217 -0.06937 0.12344 -0.06706 0.12517 -0.06752 C 0.12674 -0.06798 0.1276 -0.07076 0.12882 -0.07214 C 0.13108 -0.07469 0.13351 -0.077 0.13576 -0.07931 C 0.13924 -0.09318 0.13472 -0.08024 0.14635 -0.09318 C 0.15608 -0.10405 0.16372 -0.11654 0.17431 -0.12602 C 0.1842 -0.14498 0.17014 -0.12047 0.1849 -0.13758 C 0.18715 -0.14012 0.18819 -0.14428 0.1901 -0.14706 C 0.19514 -0.15446 0.20017 -0.16162 0.2059 -0.1681 C 0.21354 -0.17665 0.22049 -0.18636 0.22882 -0.19376 C 0.23229 -0.19677 0.23594 -0.19954 0.23924 -0.20301 C 0.25799 -0.2222 0.2776 -0.23769 0.29722 -0.25457 C 0.30208 -0.25873 0.30608 -0.26498 0.31128 -0.26844 C 0.32483 -0.27746 0.33993 -0.28209 0.3533 -0.2918 C 0.40347 -0.3281 0.47743 -0.3644 0.53576 -0.37133 C 0.53715 -0.37133 0.56962 -0.37295 0.57604 -0.3644 C 0.57899 -0.36047 0.57726 -0.35284 0.57969 -0.34798 C 0.58108 -0.34521 0.58316 -0.34336 0.5849 -0.34104 C 0.58611 -0.33642 0.58524 -0.32972 0.58837 -0.32694 C 0.60868 -0.30891 0.62969 -0.31885 0.65677 -0.31769 C 0.66545 -0.30983 0.66198 -0.30706 0.67257 -0.30359 C 0.68507 -0.2874 0.70069 -0.27515 0.71128 -0.25688 C 0.71059 -0.25226 0.71128 -0.24671 0.70937 -0.24278 C 0.70799 -0.23977 0.70469 -0.24 0.70243 -0.23815 C 0.69878 -0.23538 0.69531 -0.23191 0.69184 -0.22891 C 0.6849 -0.2296 0.6776 -0.22891 0.67083 -0.23122 C 0.6684 -0.23214 0.66771 -0.23654 0.66562 -0.23815 C 0.66354 -0.23977 0.66094 -0.24 0.65851 -0.24047 C 0.60885 -0.24925 0.66024 -0.23815 0.62882 -0.24509 C 0.61476 -0.24394 0.60052 -0.24047 0.58663 -0.24047 " pathEditMode="relative" rAng="0" ptsTypes="fffffffffffffffffffffffffffffffffffff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72" y="-184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532 C -0.00156 0.01156 -0.00399 0.02012 -0.00035 0.02405 C 0.0026 0.02705 0.01424 0.0215 0.01892 0.01942 C 0.02587 0.00555 0.01788 0.01804 0.02951 0.01018 C 0.03108 0.00925 0.03142 0.00624 0.03299 0.00532 C 0.0375 0.00301 0.04705 0.0007 0.04705 0.00093 C 0.06302 -0.01526 0.09323 -0.01641 0.11198 -0.01803 C 0.14774 -0.0467 0.18802 -0.06035 0.22778 -0.07399 C 0.27969 -0.09179 0.24531 -0.08578 0.28038 -0.0904 C 0.30833 -0.09965 0.33628 -0.0904 0.36458 -0.09503 C 0.39653 -0.10659 0.38194 -0.10219 0.40833 -0.10913 C 0.42535 -0.10751 0.44236 -0.10751 0.4592 -0.10451 C 0.47309 -0.10219 0.48941 -0.09318 0.50312 -0.08809 C 0.50729 -0.08439 0.51632 -0.07676 0.52066 -0.07167 C 0.52344 -0.06867 0.52951 -0.05873 0.53299 -0.05757 C 0.54045 -0.05526 0.54809 -0.05595 0.55573 -0.05526 C 0.56302 -0.04902 0.56892 -0.04254 0.575 -0.03422 C 0.56996 -0.01087 0.56389 0.00139 0.54531 0.00763 C 0.52465 0.00532 0.50556 0.00786 0.48733 -0.00393 C 0.41979 -0.00069 0.35295 -0.00416 0.28559 -0.00855 C 0.26788 -0.01318 0.26892 -0.01295 0.24531 -0.01087 C 0.23993 -0.00416 0.2434 -0.00624 0.23472 -0.00624 " pathEditMode="relative" rAng="0" ptsTypes="fffffffffffffffffffffA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50" y="-4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750" y="302958"/>
            <a:ext cx="8907407" cy="1252728"/>
          </a:xfrm>
        </p:spPr>
        <p:txBody>
          <a:bodyPr>
            <a:normAutofit/>
          </a:bodyPr>
          <a:lstStyle/>
          <a:p>
            <a:r>
              <a:rPr lang="cs-CZ" dirty="0"/>
              <a:t>S</a:t>
            </a:r>
            <a:r>
              <a:rPr lang="cs-CZ" dirty="0" smtClean="0"/>
              <a:t>eřaď názvy rostlin podle abecedy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17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Slunce 17"/>
          <p:cNvSpPr/>
          <p:nvPr/>
        </p:nvSpPr>
        <p:spPr>
          <a:xfrm>
            <a:off x="581889" y="2639400"/>
            <a:ext cx="646212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Slunce 18"/>
          <p:cNvSpPr/>
          <p:nvPr/>
        </p:nvSpPr>
        <p:spPr>
          <a:xfrm>
            <a:off x="5278708" y="1772816"/>
            <a:ext cx="661444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0" name="Slunce 19"/>
          <p:cNvSpPr/>
          <p:nvPr/>
        </p:nvSpPr>
        <p:spPr>
          <a:xfrm>
            <a:off x="622874" y="1758531"/>
            <a:ext cx="646211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Slunce 20"/>
          <p:cNvSpPr/>
          <p:nvPr/>
        </p:nvSpPr>
        <p:spPr>
          <a:xfrm>
            <a:off x="5278708" y="2639400"/>
            <a:ext cx="661444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2" name="Slunce 21"/>
          <p:cNvSpPr/>
          <p:nvPr/>
        </p:nvSpPr>
        <p:spPr>
          <a:xfrm>
            <a:off x="5278708" y="4372568"/>
            <a:ext cx="661444" cy="592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3" name="Slunce 22"/>
          <p:cNvSpPr/>
          <p:nvPr/>
        </p:nvSpPr>
        <p:spPr>
          <a:xfrm>
            <a:off x="5278708" y="3505984"/>
            <a:ext cx="661444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6" name="Slunce 25"/>
          <p:cNvSpPr/>
          <p:nvPr/>
        </p:nvSpPr>
        <p:spPr>
          <a:xfrm>
            <a:off x="581889" y="4372567"/>
            <a:ext cx="646211" cy="59205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Slunce 26"/>
          <p:cNvSpPr/>
          <p:nvPr/>
        </p:nvSpPr>
        <p:spPr>
          <a:xfrm>
            <a:off x="581889" y="3505984"/>
            <a:ext cx="646211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0" name="Vývojový diagram: postup 29"/>
          <p:cNvSpPr/>
          <p:nvPr/>
        </p:nvSpPr>
        <p:spPr>
          <a:xfrm>
            <a:off x="3311222" y="4005064"/>
            <a:ext cx="1946200" cy="571088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kapraď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Vývojový diagram: postup 31"/>
          <p:cNvSpPr/>
          <p:nvPr/>
        </p:nvSpPr>
        <p:spPr>
          <a:xfrm>
            <a:off x="3317822" y="5445224"/>
            <a:ext cx="1942887" cy="52994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v</a:t>
            </a:r>
            <a:r>
              <a:rPr lang="cs-CZ" sz="2400" dirty="0" smtClean="0">
                <a:solidFill>
                  <a:schemeClr val="tx1"/>
                </a:solidFill>
              </a:rPr>
              <a:t>raní oko !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Vývojový diagram: postup 32"/>
          <p:cNvSpPr/>
          <p:nvPr/>
        </p:nvSpPr>
        <p:spPr>
          <a:xfrm>
            <a:off x="2240561" y="6078464"/>
            <a:ext cx="1946829" cy="53682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4" name="Vývojový diagram: postup 33"/>
          <p:cNvSpPr/>
          <p:nvPr/>
        </p:nvSpPr>
        <p:spPr>
          <a:xfrm>
            <a:off x="3311222" y="1758531"/>
            <a:ext cx="1942886" cy="5760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bříza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Vývojový diagram: postup 34"/>
          <p:cNvSpPr/>
          <p:nvPr/>
        </p:nvSpPr>
        <p:spPr>
          <a:xfrm>
            <a:off x="3317822" y="4713513"/>
            <a:ext cx="1942887" cy="57053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dub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Vývojový diagram: postup 35"/>
          <p:cNvSpPr/>
          <p:nvPr/>
        </p:nvSpPr>
        <p:spPr>
          <a:xfrm>
            <a:off x="4916506" y="6085339"/>
            <a:ext cx="1946829" cy="5636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ostružiník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Vývojový diagram: postup 36"/>
          <p:cNvSpPr/>
          <p:nvPr/>
        </p:nvSpPr>
        <p:spPr>
          <a:xfrm>
            <a:off x="3317822" y="2490791"/>
            <a:ext cx="1946829" cy="571087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smrk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Vývojový diagram: postup 37"/>
          <p:cNvSpPr/>
          <p:nvPr/>
        </p:nvSpPr>
        <p:spPr>
          <a:xfrm>
            <a:off x="3317822" y="3212976"/>
            <a:ext cx="1942886" cy="60212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líska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655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31389 C -0.01545 0.30393 -0.02048 0.29259 -0.03073 0.28819 C -0.03663 0.28032 -0.04305 0.26875 -0.05 0.2625 C -0.05677 0.24907 -0.06493 0.25463 -0.07448 0.24606 C -0.07795 0.23935 -0.08559 0.22824 -0.08854 0.22037 C -0.09392 0.20625 -0.09444 0.19282 -0.10087 0.17847 C -0.11319 0.15069 -0.12604 0.12477 -0.13767 0.09653 C -0.14305 0.08356 -0.14809 0.07083 -0.15173 0.05694 C -0.15399 0.04861 -0.15312 0.03843 -0.15694 0.03102 C -0.15798 0.02893 -0.16059 0.0294 -0.16232 0.0287 C -0.17274 0.01481 -0.16163 0.02847 -0.17621 0.01481 C -0.1776 0.01366 -0.1783 0.01134 -0.17986 0.01042 C -0.18698 0.00625 -0.19548 0.00787 -0.2026 0.00324 C -0.21024 -0.00185 -0.2158 -0.00926 -0.22361 -0.01319 C -0.22482 -0.01482 -0.22552 -0.01759 -0.22725 -0.01782 C -0.23593 -0.01898 -0.24722 -0.01204 -0.25521 -0.00833 C -0.25694 -0.00741 -0.25885 -0.00671 -0.26059 -0.00602 C -0.26232 -0.00532 -0.2658 -0.0037 -0.2658 -0.00347 C -0.2717 -0.00532 -0.28333 -0.00833 -0.28333 -0.0081 " pathEditMode="relative" rAng="0" ptsTypes="ffffffffffffffffff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50289E-6 C -0.00174 -0.00162 -0.00382 -0.00254 -0.00538 -0.00463 C -0.00677 -0.00648 -0.0099 -0.01503 -0.01285 -0.01642 C -0.01997 -0.02035 -0.03056 -0.02058 -0.03872 -0.02335 C -0.0474 -0.0289 -0.05 -0.03607 -0.05712 -0.04439 C -0.06094 -0.05064 -0.06858 -0.05133 -0.07465 -0.05364 C -0.08125 -0.05965 -0.08976 -0.06289 -0.09774 -0.07006 C -0.10139 -0.07515 -0.10434 -0.08301 -0.10886 -0.08879 C -0.12257 -0.10613 -0.14045 -0.12902 -0.15972 -0.13549 C -0.1757 -0.16555 -0.16927 -0.16833 -0.17899 -0.20786 C -0.18038 -0.21387 -0.18264 -0.23307 -0.18611 -0.23838 C -0.18906 -0.24301 -0.1934 -0.24578 -0.19653 -0.24994 C -0.20122 -0.25619 -0.20382 -0.26497 -0.20886 -0.27098 C -0.2092 -0.27145 -0.22622 -0.28833 -0.22986 -0.29202 C -0.23715 -0.29942 -0.25382 -0.29619 -0.26493 -0.30613 C -0.27656 -0.30312 -0.27083 -0.30382 -0.28247 -0.30382 " pathEditMode="relative" rAng="0" ptsTypes="fffffffffffffff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2" y="-15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4 -0.33564 C -0.00608 -0.33009 -0.0224 -0.31088 -0.0415 -0.30231 C -0.04966 -0.29513 -0.0592 -0.29027 -0.06615 -0.28101 C -0.06771 -0.27916 -0.06841 -0.27592 -0.0698 -0.27384 C -0.07691 -0.26296 -0.08108 -0.25925 -0.09115 -0.25486 C -0.12153 -0.22916 -0.14636 -0.19537 -0.16893 -0.15763 C -0.17153 -0.14675 -0.17483 -0.14675 -0.18125 -0.13865 C -0.18559 -0.13333 -0.18907 -0.12662 -0.19375 -0.12199 C -0.19775 -0.11805 -0.20209 -0.11435 -0.20608 -0.11018 C -0.21111 -0.10486 -0.21302 -0.09838 -0.21841 -0.09351 C -0.22865 -0.07245 -0.24532 -0.07731 -0.26268 -0.07453 C -0.26441 -0.07384 -0.26789 -0.07222 -0.26789 -0.07175 " pathEditMode="relative" rAng="0" ptsTypes="fffffffffff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0.00093 C -0.02466 0.00879 -0.00608 0.00509 -0.0507 0.00786 C -0.05816 0.0111 -0.06615 0.01133 -0.07344 0.01503 C -0.08473 0.02058 -0.09514 0.02682 -0.10678 0.03122 C -0.10851 0.03283 -0.11007 0.03492 -0.11198 0.03607 C -0.11424 0.03746 -0.11702 0.03676 -0.1191 0.03838 C -0.12223 0.0407 -0.13004 0.05064 -0.13316 0.05457 C -0.14115 0.0763 -0.13646 0.06821 -0.14532 0.08046 C -0.14862 0.09272 -0.14618 0.08532 -0.15417 0.1015 C -0.15764 0.10844 -0.1691 0.11168 -0.17344 0.11769 C -0.17813 0.12439 -0.17535 0.12185 -0.1823 0.12486 C -0.18855 0.13041 -0.19375 0.13804 -0.19983 0.14335 C -0.20591 0.14867 -0.21511 0.15006 -0.22084 0.15515 C -0.23351 0.16624 -0.22743 0.16301 -0.23837 0.16694 C -0.24011 0.16856 -0.24167 0.17041 -0.24358 0.17156 C -0.24705 0.17364 -0.25417 0.17619 -0.25417 0.17642 C -0.25938 0.17549 -0.26476 0.17503 -0.26997 0.17387 C -0.27171 0.17341 -0.27518 0.17156 -0.27518 0.17179 " pathEditMode="relative" rAng="0" ptsTypes="ffff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87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C 0.00278 -0.01852 0.00469 -0.04097 0.01407 -0.05602 C 0.01771 -0.06204 0.02223 -0.0669 0.02639 -0.07246 C 0.0316 -0.0794 0.03542 -0.0882 0.04219 -0.09121 C 0.04549 -0.14352 0.06736 -0.17639 0.09653 -0.2125 C 0.14723 -0.27523 0.19375 -0.32523 0.25087 -0.37847 C 0.28039 -0.40602 0.30816 -0.43866 0.34219 -0.45556 C 0.36858 -0.48357 0.33629 -0.44769 0.35625 -0.47431 C 0.36719 -0.48889 0.38073 -0.49746 0.39306 -0.50903 C 0.3974 -0.5132 0.40087 -0.51921 0.40539 -0.52315 C 0.41025 -0.52732 0.41615 -0.52894 0.42118 -0.53264 C 0.43768 -0.54445 0.45243 -0.55949 0.46841 -0.57222 C 0.47014 -0.57546 0.47153 -0.57917 0.47379 -0.58171 C 0.4757 -0.58403 0.47882 -0.5838 0.48073 -0.58634 C 0.48698 -0.59468 0.49028 -0.60602 0.49653 -0.61435 C 0.50174 -0.6213 0.51233 -0.63542 0.51233 -0.63519 C 0.49688 -0.63796 0.48368 -0.6463 0.46841 -0.64954 C 0.44844 -0.64769 0.42674 -0.64421 0.40712 -0.63773 C 0.39375 -0.63333 0.37639 -0.61667 0.3632 -0.61667 " pathEditMode="relative" rAng="0" ptsTypes="ffffffffffffffffff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3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-0.02153 C -0.00243 -0.03495 0.01146 -0.05532 0.01562 -0.07083 C 0.02413 -0.13866 0.05903 -0.19167 0.09809 -0.23426 C 0.10989 -0.24722 0.12274 -0.25509 0.13489 -0.2669 C 0.13784 -0.26991 0.14045 -0.27361 0.14357 -0.27639 C 0.14757 -0.27986 0.15191 -0.28218 0.1559 -0.28565 C 0.1651 -0.29375 0.17187 -0.30463 0.18229 -0.3088 C 0.19184 -0.31875 0.20017 -0.32176 0.21024 -0.32986 C 0.23385 -0.34884 0.22135 -0.34375 0.23663 -0.34861 C 0.26059 -0.36458 0.27916 -0.38935 0.29809 -0.41412 C 0.30278 -0.42037 0.3125 -0.44444 0.31371 -0.44676 C 0.31614 -0.45139 0.31927 -0.45555 0.32083 -0.46088 C 0.32361 -0.47037 0.32656 -0.47963 0.32951 -0.48889 C 0.33333 -0.50069 0.33767 -0.51134 0.3401 -0.52384 C 0.33837 -0.5463 0.34149 -0.54838 0.32778 -0.55417 C 0.28802 -0.55278 0.24965 -0.55023 0.21024 -0.54722 C 0.18489 -0.53588 0.20347 -0.54282 0.15243 -0.54028 C 0.14722 -0.53796 0.14201 -0.53449 0.13663 -0.5331 C 0.13333 -0.53218 0.12621 -0.53079 0.12257 -0.52847 C 0.10937 -0.51968 0.12517 -0.52708 0.11198 -0.52153 C 0.10052 -0.51134 0.08107 -0.50463 0.06996 -0.51921 " pathEditMode="relative" rAng="0" ptsTypes="ffffffffffffffffffff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2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-0.00185 C -0.00173 0.01827 0.01406 0.0185 0.02656 0.02382 C 0.04271 0.08809 0.15052 0.05156 0.16684 0.05179 C 0.18021 0.05434 0.19202 0.06058 0.20538 0.06358 C 0.22448 0.06798 0.24445 0.06613 0.26337 0.07283 C 0.27396 0.07676 0.28281 0.08486 0.29323 0.08925 C 0.30469 0.09942 0.31823 0.1015 0.33177 0.10335 C 0.34392 0.10867 0.35608 0.11306 0.36858 0.11723 C 0.39097 0.13225 0.37743 0.12439 0.40903 0.13827 C 0.4125 0.13988 0.41945 0.14289 0.41945 0.14312 C 0.44149 0.16278 0.42083 0.14613 0.48438 0.15006 C 0.49514 0.15075 0.50365 0.15399 0.51424 0.15699 C 0.52031 0.16162 0.53142 0.16925 0.53698 0.17572 C 0.54254 0.1822 0.55278 0.19676 0.55278 0.19699 C 0.55868 0.22821 0.55938 0.28647 0.53004 0.29942 C 0.51771 0.29873 0.50538 0.29988 0.49323 0.29711 C 0.4882 0.29595 0.49011 0.28347 0.48785 0.28093 C 0.48559 0.27838 0.48212 0.27931 0.47917 0.27861 C 0.45747 0.28439 0.44149 0.27468 0.42292 0.25988 C 0.39549 0.23815 0.36979 0.21064 0.34583 0.18266 C 0.31129 0.1422 0.33577 0.16416 0.31945 0.15006 C 0.31632 0.13711 0.31945 0.14173 0.30365 0.14543 C 0.28993 0.14867 0.27726 0.1563 0.26337 0.15931 C 0.25243 0.15653 0.24288 0.15468 0.23177 0.15468 " pathEditMode="relative" rAng="0" ptsTypes="fffffffffffffffffffffff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5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504 0.08842 C -0.35452 0.08356 -0.354 0.07083 -0.35139 0.06505 C -0.34722 0.05602 -0.33698 0.05301 -0.33038 0.04861 C -0.32101 0.04213 -0.31424 0.03889 -0.30417 0.03449 C -0.30209 0.03356 -0.30087 0.03079 -0.29879 0.02986 C -0.29323 0.02731 -0.27101 0.02546 -0.26893 0.02523 C -0.26545 0.02477 -0.26198 0.02338 -0.25851 0.02292 C -0.25261 0.02199 -0.24688 0.0213 -0.24097 0.0206 C -0.23629 0.0213 -0.2316 0.02176 -0.22691 0.02292 C -0.22518 0.02338 -0.22344 0.02569 -0.2217 0.02523 C -0.22014 0.02477 -0.21927 0.02199 -0.21806 0.0206 C -0.2158 0.01805 -0.21337 0.01574 -0.21111 0.01342 C -0.20764 -0.00046 -0.21216 0.0125 -0.20052 -0.00046 C -0.1908 -0.01111 -0.18316 -0.02361 -0.17257 -0.0331 C -0.16268 -0.05208 -0.17674 -0.02755 -0.16198 -0.04468 C -0.15972 -0.04722 -0.15868 -0.05139 -0.15677 -0.05417 C -0.15174 -0.06158 -0.1467 -0.06875 -0.14097 -0.07523 C -0.13334 -0.0838 -0.12639 -0.09352 -0.11806 -0.10093 C -0.11459 -0.10394 -0.11094 -0.10671 -0.10764 -0.11019 C -0.08889 -0.1294 -0.06927 -0.14491 -0.04966 -0.16181 C -0.04479 -0.16597 -0.0408 -0.17222 -0.03559 -0.1757 C -0.02205 -0.18472 -0.00695 -0.18935 0.00642 -0.19908 C 0.05659 -0.23519 0.13055 -0.27153 0.18889 -0.27847 C 0.19028 -0.27847 0.22274 -0.28009 0.22916 -0.27153 C 0.23212 -0.26759 0.23038 -0.25995 0.23281 -0.25509 C 0.2342 -0.25232 0.23628 -0.25046 0.23802 -0.24815 C 0.23923 -0.24352 0.23837 -0.23681 0.24149 -0.23403 C 0.2618 -0.21597 0.28281 -0.22593 0.30989 -0.22477 C 0.31857 -0.2169 0.3151 -0.21412 0.32569 -0.21088 C 0.33819 -0.19468 0.35382 -0.18241 0.36441 -0.16412 C 0.36371 -0.15949 0.36441 -0.15394 0.3625 -0.15 C 0.36111 -0.14699 0.35781 -0.14722 0.35555 -0.14537 C 0.35191 -0.14259 0.34843 -0.13912 0.34496 -0.13611 C 0.33802 -0.13681 0.33073 -0.13611 0.32396 -0.13843 C 0.32153 -0.13935 0.32083 -0.14375 0.31875 -0.14537 C 0.31666 -0.14699 0.31406 -0.14722 0.31163 -0.14769 C 0.26198 -0.15648 0.31337 -0.14537 0.28194 -0.15232 C 0.26788 -0.15116 0.25364 -0.14769 0.23975 -0.14769 " pathEditMode="relative" rAng="0" ptsTypes="fffffffffffffffffffffffffffffffffffff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72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cs-CZ" sz="4400" dirty="0" smtClean="0">
                <a:solidFill>
                  <a:schemeClr val="bg1"/>
                </a:solidFill>
                <a:latin typeface="+mj-lt"/>
              </a:rPr>
              <a:t> Rozděl věty </a:t>
            </a:r>
            <a:r>
              <a:rPr lang="cs-CZ" sz="4400" dirty="0">
                <a:solidFill>
                  <a:schemeClr val="bg1"/>
                </a:solidFill>
                <a:latin typeface="+mj-lt"/>
              </a:rPr>
              <a:t>na </a:t>
            </a:r>
            <a:r>
              <a:rPr lang="cs-CZ" sz="4400" dirty="0" smtClean="0">
                <a:solidFill>
                  <a:schemeClr val="bg1"/>
                </a:solidFill>
                <a:latin typeface="+mj-lt"/>
              </a:rPr>
              <a:t>slova</a:t>
            </a:r>
            <a:endParaRPr lang="cs-CZ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36848" y="1916832"/>
            <a:ext cx="78488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cs-CZ" sz="2800" dirty="0" err="1" smtClean="0"/>
              <a:t>Lesnámdávákyslík</a:t>
            </a:r>
            <a:r>
              <a:rPr lang="cs-CZ" sz="2800" dirty="0"/>
              <a:t>.  </a:t>
            </a:r>
            <a:endParaRPr lang="cs-CZ" sz="2800" dirty="0" smtClean="0"/>
          </a:p>
          <a:p>
            <a:pPr lvl="1"/>
            <a:r>
              <a:rPr lang="cs-CZ" sz="2800" dirty="0" err="1" smtClean="0"/>
              <a:t>Kyslíkpotřebujemekdýchání</a:t>
            </a:r>
            <a:r>
              <a:rPr lang="cs-CZ" sz="2800" dirty="0"/>
              <a:t>. </a:t>
            </a:r>
          </a:p>
          <a:p>
            <a:pPr lvl="1"/>
            <a:r>
              <a:rPr lang="cs-CZ" sz="2800" dirty="0" err="1" smtClean="0"/>
              <a:t>Lesjedomovemmnohazvířatarostlin</a:t>
            </a:r>
            <a:r>
              <a:rPr lang="cs-CZ" sz="2800" dirty="0" smtClean="0"/>
              <a:t>.</a:t>
            </a:r>
            <a:endParaRPr lang="cs-CZ" sz="2800" dirty="0"/>
          </a:p>
          <a:p>
            <a:pPr lvl="1"/>
            <a:r>
              <a:rPr lang="cs-CZ" sz="2800" dirty="0" err="1" smtClean="0"/>
              <a:t>Člověkkácístromyprodřevo</a:t>
            </a:r>
            <a:r>
              <a:rPr lang="cs-CZ" sz="2800" dirty="0" smtClean="0"/>
              <a:t>.</a:t>
            </a:r>
            <a:endParaRPr lang="cs-CZ" sz="2800" dirty="0"/>
          </a:p>
          <a:p>
            <a:pPr lvl="1"/>
            <a:r>
              <a:rPr lang="cs-CZ" sz="2800" dirty="0" err="1" smtClean="0"/>
              <a:t>Dolesachodímenaprocházky</a:t>
            </a:r>
            <a:r>
              <a:rPr lang="cs-CZ" sz="2800" dirty="0" smtClean="0"/>
              <a:t>.</a:t>
            </a:r>
          </a:p>
          <a:p>
            <a:pPr lvl="1"/>
            <a:r>
              <a:rPr lang="cs-CZ" sz="2800" dirty="0" err="1" smtClean="0"/>
              <a:t>Vlesesbírámelesníplody</a:t>
            </a:r>
            <a:r>
              <a:rPr lang="cs-CZ" sz="2800" dirty="0" smtClean="0"/>
              <a:t>.</a:t>
            </a:r>
          </a:p>
          <a:p>
            <a:pPr lvl="1"/>
            <a:r>
              <a:rPr lang="cs-CZ" sz="2800" dirty="0" err="1" smtClean="0"/>
              <a:t>Vlétědozrávajílesníjahody,malinyaborůvky</a:t>
            </a:r>
            <a:r>
              <a:rPr lang="cs-CZ" sz="2800" dirty="0"/>
              <a:t>. </a:t>
            </a:r>
            <a:endParaRPr lang="cs-CZ" sz="2800" dirty="0" smtClean="0"/>
          </a:p>
          <a:p>
            <a:pPr lvl="1"/>
            <a:r>
              <a:rPr lang="cs-CZ" sz="2800" dirty="0" err="1" smtClean="0"/>
              <a:t>Aždopodzimumůžetetrhatostružinyabrusinky</a:t>
            </a:r>
            <a:r>
              <a:rPr lang="cs-CZ" sz="2800" dirty="0"/>
              <a:t>. </a:t>
            </a:r>
          </a:p>
          <a:p>
            <a:pPr lvl="1"/>
            <a:r>
              <a:rPr lang="cs-CZ" sz="2800" dirty="0" err="1" smtClean="0"/>
              <a:t>Některéplodymohoubýtjedovaté</a:t>
            </a:r>
            <a:r>
              <a:rPr lang="cs-CZ" sz="2800" dirty="0" smtClean="0"/>
              <a:t>.</a:t>
            </a:r>
          </a:p>
          <a:p>
            <a:pPr lvl="1"/>
            <a:r>
              <a:rPr lang="cs-CZ" sz="2800" dirty="0" err="1" smtClean="0"/>
              <a:t>Sbírejteplody,kterédobřeznáte</a:t>
            </a:r>
            <a:r>
              <a:rPr lang="cs-CZ" sz="2800" dirty="0"/>
              <a:t>.</a:t>
            </a:r>
          </a:p>
          <a:p>
            <a:pPr lvl="1"/>
            <a:endParaRPr lang="cs-CZ" sz="2800" dirty="0"/>
          </a:p>
        </p:txBody>
      </p:sp>
      <p:pic>
        <p:nvPicPr>
          <p:cNvPr id="7" name="Picture 7" descr="C:\Users\rej\AppData\Local\Microsoft\Windows\Temporary Internet Files\Content.IE5\3PFY2U2D\MC9000196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006" y="2708920"/>
            <a:ext cx="1571062" cy="135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7174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7944" y="342293"/>
            <a:ext cx="8229600" cy="1252728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cs-CZ" sz="4400" dirty="0" smtClean="0">
                <a:solidFill>
                  <a:schemeClr val="bg1"/>
                </a:solidFill>
                <a:latin typeface="+mj-lt"/>
              </a:rPr>
              <a:t> Rozděl věty </a:t>
            </a:r>
            <a:r>
              <a:rPr lang="cs-CZ" sz="4400" dirty="0">
                <a:solidFill>
                  <a:schemeClr val="bg1"/>
                </a:solidFill>
                <a:latin typeface="+mj-lt"/>
              </a:rPr>
              <a:t>na </a:t>
            </a:r>
            <a:r>
              <a:rPr lang="cs-CZ" sz="4400" dirty="0" smtClean="0">
                <a:solidFill>
                  <a:schemeClr val="bg1"/>
                </a:solidFill>
                <a:latin typeface="+mj-lt"/>
              </a:rPr>
              <a:t>slova</a:t>
            </a:r>
            <a:r>
              <a:rPr lang="cs-CZ" sz="4400" dirty="0">
                <a:solidFill>
                  <a:schemeClr val="bg1"/>
                </a:solidFill>
                <a:latin typeface="+mj-lt"/>
              </a:rPr>
              <a:t> </a:t>
            </a:r>
            <a:r>
              <a:rPr lang="cs-CZ" sz="4400" dirty="0" smtClean="0">
                <a:solidFill>
                  <a:schemeClr val="bg1"/>
                </a:solidFill>
                <a:latin typeface="+mj-lt"/>
              </a:rPr>
              <a:t>– řešení:</a:t>
            </a:r>
            <a:endParaRPr lang="cs-CZ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36848" y="1700808"/>
            <a:ext cx="7848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cs-CZ" sz="2800" dirty="0" smtClean="0"/>
              <a:t>Les nám dává kyslík</a:t>
            </a:r>
            <a:r>
              <a:rPr lang="cs-CZ" sz="2800" dirty="0"/>
              <a:t>.  </a:t>
            </a:r>
            <a:endParaRPr lang="cs-CZ" sz="2800" dirty="0" smtClean="0"/>
          </a:p>
          <a:p>
            <a:pPr lvl="1"/>
            <a:r>
              <a:rPr lang="cs-CZ" sz="2800" dirty="0" smtClean="0"/>
              <a:t>Kyslík </a:t>
            </a:r>
            <a:r>
              <a:rPr lang="cs-CZ" sz="2800" dirty="0"/>
              <a:t>potřebujeme k dýchání. </a:t>
            </a:r>
          </a:p>
          <a:p>
            <a:pPr lvl="1"/>
            <a:r>
              <a:rPr lang="cs-CZ" sz="2800" dirty="0"/>
              <a:t>Les je domovem mnoha zvířat a rostlin</a:t>
            </a:r>
            <a:r>
              <a:rPr lang="cs-CZ" sz="2800" dirty="0" smtClean="0"/>
              <a:t>.</a:t>
            </a:r>
            <a:endParaRPr lang="cs-CZ" sz="2800" dirty="0"/>
          </a:p>
          <a:p>
            <a:pPr lvl="1"/>
            <a:r>
              <a:rPr lang="cs-CZ" sz="2800" dirty="0"/>
              <a:t>Člověk kácí stromy pro dřevo</a:t>
            </a:r>
            <a:r>
              <a:rPr lang="cs-CZ" sz="2800" dirty="0" smtClean="0"/>
              <a:t>.</a:t>
            </a:r>
          </a:p>
          <a:p>
            <a:pPr lvl="1"/>
            <a:r>
              <a:rPr lang="cs-CZ" sz="2800" dirty="0" smtClean="0"/>
              <a:t>Do </a:t>
            </a:r>
            <a:r>
              <a:rPr lang="cs-CZ" sz="2800" dirty="0"/>
              <a:t>lesa chodíme na procházky</a:t>
            </a:r>
            <a:r>
              <a:rPr lang="cs-CZ" sz="2800" dirty="0" smtClean="0"/>
              <a:t>.  </a:t>
            </a:r>
            <a:endParaRPr lang="cs-CZ" sz="2800" dirty="0"/>
          </a:p>
          <a:p>
            <a:pPr lvl="1"/>
            <a:r>
              <a:rPr lang="cs-CZ" sz="2800" dirty="0" smtClean="0"/>
              <a:t>V lese sbíráme lesní plody</a:t>
            </a:r>
            <a:r>
              <a:rPr lang="cs-CZ" sz="2800" dirty="0"/>
              <a:t>.</a:t>
            </a:r>
          </a:p>
          <a:p>
            <a:pPr lvl="1"/>
            <a:r>
              <a:rPr lang="cs-CZ" sz="2800" dirty="0" smtClean="0"/>
              <a:t>V létě dozrávají lesní jahody</a:t>
            </a:r>
            <a:r>
              <a:rPr lang="cs-CZ" sz="2800" dirty="0"/>
              <a:t>, </a:t>
            </a:r>
            <a:r>
              <a:rPr lang="cs-CZ" sz="2800" dirty="0" smtClean="0"/>
              <a:t>maliny a borůvky</a:t>
            </a:r>
            <a:r>
              <a:rPr lang="cs-CZ" sz="2800" dirty="0"/>
              <a:t>. </a:t>
            </a:r>
          </a:p>
          <a:p>
            <a:pPr lvl="1"/>
            <a:r>
              <a:rPr lang="cs-CZ" sz="2800" dirty="0" smtClean="0"/>
              <a:t>Až do podzimu můžete trhat ostružiny a brusinky</a:t>
            </a:r>
            <a:r>
              <a:rPr lang="cs-CZ" sz="2800" dirty="0"/>
              <a:t>. </a:t>
            </a:r>
          </a:p>
          <a:p>
            <a:pPr lvl="1"/>
            <a:r>
              <a:rPr lang="cs-CZ" sz="2800" dirty="0" smtClean="0"/>
              <a:t>Některé plody mohou být jedovaté</a:t>
            </a:r>
            <a:r>
              <a:rPr lang="cs-CZ" sz="2800" dirty="0"/>
              <a:t>.</a:t>
            </a:r>
          </a:p>
          <a:p>
            <a:pPr lvl="1"/>
            <a:r>
              <a:rPr lang="cs-CZ" sz="2800" dirty="0" smtClean="0"/>
              <a:t>Sbírejte plody</a:t>
            </a:r>
            <a:r>
              <a:rPr lang="cs-CZ" sz="2800" dirty="0"/>
              <a:t>, </a:t>
            </a:r>
            <a:r>
              <a:rPr lang="cs-CZ" sz="2800" dirty="0" smtClean="0"/>
              <a:t>které dobře znáte</a:t>
            </a:r>
            <a:r>
              <a:rPr lang="cs-CZ" sz="2800" dirty="0"/>
              <a:t>.</a:t>
            </a:r>
          </a:p>
          <a:p>
            <a:pPr lvl="1"/>
            <a:endParaRPr lang="cs-CZ" sz="2800" dirty="0"/>
          </a:p>
        </p:txBody>
      </p:sp>
      <p:pic>
        <p:nvPicPr>
          <p:cNvPr id="6" name="Picture 7" descr="C:\Users\rej\AppData\Local\Microsoft\Windows\Temporary Internet Files\Content.IE5\3PFY2U2D\MC9000196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340" y="2636912"/>
            <a:ext cx="1571062" cy="135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rej\AppData\Local\Microsoft\Windows\Temporary Internet Files\Content.IE5\3PFY2U2D\MC9000196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212" y="5176503"/>
            <a:ext cx="1571062" cy="135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627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stenec 4"/>
          <p:cNvSpPr/>
          <p:nvPr/>
        </p:nvSpPr>
        <p:spPr>
          <a:xfrm>
            <a:off x="2915816" y="2708920"/>
            <a:ext cx="2808312" cy="2259856"/>
          </a:xfrm>
          <a:prstGeom prst="donu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Klikni </a:t>
            </a:r>
            <a:r>
              <a:rPr lang="cs-CZ" sz="2400" dirty="0" smtClean="0">
                <a:solidFill>
                  <a:schemeClr val="tx1"/>
                </a:solidFill>
                <a:hlinkClick r:id="rId2"/>
              </a:rPr>
              <a:t>SEM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Co víš o rostlinách a zvířatech v lese?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1724910" y="3680809"/>
            <a:ext cx="1575914" cy="1998781"/>
          </a:xfrm>
          <a:prstGeom prst="cloud">
            <a:avLst/>
          </a:prstGeom>
          <a:solidFill>
            <a:schemeClr val="accent5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2341520" y="1697038"/>
            <a:ext cx="1649454" cy="2222054"/>
          </a:xfrm>
          <a:prstGeom prst="cloud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solidFill>
                <a:srgbClr val="FFFF00"/>
              </a:solidFill>
            </a:endParaRPr>
          </a:p>
        </p:txBody>
      </p:sp>
      <p:sp>
        <p:nvSpPr>
          <p:cNvPr id="10" name="Rectangle 36"/>
          <p:cNvSpPr>
            <a:spLocks noChangeArrowheads="1"/>
          </p:cNvSpPr>
          <p:nvPr/>
        </p:nvSpPr>
        <p:spPr bwMode="auto">
          <a:xfrm>
            <a:off x="5508104" y="3070182"/>
            <a:ext cx="2235688" cy="2052247"/>
          </a:xfrm>
          <a:prstGeom prst="cloud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3325976" y="1798358"/>
            <a:ext cx="2004244" cy="2218998"/>
          </a:xfrm>
          <a:prstGeom prst="cloud">
            <a:avLst/>
          </a:prstGeom>
          <a:solidFill>
            <a:srgbClr val="2FDE2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5" name="Rectangle 43"/>
          <p:cNvSpPr>
            <a:spLocks noChangeArrowheads="1"/>
          </p:cNvSpPr>
          <p:nvPr/>
        </p:nvSpPr>
        <p:spPr bwMode="auto">
          <a:xfrm>
            <a:off x="5122390" y="1318419"/>
            <a:ext cx="1841830" cy="2235375"/>
          </a:xfrm>
          <a:prstGeom prst="cloud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 smtClean="0">
                <a:solidFill>
                  <a:srgbClr val="FFFF00"/>
                </a:solidFill>
              </a:rPr>
              <a:t>13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2352025" y="2907857"/>
            <a:ext cx="1976073" cy="2252813"/>
          </a:xfrm>
          <a:prstGeom prst="cloud">
            <a:avLst/>
          </a:prstGeom>
          <a:solidFill>
            <a:srgbClr val="2FDE2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4" name="Rectangle 56"/>
          <p:cNvSpPr>
            <a:spLocks noChangeArrowheads="1"/>
          </p:cNvSpPr>
          <p:nvPr/>
        </p:nvSpPr>
        <p:spPr bwMode="auto">
          <a:xfrm>
            <a:off x="4287997" y="3090841"/>
            <a:ext cx="1895021" cy="1853031"/>
          </a:xfrm>
          <a:prstGeom prst="cloud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 smtClean="0">
                <a:solidFill>
                  <a:srgbClr val="FFFF00"/>
                </a:solidFill>
              </a:rPr>
              <a:t>17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6" name="Rectangle 60"/>
          <p:cNvSpPr>
            <a:spLocks noChangeArrowheads="1"/>
          </p:cNvSpPr>
          <p:nvPr/>
        </p:nvSpPr>
        <p:spPr bwMode="auto">
          <a:xfrm>
            <a:off x="1187624" y="4494771"/>
            <a:ext cx="1558897" cy="1958963"/>
          </a:xfrm>
          <a:prstGeom prst="cloud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7" name="Rectangle 61"/>
          <p:cNvSpPr>
            <a:spLocks noChangeArrowheads="1"/>
          </p:cNvSpPr>
          <p:nvPr/>
        </p:nvSpPr>
        <p:spPr bwMode="auto">
          <a:xfrm>
            <a:off x="2737517" y="4456091"/>
            <a:ext cx="1631535" cy="2036321"/>
          </a:xfrm>
          <a:prstGeom prst="cloud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28" name="Rectangle 62"/>
          <p:cNvSpPr>
            <a:spLocks noChangeArrowheads="1"/>
          </p:cNvSpPr>
          <p:nvPr/>
        </p:nvSpPr>
        <p:spPr bwMode="auto">
          <a:xfrm>
            <a:off x="3990974" y="4417412"/>
            <a:ext cx="1617090" cy="1888139"/>
          </a:xfrm>
          <a:prstGeom prst="cloud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9" name="Rectangle 63"/>
          <p:cNvSpPr>
            <a:spLocks noChangeArrowheads="1"/>
          </p:cNvSpPr>
          <p:nvPr/>
        </p:nvSpPr>
        <p:spPr bwMode="auto">
          <a:xfrm>
            <a:off x="5401816" y="5115875"/>
            <a:ext cx="1562404" cy="1742125"/>
          </a:xfrm>
          <a:prstGeom prst="cloud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0" name="Rectangle 64"/>
          <p:cNvSpPr>
            <a:spLocks noChangeArrowheads="1"/>
          </p:cNvSpPr>
          <p:nvPr/>
        </p:nvSpPr>
        <p:spPr bwMode="auto">
          <a:xfrm>
            <a:off x="5639392" y="4001828"/>
            <a:ext cx="1745971" cy="2108567"/>
          </a:xfrm>
          <a:prstGeom prst="cloud">
            <a:avLst/>
          </a:prstGeom>
          <a:solidFill>
            <a:schemeClr val="accent5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942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-0.3331  E" pathEditMode="relative" ptsTypes="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-0.3331 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-0.3331  E" pathEditMode="relative" ptsTypes="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  E" pathEditMode="relative" ptsTypes="">
                                      <p:cBhvr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  E" pathEditMode="relative" ptsTypes="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  E" pathEditMode="relative" ptsTypes="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-0.3331  E" pathEditMode="relative" ptsTypes="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-0.3331  E" pathEditMode="relative" ptsTypes="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  E" pathEditMode="relative" ptsTypes="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  E" pathEditMode="relative" ptsTypes="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  E" pathEditMode="relative" ptsTypes="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1.48148E-6 L 0.33871 0.45162 " pathEditMode="relative" ptsTypes="AA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5" grpId="0" animBg="1"/>
      <p:bldP spid="21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420888"/>
            <a:ext cx="7992888" cy="3888432"/>
          </a:xfrm>
        </p:spPr>
        <p:txBody>
          <a:bodyPr>
            <a:normAutofit fontScale="92500" lnSpcReduction="1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dirty="0"/>
              <a:t>HANA BURIANOVÁ, LUDMILA JÍZDNÁ, MÁRIA TARÁBKOVÁ. </a:t>
            </a:r>
            <a:r>
              <a:rPr lang="cs-CZ" i="1" dirty="0"/>
              <a:t>Český jazyk pro 2.ročník</a:t>
            </a:r>
            <a:r>
              <a:rPr lang="cs-CZ" dirty="0"/>
              <a:t>. Brno: </a:t>
            </a:r>
            <a:r>
              <a:rPr lang="cs-CZ" dirty="0" err="1"/>
              <a:t>Didaktis</a:t>
            </a:r>
            <a:r>
              <a:rPr lang="cs-CZ" dirty="0"/>
              <a:t>, 2003, ISBN 80 - 86285 - 78 - 2.</a:t>
            </a:r>
          </a:p>
          <a:p>
            <a:r>
              <a:rPr lang="cs-CZ" dirty="0"/>
              <a:t>ADÁMKOVÁ, Petra a kol. </a:t>
            </a:r>
            <a:r>
              <a:rPr lang="cs-CZ" i="1" dirty="0"/>
              <a:t>Člověk a jeho svět</a:t>
            </a:r>
            <a:r>
              <a:rPr lang="cs-CZ" dirty="0"/>
              <a:t>. Brno: </a:t>
            </a:r>
            <a:r>
              <a:rPr lang="cs-CZ" dirty="0" err="1"/>
              <a:t>Didaktis</a:t>
            </a:r>
            <a:r>
              <a:rPr lang="cs-CZ" dirty="0"/>
              <a:t>, 2007, ISBN 978-80-7358-059-9.</a:t>
            </a:r>
          </a:p>
          <a:p>
            <a:r>
              <a:rPr lang="cs-CZ" dirty="0"/>
              <a:t>MGR.ŠTIKOVÁ, Věra. </a:t>
            </a:r>
            <a:r>
              <a:rPr lang="cs-CZ" i="1" dirty="0"/>
              <a:t>Já a můj svět - prvouka pro 2. ročník - učebnice</a:t>
            </a:r>
            <a:r>
              <a:rPr lang="cs-CZ" dirty="0"/>
              <a:t>. Brno: Nová škola, s.r.o.,  ISBN 978 - 80 - 7289 - 442 - 0.</a:t>
            </a:r>
            <a:endParaRPr lang="cs-CZ" i="1" dirty="0"/>
          </a:p>
          <a:p>
            <a:pPr marL="0" indent="0">
              <a:buNone/>
            </a:pPr>
            <a:endParaRPr lang="cs-CZ" dirty="0"/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0">
              <a:buClr>
                <a:srgbClr val="31B6FD"/>
              </a:buClr>
              <a:buNone/>
            </a:pPr>
            <a:r>
              <a:rPr lang="cs-CZ" i="1" dirty="0" smtClean="0">
                <a:solidFill>
                  <a:srgbClr val="073E87"/>
                </a:solidFill>
              </a:rPr>
              <a:t>    Galerie www.</a:t>
            </a:r>
            <a:r>
              <a:rPr lang="cs-CZ" i="1" dirty="0" err="1" smtClean="0">
                <a:solidFill>
                  <a:srgbClr val="073E87"/>
                </a:solidFill>
              </a:rPr>
              <a:t>microsoft.office.com</a:t>
            </a:r>
            <a:endParaRPr lang="cs-CZ" i="1" dirty="0" smtClean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</a:pPr>
            <a:endParaRPr lang="cs-CZ" i="1" u="sng" dirty="0" smtClean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</a:pPr>
            <a:endParaRPr lang="cs-CZ" i="1" u="sng" dirty="0" smtClean="0">
              <a:solidFill>
                <a:srgbClr val="073E87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5008" y="2132856"/>
            <a:ext cx="8928992" cy="4392488"/>
          </a:xfrm>
        </p:spPr>
        <p:txBody>
          <a:bodyPr>
            <a:normAutofit fontScale="70000" lnSpcReduction="20000"/>
          </a:bodyPr>
          <a:lstStyle/>
          <a:p>
            <a:pPr lvl="0">
              <a:buClr>
                <a:srgbClr val="31B6FD"/>
              </a:buClr>
            </a:pPr>
            <a:endParaRPr lang="cs-CZ" i="1" u="sng" dirty="0" smtClean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Použité obrázky:</a:t>
            </a:r>
          </a:p>
          <a:p>
            <a:pPr lvl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01: </a:t>
            </a:r>
            <a:r>
              <a:rPr lang="cs-CZ" dirty="0" smtClean="0"/>
              <a:t>MICHAEL GASPERL.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2"/>
              </a:rPr>
              <a:t>http://cs.wikipedia.org/wiki/Soubor:Paris-quadrifolia(vonSeite).jpg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02: </a:t>
            </a:r>
            <a:r>
              <a:rPr lang="en-US" dirty="0" smtClean="0"/>
              <a:t>BLACKBERRIES. </a:t>
            </a:r>
            <a:r>
              <a:rPr lang="en-US" i="1" dirty="0" smtClean="0"/>
              <a:t>Wikipedia.cz</a:t>
            </a:r>
            <a:r>
              <a:rPr lang="en-US" dirty="0" smtClean="0"/>
              <a:t> [online]. [cit. 20.10.2013].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3"/>
              </a:rPr>
              <a:t>http://cs.wikipedia.org/wiki/Soubor:Blackberries_on_bush.jpg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03: </a:t>
            </a:r>
            <a:r>
              <a:rPr lang="cs-CZ" dirty="0" smtClean="0"/>
              <a:t>FAIGL.LADISLAV.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4"/>
              </a:rPr>
              <a:t>http://cs.wikipedia.org/wiki/Soubor:Lipa_rada.jpg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04: </a:t>
            </a:r>
            <a:r>
              <a:rPr lang="cs-CZ" dirty="0" smtClean="0"/>
              <a:t>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5"/>
              </a:rPr>
              <a:t>http://en.wikipedia.org/wiki/File:Equisetum.jpg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05: </a:t>
            </a:r>
            <a:r>
              <a:rPr lang="cs-CZ" dirty="0" smtClean="0"/>
              <a:t>FRANZ EUGEN KÖHLER.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http://cs.wikipedia.org/wiki/Soubor:Dryopteris_filix-mas_-_K%C3%B6hler%E2%80%93s_Medizinal-Pflanzen-202.jpg</a:t>
            </a:r>
            <a:endParaRPr lang="cs-CZ" i="1" u="sng" dirty="0" smtClean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06: </a:t>
            </a:r>
            <a:r>
              <a:rPr lang="cs-CZ" dirty="0" smtClean="0"/>
              <a:t>GEORGI KUNEV.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http://cs.wikipedia.org/wiki/Soubor:Pinus_nigra_young_tree_Bulgaria.jpg</a:t>
            </a:r>
            <a:endParaRPr lang="cs-CZ" i="1" u="sng" dirty="0" smtClean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  <a:buNone/>
            </a:pPr>
            <a:r>
              <a:rPr lang="cs-CZ" i="1" u="sng" smtClean="0">
                <a:solidFill>
                  <a:srgbClr val="073E87"/>
                </a:solidFill>
              </a:rPr>
              <a:t>07: </a:t>
            </a:r>
            <a:r>
              <a:rPr lang="cs-CZ" dirty="0" smtClean="0"/>
              <a:t>MANFRED MORGNER.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http://cs.wikipedia.org/wiki/Soubor:Moos_5769.jpg</a:t>
            </a:r>
            <a:endParaRPr lang="cs-CZ" i="1" u="sng" dirty="0" smtClean="0">
              <a:solidFill>
                <a:srgbClr val="073E87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273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1911</TotalTime>
  <Words>685</Words>
  <Application>Microsoft Office PowerPoint</Application>
  <PresentationFormat>Předvádění na obrazovce (4:3)</PresentationFormat>
  <Paragraphs>220</Paragraphs>
  <Slides>18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Vlnění</vt:lpstr>
      <vt:lpstr>Základní škola a Mateřská škola Bílá Třemešná, okres Trutnov</vt:lpstr>
      <vt:lpstr>Anotace</vt:lpstr>
      <vt:lpstr>Význam lesa (opakujeme)</vt:lpstr>
      <vt:lpstr>Urči druh lesa (opakujeme):</vt:lpstr>
      <vt:lpstr>Prezentace aplikace PowerPoint</vt:lpstr>
      <vt:lpstr>Prezentace aplikace PowerPoint</vt:lpstr>
      <vt:lpstr>Prezentace aplikace PowerPoint</vt:lpstr>
      <vt:lpstr>Prezentace aplikace PowerPoint</vt:lpstr>
      <vt:lpstr>Rostliny v lese</vt:lpstr>
      <vt:lpstr>Pozor na jedovaté rostliny!</vt:lpstr>
      <vt:lpstr>Rostliny v lese</vt:lpstr>
      <vt:lpstr>Seřaď názvy rostlin podle abecedy</vt:lpstr>
      <vt:lpstr>Seřaď názvy rostlin podle abecedy</vt:lpstr>
      <vt:lpstr> Rozděl věty na slova</vt:lpstr>
      <vt:lpstr> Rozděl věty na slova – řešení:</vt:lpstr>
      <vt:lpstr>Co víš o rostlinách a zvířatech v lese?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Dana Rejlová</cp:lastModifiedBy>
  <cp:revision>130</cp:revision>
  <dcterms:created xsi:type="dcterms:W3CDTF">2013-05-10T12:01:16Z</dcterms:created>
  <dcterms:modified xsi:type="dcterms:W3CDTF">2013-11-05T20:48:51Z</dcterms:modified>
</cp:coreProperties>
</file>