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75" r:id="rId2"/>
    <p:sldId id="262" r:id="rId3"/>
    <p:sldId id="276" r:id="rId4"/>
    <p:sldId id="266" r:id="rId5"/>
    <p:sldId id="277" r:id="rId6"/>
    <p:sldId id="264" r:id="rId7"/>
    <p:sldId id="265" r:id="rId8"/>
    <p:sldId id="267" r:id="rId9"/>
    <p:sldId id="269" r:id="rId10"/>
    <p:sldId id="278" r:id="rId11"/>
    <p:sldId id="270" r:id="rId12"/>
    <p:sldId id="279" r:id="rId13"/>
    <p:sldId id="281" r:id="rId14"/>
    <p:sldId id="274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09" autoAdjust="0"/>
    <p:restoredTop sz="94622" autoAdjust="0"/>
  </p:normalViewPr>
  <p:slideViewPr>
    <p:cSldViewPr>
      <p:cViewPr>
        <p:scale>
          <a:sx n="81" d="100"/>
          <a:sy n="81" d="100"/>
        </p:scale>
        <p:origin x="-80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10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0105D621-2EFB-4ECC-A929-CE8D570FA396}" type="presOf" srcId="{A6F0E638-0CDE-4E1F-BB57-10C18463C623}" destId="{7DCEBD2C-792F-484E-9C96-926E03F540ED}" srcOrd="0" destOrd="1" presId="urn:microsoft.com/office/officeart/2008/layout/VerticalCurvedList"/>
    <dgm:cxn modelId="{2A261F25-DFC7-4F0A-9E99-781F5BECF757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BCAA4295-A41D-46DE-83D5-1ED77262148C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7B2AE3D3-BF56-4204-AE41-41441545DE88}" type="presOf" srcId="{F3C4A836-23AC-4E41-B6D6-51221E7E6743}" destId="{EF104B90-7E69-4918-A202-E6F91FC6E413}" srcOrd="0" destOrd="0" presId="urn:microsoft.com/office/officeart/2008/layout/VerticalCurvedList"/>
    <dgm:cxn modelId="{EFB96941-3EAF-480F-8506-CFF61CFA7680}" type="presOf" srcId="{BA9EE107-A5FB-41C4-9EF1-1CC153B68B3F}" destId="{9C0CD981-713F-47B3-AE2F-2963F2684A6F}" srcOrd="0" destOrd="0" presId="urn:microsoft.com/office/officeart/2008/layout/VerticalCurvedList"/>
    <dgm:cxn modelId="{528DEE72-7D48-4688-9035-E6B6B3C1A092}" type="presOf" srcId="{A83A7CFB-B411-4357-9641-4A8443F73655}" destId="{F036299F-AF4D-4DAF-ABF5-87E8CC3FEF1B}" srcOrd="0" destOrd="0" presId="urn:microsoft.com/office/officeart/2008/layout/VerticalCurvedList"/>
    <dgm:cxn modelId="{42D05A1D-9406-4CD9-B9E7-881FC1D3896D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994D045E-A29E-4A65-A990-B869E15C195E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5A9DB16C-5974-45E7-BD6B-4060FFD70231}" type="presParOf" srcId="{9C0CD981-713F-47B3-AE2F-2963F2684A6F}" destId="{96773A7D-3367-4F53-A2D2-EA5770AFFDB3}" srcOrd="0" destOrd="0" presId="urn:microsoft.com/office/officeart/2008/layout/VerticalCurvedList"/>
    <dgm:cxn modelId="{DB6F6EAC-8567-4312-A19A-56AAB536800F}" type="presParOf" srcId="{96773A7D-3367-4F53-A2D2-EA5770AFFDB3}" destId="{F31B7103-6E88-4DB9-9888-CB9E0B3FEEF8}" srcOrd="0" destOrd="0" presId="urn:microsoft.com/office/officeart/2008/layout/VerticalCurvedList"/>
    <dgm:cxn modelId="{7921922A-D67F-4B55-9331-33B408195F60}" type="presParOf" srcId="{F31B7103-6E88-4DB9-9888-CB9E0B3FEEF8}" destId="{F7A92DE4-3445-4B9B-AF3D-F2DA6F69C25D}" srcOrd="0" destOrd="0" presId="urn:microsoft.com/office/officeart/2008/layout/VerticalCurvedList"/>
    <dgm:cxn modelId="{207FC91E-69B6-4960-9417-BA45217A5CA2}" type="presParOf" srcId="{F31B7103-6E88-4DB9-9888-CB9E0B3FEEF8}" destId="{EF104B90-7E69-4918-A202-E6F91FC6E413}" srcOrd="1" destOrd="0" presId="urn:microsoft.com/office/officeart/2008/layout/VerticalCurvedList"/>
    <dgm:cxn modelId="{0EF44E2F-30B3-4EEB-8449-62CCDF11E44D}" type="presParOf" srcId="{F31B7103-6E88-4DB9-9888-CB9E0B3FEEF8}" destId="{F5A5022A-2B1C-4F3B-B289-BC099E9CE92F}" srcOrd="2" destOrd="0" presId="urn:microsoft.com/office/officeart/2008/layout/VerticalCurvedList"/>
    <dgm:cxn modelId="{3E9BB5B0-C910-4B16-B5A2-A4D7BAF8F76C}" type="presParOf" srcId="{F31B7103-6E88-4DB9-9888-CB9E0B3FEEF8}" destId="{F16BA6F4-95DE-4E28-BF94-6459A70C4A6D}" srcOrd="3" destOrd="0" presId="urn:microsoft.com/office/officeart/2008/layout/VerticalCurvedList"/>
    <dgm:cxn modelId="{69268A90-3CBB-4C02-BDDD-F3DAB3F49500}" type="presParOf" srcId="{96773A7D-3367-4F53-A2D2-EA5770AFFDB3}" destId="{F036299F-AF4D-4DAF-ABF5-87E8CC3FEF1B}" srcOrd="1" destOrd="0" presId="urn:microsoft.com/office/officeart/2008/layout/VerticalCurvedList"/>
    <dgm:cxn modelId="{A819D63B-D8E8-445A-AD93-F09DD4BC15B7}" type="presParOf" srcId="{96773A7D-3367-4F53-A2D2-EA5770AFFDB3}" destId="{40B95986-31F6-48A6-A8D8-D04AC3BEDA92}" srcOrd="2" destOrd="0" presId="urn:microsoft.com/office/officeart/2008/layout/VerticalCurvedList"/>
    <dgm:cxn modelId="{4B701873-BDF2-4C07-AA92-36580099B2E9}" type="presParOf" srcId="{40B95986-31F6-48A6-A8D8-D04AC3BEDA92}" destId="{112F553D-60C2-4CC4-948D-0369F51C4DB0}" srcOrd="0" destOrd="0" presId="urn:microsoft.com/office/officeart/2008/layout/VerticalCurvedList"/>
    <dgm:cxn modelId="{CC1E3CE3-607F-47D7-914B-8A01DFFF4A5D}" type="presParOf" srcId="{96773A7D-3367-4F53-A2D2-EA5770AFFDB3}" destId="{A1781B13-DE10-4169-ABDE-0384026A6B34}" srcOrd="3" destOrd="0" presId="urn:microsoft.com/office/officeart/2008/layout/VerticalCurvedList"/>
    <dgm:cxn modelId="{DA9DBAD9-7D1E-4CEC-8D7E-DE1FC1F850B3}" type="presParOf" srcId="{96773A7D-3367-4F53-A2D2-EA5770AFFDB3}" destId="{65CD74A9-3E7B-49D7-95DD-EB8B72D6CA84}" srcOrd="4" destOrd="0" presId="urn:microsoft.com/office/officeart/2008/layout/VerticalCurvedList"/>
    <dgm:cxn modelId="{9BC44779-7CD8-4DC5-9686-48F23DCE9236}" type="presParOf" srcId="{65CD74A9-3E7B-49D7-95DD-EB8B72D6CA84}" destId="{2741B69B-255D-4143-BECE-5BD9035A4FC6}" srcOrd="0" destOrd="0" presId="urn:microsoft.com/office/officeart/2008/layout/VerticalCurvedList"/>
    <dgm:cxn modelId="{3EBD2C27-2D62-4EEF-8424-3A12990F9963}" type="presParOf" srcId="{96773A7D-3367-4F53-A2D2-EA5770AFFDB3}" destId="{7DCEBD2C-792F-484E-9C96-926E03F540ED}" srcOrd="5" destOrd="0" presId="urn:microsoft.com/office/officeart/2008/layout/VerticalCurvedList"/>
    <dgm:cxn modelId="{E63E8F3A-4CE3-497A-A72D-35A334333D14}" type="presParOf" srcId="{96773A7D-3367-4F53-A2D2-EA5770AFFDB3}" destId="{8E391AE5-35EA-4A7F-ACFF-6E662A0BD046}" srcOrd="6" destOrd="0" presId="urn:microsoft.com/office/officeart/2008/layout/VerticalCurvedList"/>
    <dgm:cxn modelId="{EDB7312E-FC4A-4F76-9348-0A0589E765CE}" type="presParOf" srcId="{8E391AE5-35EA-4A7F-ACFF-6E662A0BD046}" destId="{EB133F34-59A3-4639-B813-3EF5396EC28B}" srcOrd="0" destOrd="0" presId="urn:microsoft.com/office/officeart/2008/layout/VerticalCurvedList"/>
    <dgm:cxn modelId="{2061FCD2-2254-4A07-A311-4F581DC63A85}" type="presParOf" srcId="{96773A7D-3367-4F53-A2D2-EA5770AFFDB3}" destId="{88F378EC-C3F8-47CD-AEFF-49BA634320FB}" srcOrd="7" destOrd="0" presId="urn:microsoft.com/office/officeart/2008/layout/VerticalCurvedList"/>
    <dgm:cxn modelId="{567464CF-968A-4BC5-8F0F-FA78C82BF03A}" type="presParOf" srcId="{96773A7D-3367-4F53-A2D2-EA5770AFFDB3}" destId="{0C1D6B2A-9239-4220-B9D4-EF24FF044C0E}" srcOrd="8" destOrd="0" presId="urn:microsoft.com/office/officeart/2008/layout/VerticalCurvedList"/>
    <dgm:cxn modelId="{48648255-EB4E-4BE4-BB07-11B63BFCE36D}" type="presParOf" srcId="{0C1D6B2A-9239-4220-B9D4-EF24FF044C0E}" destId="{A6FEC19F-0F90-4EC7-BB21-E0ADFEFFA617}" srcOrd="0" destOrd="0" presId="urn:microsoft.com/office/officeart/2008/layout/VerticalCurvedList"/>
    <dgm:cxn modelId="{0A0C3D7A-9E4B-45E4-A29E-7C912B062E9C}" type="presParOf" srcId="{96773A7D-3367-4F53-A2D2-EA5770AFFDB3}" destId="{CAE44C5F-81A1-4D30-8D3F-2E663ECAC700}" srcOrd="9" destOrd="0" presId="urn:microsoft.com/office/officeart/2008/layout/VerticalCurvedList"/>
    <dgm:cxn modelId="{6836934E-596E-4413-B662-95661BC2D27F}" type="presParOf" srcId="{96773A7D-3367-4F53-A2D2-EA5770AFFDB3}" destId="{053E2699-E7D5-4B6C-A824-2ED732C32228}" srcOrd="10" destOrd="0" presId="urn:microsoft.com/office/officeart/2008/layout/VerticalCurvedList"/>
    <dgm:cxn modelId="{655E25A7-306E-47BD-A1EB-99DF94F006D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461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11.wmf"/><Relationship Id="rId7" Type="http://schemas.openxmlformats.org/officeDocument/2006/relationships/image" Target="../media/image14.png"/><Relationship Id="rId12" Type="http://schemas.openxmlformats.org/officeDocument/2006/relationships/image" Target="../media/image18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11" Type="http://schemas.openxmlformats.org/officeDocument/2006/relationships/image" Target="../media/image17.wmf"/><Relationship Id="rId5" Type="http://schemas.openxmlformats.org/officeDocument/2006/relationships/image" Target="../media/image13.png"/><Relationship Id="rId10" Type="http://schemas.openxmlformats.org/officeDocument/2006/relationships/image" Target="../media/image16.wmf"/><Relationship Id="rId4" Type="http://schemas.openxmlformats.org/officeDocument/2006/relationships/image" Target="../media/image12.wmf"/><Relationship Id="rId9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6731743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34059368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Materiál slouží k vysvětlení pojmu „Půda“ jako jedné z podmínek života. Žáci se seznámí s tím, jak vzniká, co ji tvoří, naučí se rozeznávat jednotlivé vrstvy a zjistí, jaký vliv  na půdu má činnost člověka </a:t>
            </a:r>
          </a:p>
          <a:p>
            <a:pPr algn="just"/>
            <a:r>
              <a:rPr lang="cs-CZ" dirty="0" smtClean="0"/>
              <a:t>Je určen pro žáky 5. ročníku.</a:t>
            </a:r>
          </a:p>
          <a:p>
            <a:pPr algn="just"/>
            <a:r>
              <a:rPr lang="cs-CZ" dirty="0" smtClean="0"/>
              <a:t>Časová dotace – 25 minut.</a:t>
            </a:r>
          </a:p>
          <a:p>
            <a:pPr algn="just"/>
            <a:r>
              <a:rPr lang="cs-CZ" dirty="0" smtClean="0"/>
              <a:t>V materiálu je </a:t>
            </a:r>
            <a:r>
              <a:rPr lang="cs-CZ" dirty="0" smtClean="0"/>
              <a:t>použito animace pro pochopení zvětrávání horniny,  </a:t>
            </a:r>
            <a:r>
              <a:rPr lang="cs-CZ" dirty="0" smtClean="0"/>
              <a:t>pro procvičení </a:t>
            </a:r>
            <a:r>
              <a:rPr lang="cs-CZ" dirty="0" smtClean="0"/>
              <a:t>tématu využijí žáci přepnutí na  </a:t>
            </a:r>
            <a:r>
              <a:rPr lang="cs-CZ" dirty="0" smtClean="0"/>
              <a:t>interaktivní </a:t>
            </a:r>
            <a:r>
              <a:rPr lang="cs-CZ" dirty="0" smtClean="0"/>
              <a:t>tužku </a:t>
            </a:r>
            <a:r>
              <a:rPr lang="cs-CZ" dirty="0" smtClean="0"/>
              <a:t>(snímek č.12</a:t>
            </a:r>
            <a:r>
              <a:rPr lang="cs-CZ" dirty="0" smtClean="0"/>
              <a:t>), správnost svého řešení si ověří postupným </a:t>
            </a:r>
            <a:r>
              <a:rPr lang="cs-CZ" dirty="0" err="1" smtClean="0"/>
              <a:t>odkliknutím</a:t>
            </a:r>
            <a:r>
              <a:rPr lang="cs-CZ" dirty="0" smtClean="0"/>
              <a:t>, kdy se správná odpověď přiřadí k dané vrstvě půdy, </a:t>
            </a:r>
            <a:r>
              <a:rPr lang="cs-CZ" dirty="0" smtClean="0"/>
              <a:t>na snímku č. </a:t>
            </a:r>
            <a:r>
              <a:rPr lang="cs-CZ" dirty="0" smtClean="0"/>
              <a:t>13 </a:t>
            </a:r>
            <a:r>
              <a:rPr lang="cs-CZ" dirty="0" smtClean="0"/>
              <a:t>se kliknutím na pravdivé tvrzení o půdě postupně odkrývá obrázek(sazenice rostliny v půdě); pochopení tématu si žáci ověří v závěrečném kvízu a </a:t>
            </a:r>
            <a:r>
              <a:rPr lang="cs-CZ" dirty="0" err="1" smtClean="0"/>
              <a:t>minitestu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Materiál obsahuje 15 stran a je určen k interaktivní výuce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Pomůcky: psací potřeby, papír (pro odpovědi na otázky </a:t>
            </a:r>
            <a:r>
              <a:rPr lang="cs-CZ" dirty="0" err="1" smtClean="0"/>
              <a:t>slidu</a:t>
            </a:r>
            <a:r>
              <a:rPr lang="cs-CZ" smtClean="0"/>
              <a:t> č.14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80928"/>
            <a:ext cx="8229600" cy="1252728"/>
          </a:xfrm>
        </p:spPr>
        <p:txBody>
          <a:bodyPr/>
          <a:lstStyle/>
          <a:p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Neživá příroda</a:t>
            </a:r>
            <a:endParaRPr lang="cs-CZ" sz="4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618053" y="4365104"/>
            <a:ext cx="19078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PŮDA</a:t>
            </a:r>
            <a:endParaRPr lang="cs-CZ" sz="5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73329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Půda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2924944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představuje zdroj živin pro rostliny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4113076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j</a:t>
            </a:r>
            <a:r>
              <a:rPr lang="cs-CZ" sz="2400" dirty="0" smtClean="0">
                <a:solidFill>
                  <a:schemeClr val="bg1"/>
                </a:solidFill>
              </a:rPr>
              <a:t>e využívána člověkem pro </a:t>
            </a:r>
            <a:r>
              <a:rPr lang="cs-CZ" sz="2400" dirty="0">
                <a:solidFill>
                  <a:schemeClr val="bg1"/>
                </a:solidFill>
              </a:rPr>
              <a:t>pěstování zemědělských  plodin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5301208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zajišťuje lidem obživu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39725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Vznik půdy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2924944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zvětráváním hornin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4113076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drobení, rozpadaní na menší části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5301208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vliv teploty, vody, větru, rostlin(kořeny) a živočichů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7259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en\AppData\Local\Microsoft\Windows\Temporary Internet Files\Content.IE5\LLS0L33C\MC900331453[1].wmf"/>
          <p:cNvPicPr>
            <a:picLocks noChangeAspect="1" noChangeArrowheads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187" t="-5426" r="4187" b="30256"/>
          <a:stretch/>
        </p:blipFill>
        <p:spPr bwMode="auto">
          <a:xfrm rot="20175863">
            <a:off x="3368253" y="1566413"/>
            <a:ext cx="970230" cy="134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610980"/>
            <a:ext cx="3972480" cy="3715269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551" y="1125045"/>
            <a:ext cx="1553567" cy="164406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0" name="Přímá spojnice se šipkou 9"/>
          <p:cNvCxnSpPr/>
          <p:nvPr/>
        </p:nvCxnSpPr>
        <p:spPr>
          <a:xfrm>
            <a:off x="2483768" y="2579077"/>
            <a:ext cx="605441" cy="14309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83768" y="2610980"/>
            <a:ext cx="668397" cy="7785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83768" y="2610980"/>
            <a:ext cx="1054091" cy="707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207531" y="2706438"/>
            <a:ext cx="1102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teplo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37927" y="2307446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mráz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7777" y="5249216"/>
            <a:ext cx="6190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vítr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>
            <a:off x="5868144" y="2743200"/>
            <a:ext cx="919518" cy="5423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923234" y="2769111"/>
            <a:ext cx="834501" cy="8907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6084168" y="2769111"/>
            <a:ext cx="703496" cy="1240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1563591" y="4965394"/>
            <a:ext cx="1525618" cy="406642"/>
          </a:xfrm>
          <a:prstGeom prst="curvedConnector3">
            <a:avLst>
              <a:gd name="adj1" fmla="val 34632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1619672" y="4653139"/>
            <a:ext cx="1253415" cy="699079"/>
          </a:xfrm>
          <a:prstGeom prst="curvedConnector3">
            <a:avLst>
              <a:gd name="adj1" fmla="val 26618"/>
            </a:avLst>
          </a:prstGeom>
          <a:ln cap="rnd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1577102" y="5249216"/>
            <a:ext cx="1295985" cy="139005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934140" y="5864584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hornina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247916" y="1218070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voda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86686" y="6402485"/>
            <a:ext cx="5774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obr.1</a:t>
            </a:r>
            <a:endParaRPr lang="cs-CZ" sz="1400" dirty="0"/>
          </a:p>
        </p:txBody>
      </p:sp>
      <p:pic>
        <p:nvPicPr>
          <p:cNvPr id="1029" name="Picture 5" descr="C:\Users\sen\AppData\Local\Microsoft\Windows\Temporary Internet Files\Content.IE5\LF3RG2O5\MC900361508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lum bright="-4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965" y="1448902"/>
            <a:ext cx="1319519" cy="138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Obrázek 1041" descr="Výřez obrazovky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33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5230967"/>
            <a:ext cx="1512168" cy="1479295"/>
          </a:xfrm>
          <a:prstGeom prst="ellipse">
            <a:avLst/>
          </a:prstGeom>
          <a:ln>
            <a:noFill/>
          </a:ln>
          <a:effectLst>
            <a:softEdge rad="317500"/>
          </a:effectLst>
        </p:spPr>
      </p:pic>
      <p:sp>
        <p:nvSpPr>
          <p:cNvPr id="1043" name="TextovéPole 1042"/>
          <p:cNvSpPr txBox="1"/>
          <p:nvPr/>
        </p:nvSpPr>
        <p:spPr>
          <a:xfrm>
            <a:off x="6537927" y="4365229"/>
            <a:ext cx="15841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2">
                    <a:lumMod val="50000"/>
                  </a:schemeClr>
                </a:solidFill>
              </a:rPr>
              <a:t>rozpad na malé částečky</a:t>
            </a:r>
            <a:endParaRPr lang="cs-CZ" sz="2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44" name="Šipka doprava 1043"/>
          <p:cNvSpPr/>
          <p:nvPr/>
        </p:nvSpPr>
        <p:spPr>
          <a:xfrm rot="1527107">
            <a:off x="6172160" y="5534523"/>
            <a:ext cx="1171150" cy="124649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917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46" grpId="0"/>
      <p:bldP spid="2" grpId="0"/>
      <p:bldP spid="1043" grpId="0"/>
      <p:bldP spid="10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Vrstvy půdy</a:t>
            </a:r>
            <a:endParaRPr lang="cs-CZ" sz="3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924944"/>
            <a:ext cx="3919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Humus – tmavá vrchní vrstva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708" y="2420888"/>
            <a:ext cx="2232248" cy="352964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2" name="TextovéPole 11"/>
          <p:cNvSpPr txBox="1"/>
          <p:nvPr/>
        </p:nvSpPr>
        <p:spPr>
          <a:xfrm>
            <a:off x="4872417" y="2708920"/>
            <a:ext cx="109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Humus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72417" y="3577952"/>
            <a:ext cx="3100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Vrstva půdy s živinami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72417" y="4446984"/>
            <a:ext cx="2905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Vrstva půdy bez živin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72417" y="5316016"/>
            <a:ext cx="3861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Podloží – nezvětralá hornina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4283968" y="2894033"/>
            <a:ext cx="588449" cy="45719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4283968" y="5523988"/>
            <a:ext cx="588449" cy="45719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283968" y="4676249"/>
            <a:ext cx="588449" cy="45719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4283968" y="3785924"/>
            <a:ext cx="588449" cy="45719"/>
          </a:xfrm>
          <a:prstGeom prst="lef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23728" y="6260049"/>
            <a:ext cx="60144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76023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3313">
            <a:off x="4766811" y="5033440"/>
            <a:ext cx="3905795" cy="82879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Humus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3655876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z</a:t>
            </a:r>
            <a:r>
              <a:rPr lang="cs-CZ" sz="2400" dirty="0" smtClean="0"/>
              <a:t>bytky těl uhynulých živočichů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467744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r</a:t>
            </a:r>
            <a:r>
              <a:rPr lang="cs-CZ" sz="2400" dirty="0" smtClean="0"/>
              <a:t>ozpadlé části rostlin (kořínky, spadlé listy, větvičky)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16887" y="5040103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rozkladu pomáhají půdní bakterie, houby, živočichové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61584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6" grpId="0" animBg="1"/>
      <p:bldP spid="6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Černozem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2924944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největší obsah humusu, velmi úrodná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83568" y="4113076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vyskytuje se v nížinách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3568" y="5301208"/>
            <a:ext cx="8064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pšenice, kukuřice, cukrová řepa, zelenina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65352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 descr="http://upload.wikimedia.org/wikipedia/commons/9/94/Black_dirt_in_Black_Dirt_Reg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91" y="1772816"/>
            <a:ext cx="8582054" cy="473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en\AppData\Local\Microsoft\Windows\Temporary Internet Files\Content.IE5\LLS0L33C\MC900334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01008"/>
            <a:ext cx="1204630" cy="250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en\AppData\Local\Microsoft\Windows\Temporary Internet Files\Content.IE5\LLS0L33C\MC900334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501008"/>
            <a:ext cx="1204630" cy="250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en\AppData\Local\Microsoft\Windows\Temporary Internet Files\Content.IE5\LLS0L33C\MC900334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01" y="2185888"/>
            <a:ext cx="1204630" cy="250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en\AppData\Local\Microsoft\Windows\Temporary Internet Files\Content.IE5\LLS0L33C\MC900334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8920"/>
            <a:ext cx="1204630" cy="250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sen\AppData\Local\Microsoft\Windows\Temporary Internet Files\Content.IE5\LLS0L33C\MC900334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854" y="1988839"/>
            <a:ext cx="1204630" cy="2502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en\AppData\Local\Microsoft\Windows\Temporary Internet Files\Content.IE5\LF3RG2O5\MC900334786[1].wmf"/>
          <p:cNvPicPr>
            <a:picLocks noChangeAspect="1" noChangeArrowheads="1"/>
          </p:cNvPicPr>
          <p:nvPr/>
        </p:nvPicPr>
        <p:blipFill>
          <a:blip r:embed="rId4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5033">
            <a:off x="6412144" y="3937218"/>
            <a:ext cx="1259457" cy="217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sen\AppData\Local\Microsoft\Windows\Temporary Internet Files\Content.IE5\LF3RG2O5\MC900334786[1].wmf"/>
          <p:cNvPicPr>
            <a:picLocks noChangeAspect="1" noChangeArrowheads="1"/>
          </p:cNvPicPr>
          <p:nvPr/>
        </p:nvPicPr>
        <p:blipFill>
          <a:blip r:embed="rId4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5033">
            <a:off x="6988209" y="3380796"/>
            <a:ext cx="1259457" cy="217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sen\AppData\Local\Microsoft\Windows\Temporary Internet Files\Content.IE5\LF3RG2O5\MC900334786[1].wmf"/>
          <p:cNvPicPr>
            <a:picLocks noChangeAspect="1" noChangeArrowheads="1"/>
          </p:cNvPicPr>
          <p:nvPr/>
        </p:nvPicPr>
        <p:blipFill>
          <a:blip r:embed="rId4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5033">
            <a:off x="6484153" y="2514143"/>
            <a:ext cx="1259457" cy="217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sen\AppData\Local\Microsoft\Windows\Temporary Internet Files\Content.IE5\LF3RG2O5\MC900334786[1].wmf"/>
          <p:cNvPicPr>
            <a:picLocks noChangeAspect="1" noChangeArrowheads="1"/>
          </p:cNvPicPr>
          <p:nvPr/>
        </p:nvPicPr>
        <p:blipFill>
          <a:blip r:embed="rId4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5033">
            <a:off x="7060216" y="2380138"/>
            <a:ext cx="1259457" cy="217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sen\AppData\Local\Microsoft\Windows\Temporary Internet Files\Content.IE5\LF3RG2O5\MC900334786[1].wmf"/>
          <p:cNvPicPr>
            <a:picLocks noChangeAspect="1" noChangeArrowheads="1"/>
          </p:cNvPicPr>
          <p:nvPr/>
        </p:nvPicPr>
        <p:blipFill>
          <a:blip r:embed="rId4" cstate="print">
            <a:lum bright="4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25033">
            <a:off x="6700177" y="1871968"/>
            <a:ext cx="1259457" cy="2174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4" b="97849" l="0" r="98634">
                        <a14:foregroundMark x1="93169" y1="23656" x2="93169" y2="23656"/>
                        <a14:foregroundMark x1="93169" y1="23656" x2="88525" y2="23656"/>
                        <a14:foregroundMark x1="99180" y1="5837" x2="89344" y2="7988"/>
                        <a14:foregroundMark x1="11749" y1="17972" x2="273" y2="11982"/>
                        <a14:foregroundMark x1="55464" y1="87865" x2="50820" y2="978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9699" y="4702753"/>
            <a:ext cx="682136" cy="1213309"/>
          </a:xfrm>
          <a:prstGeom prst="rect">
            <a:avLst/>
          </a:prstGeom>
        </p:spPr>
      </p:pic>
      <p:pic>
        <p:nvPicPr>
          <p:cNvPr id="18" name="Obrázek 17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4" b="97849" l="0" r="98634">
                        <a14:foregroundMark x1="93169" y1="23656" x2="93169" y2="23656"/>
                        <a14:foregroundMark x1="93169" y1="23656" x2="88525" y2="23656"/>
                        <a14:foregroundMark x1="99180" y1="5837" x2="89344" y2="7988"/>
                        <a14:foregroundMark x1="11749" y1="17972" x2="273" y2="11982"/>
                        <a14:foregroundMark x1="55464" y1="87865" x2="50820" y2="978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9699" y="3601361"/>
            <a:ext cx="682136" cy="1213309"/>
          </a:xfrm>
          <a:prstGeom prst="rect">
            <a:avLst/>
          </a:prstGeom>
        </p:spPr>
      </p:pic>
      <p:pic>
        <p:nvPicPr>
          <p:cNvPr id="20" name="Obrázek 19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4" b="97849" l="0" r="98634">
                        <a14:foregroundMark x1="93169" y1="23656" x2="93169" y2="23656"/>
                        <a14:foregroundMark x1="93169" y1="23656" x2="88525" y2="23656"/>
                        <a14:foregroundMark x1="99180" y1="5837" x2="89344" y2="7988"/>
                        <a14:foregroundMark x1="11749" y1="17972" x2="273" y2="11982"/>
                        <a14:foregroundMark x1="55464" y1="87865" x2="50820" y2="978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470" y="4524642"/>
            <a:ext cx="682136" cy="1213309"/>
          </a:xfrm>
          <a:prstGeom prst="rect">
            <a:avLst/>
          </a:prstGeom>
        </p:spPr>
      </p:pic>
      <p:pic>
        <p:nvPicPr>
          <p:cNvPr id="22" name="Obrázek 21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4" b="97849" l="0" r="98634">
                        <a14:foregroundMark x1="93169" y1="23656" x2="93169" y2="23656"/>
                        <a14:foregroundMark x1="93169" y1="23656" x2="88525" y2="23656"/>
                        <a14:foregroundMark x1="99180" y1="5837" x2="89344" y2="7988"/>
                        <a14:foregroundMark x1="11749" y1="17972" x2="273" y2="11982"/>
                        <a14:foregroundMark x1="55464" y1="87865" x2="50820" y2="978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919" y="4532028"/>
            <a:ext cx="682136" cy="1213309"/>
          </a:xfrm>
          <a:prstGeom prst="rect">
            <a:avLst/>
          </a:prstGeom>
        </p:spPr>
      </p:pic>
      <p:pic>
        <p:nvPicPr>
          <p:cNvPr id="19" name="Obrázek 18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4" b="97849" l="0" r="98634">
                        <a14:foregroundMark x1="93169" y1="23656" x2="93169" y2="23656"/>
                        <a14:foregroundMark x1="93169" y1="23656" x2="88525" y2="23656"/>
                        <a14:foregroundMark x1="99180" y1="5837" x2="89344" y2="7988"/>
                        <a14:foregroundMark x1="11749" y1="17972" x2="273" y2="11982"/>
                        <a14:foregroundMark x1="55464" y1="87865" x2="50820" y2="978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2069" y="3811127"/>
            <a:ext cx="682136" cy="1213309"/>
          </a:xfrm>
          <a:prstGeom prst="rect">
            <a:avLst/>
          </a:prstGeom>
        </p:spPr>
      </p:pic>
      <p:pic>
        <p:nvPicPr>
          <p:cNvPr id="21" name="Obrázek 20" descr="Výřez obrazovky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54" b="97849" l="0" r="98634">
                        <a14:foregroundMark x1="93169" y1="23656" x2="93169" y2="23656"/>
                        <a14:foregroundMark x1="93169" y1="23656" x2="88525" y2="23656"/>
                        <a14:foregroundMark x1="99180" y1="5837" x2="89344" y2="7988"/>
                        <a14:foregroundMark x1="11749" y1="17972" x2="273" y2="11982"/>
                        <a14:foregroundMark x1="55464" y1="87865" x2="50820" y2="978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8085" y="3861359"/>
            <a:ext cx="682136" cy="1213309"/>
          </a:xfrm>
          <a:prstGeom prst="rect">
            <a:avLst/>
          </a:prstGeom>
        </p:spPr>
      </p:pic>
      <p:pic>
        <p:nvPicPr>
          <p:cNvPr id="1030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894" y="2722380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730" y="2932738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416" y="3423852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808" y="3880185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928" y="3209066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234" y="4460412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sen\AppData\Local\Microsoft\Windows\Temporary Internet Files\Content.IE5\SWOZ6R16\MC9001124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484" y="5024436"/>
            <a:ext cx="682136" cy="45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en\AppData\Local\Microsoft\Windows\Temporary Internet Files\Content.IE5\LF3RG2O5\MC900391486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6659"/>
          <a:stretch/>
        </p:blipFill>
        <p:spPr bwMode="auto">
          <a:xfrm>
            <a:off x="4077134" y="2365964"/>
            <a:ext cx="1087787" cy="100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sen\AppData\Local\Microsoft\Windows\Temporary Internet Files\Content.IE5\LF3RG2O5\MC900391486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6659"/>
          <a:stretch/>
        </p:blipFill>
        <p:spPr bwMode="auto">
          <a:xfrm>
            <a:off x="4515309" y="2779872"/>
            <a:ext cx="1087787" cy="100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C:\Users\sen\AppData\Local\Microsoft\Windows\Temporary Internet Files\Content.IE5\LF3RG2O5\MC900391486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6659"/>
          <a:stretch/>
        </p:blipFill>
        <p:spPr bwMode="auto">
          <a:xfrm>
            <a:off x="5381789" y="2708920"/>
            <a:ext cx="1087787" cy="100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C:\Users\sen\AppData\Local\Microsoft\Windows\Temporary Internet Files\Content.IE5\LF3RG2O5\MC900391486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6659"/>
          <a:stretch/>
        </p:blipFill>
        <p:spPr bwMode="auto">
          <a:xfrm>
            <a:off x="5117600" y="2185888"/>
            <a:ext cx="1087787" cy="100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sen\AppData\Local\Microsoft\Windows\Temporary Internet Files\Content.IE5\LF3RG2O5\MC900391486[1].wmf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16659"/>
          <a:stretch/>
        </p:blipFill>
        <p:spPr bwMode="auto">
          <a:xfrm>
            <a:off x="5925683" y="2223450"/>
            <a:ext cx="1087787" cy="100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en\AppData\Local\Microsoft\Windows\Temporary Internet Files\Content.IE5\ZJS5O41J\MC9002461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055" y="3674844"/>
            <a:ext cx="640769" cy="66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8" descr="C:\Users\sen\AppData\Local\Microsoft\Windows\Temporary Internet Files\Content.IE5\ZJS5O41J\MC9002461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463" y="3638160"/>
            <a:ext cx="640769" cy="66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8" descr="C:\Users\sen\AppData\Local\Microsoft\Windows\Temporary Internet Files\Content.IE5\ZJS5O41J\MC9002461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711" y="4334238"/>
            <a:ext cx="640769" cy="66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8" descr="C:\Users\sen\AppData\Local\Microsoft\Windows\Temporary Internet Files\Content.IE5\ZJS5O41J\MC9002461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815" y="4417781"/>
            <a:ext cx="640769" cy="66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sen\AppData\Local\Microsoft\Windows\Temporary Internet Files\Content.IE5\ZJS5O41J\MC90024618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942" y="5024436"/>
            <a:ext cx="640769" cy="66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en\AppData\Local\Microsoft\Windows\Temporary Internet Files\Content.IE5\LF3RG2O5\MC900436903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347" y="5314470"/>
            <a:ext cx="680909" cy="68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8287611" y="6504977"/>
            <a:ext cx="6046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61915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Činností člověka: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5928" y="2996952"/>
            <a:ext cx="2808312" cy="63797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Těžba surovin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75928" y="3921579"/>
            <a:ext cx="2808312" cy="63797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Stavba silnic, dálnic, budov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148064" y="2996952"/>
            <a:ext cx="3617768" cy="63797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u</a:t>
            </a:r>
            <a:r>
              <a:rPr lang="cs-CZ" sz="2400" dirty="0" smtClean="0"/>
              <a:t>žívání umělých hnojiv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220072" y="3921579"/>
            <a:ext cx="3545760" cy="7918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z</a:t>
            </a:r>
            <a:r>
              <a:rPr lang="cs-CZ" sz="2400" dirty="0" smtClean="0"/>
              <a:t>bytky jedovatých látek v půdě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5928" y="214766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1.Půdy ubývá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42946" y="2147664"/>
            <a:ext cx="3321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2.Půda se znehodnocuje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http://upload.wikimedia.org/wikipedia/commons/9/9a/Tagebau_Garzweiler_Panorama_2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6" y="5085185"/>
            <a:ext cx="8964488" cy="131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287611" y="6504977"/>
            <a:ext cx="614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14355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4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Spoj jednotlivé vrstvy půdy s obrázkem </a:t>
            </a:r>
            <a:endParaRPr lang="cs-CZ" sz="36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924944"/>
            <a:ext cx="3919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Humus – tmavá vrchní vrstva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708" y="2420888"/>
            <a:ext cx="2232248" cy="352964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2" name="TextovéPole 11"/>
          <p:cNvSpPr txBox="1"/>
          <p:nvPr/>
        </p:nvSpPr>
        <p:spPr>
          <a:xfrm>
            <a:off x="7554807" y="5135833"/>
            <a:ext cx="109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Humus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49322" y="4230852"/>
            <a:ext cx="3100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Vrstva půdy s živinami 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44888" y="2420888"/>
            <a:ext cx="2905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Vrstva půdy bez živin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3325870"/>
            <a:ext cx="3861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Podloží – nezvětralá hornina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068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.00092 C -0.02621 0.00023 -0.04566 -0.00139 -0.07048 -0.00324 C -0.0875 -0.00209 -0.10208 0.00023 -0.1184 0.00393 C -0.13246 0.00347 -0.14635 0.00347 -0.16042 0.00254 C -0.16423 0.00231 -0.17239 -0.00371 -0.17378 -0.00463 C -0.18455 -0.01135 -0.17118 0.00671 -0.19045 -0.01181 C -0.19496 -0.01597 -0.19792 -0.01852 -0.20382 -0.02014 C -0.20521 -0.0213 -0.2066 -0.02246 -0.20833 -0.02315 C -0.20972 -0.02361 -0.21128 -0.02361 -0.21267 -0.02454 C -0.21597 -0.02616 -0.22187 -0.03033 -0.22187 -0.0301 C -0.22899 -0.05162 -0.22413 -0.03542 -0.22465 -0.08889 C -0.22552 -0.1581 -0.22569 -0.22778 -0.22639 -0.29699 C -0.24201 -0.28681 -0.2618 -0.28287 -0.28038 -0.27986 C -0.31371 -0.28079 -0.33594 -0.28125 -0.3658 -0.28982 C -0.36962 -0.2956 -0.37239 -0.30209 -0.37778 -0.30695 C -0.38055 -0.30972 -0.38507 -0.31042 -0.38802 -0.31273 C -0.39028 -0.31435 -0.39184 -0.31667 -0.3941 -0.31852 C -0.40382 -0.3257 -0.4151 -0.33033 -0.42257 -0.33959 C -0.4243 -0.34468 -0.42292 -0.34306 -0.42552 -0.34537 " pathEditMode="relative" rAng="0" ptsTypes="ffffffffffffffffff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85" y="-1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87 0.00347 -0.00139 0.00718 -0.00261 0.01042 C -0.00348 0.01273 -0.00452 0.01482 -0.00521 0.01713 C -0.00625 0.0206 -0.00782 0.02755 -0.00782 0.02755 C -0.01476 0.09445 -0.00799 0.1662 -0.00643 0.23426 C -0.00712 0.25301 -0.00556 0.2713 -0.01042 0.28889 C -0.01164 0.28727 -0.0132 0.28588 -0.01424 0.2838 C -0.01494 0.28241 -0.01459 0.27986 -0.01546 0.2787 C -0.01737 0.27616 -0.02049 0.27639 -0.0231 0.27523 C -0.029 0.27801 -0.0257 0.27708 -0.03334 0.27708 " pathEditMode="relative" ptsTypes="fffffffffA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96296E-6 C -0.09219 -0.02176 -0.18438 -0.04213 -0.27639 -0.06481 C -0.2842 -0.06643 -0.26024 -0.06389 -0.25208 -0.0625 C -0.2441 -0.06111 -0.23542 -0.0574 -0.22778 -0.05463 C -0.2257 -0.05393 -0.2217 -0.05231 -0.2217 -0.05208 " pathEditMode="relative" rAng="0" ptsTypes="ffff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19" y="-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666 0.00231 -0.01579 0.00394 -0.02829 0.01528 C -0.03263 0.02338 -0.03454 0.02986 -0.03854 0.0375 C -0.04131 0.05764 -0.0375 0.03681 -0.04236 0.05116 C -0.0434 0.0544 -0.04409 0.0581 -0.04496 0.06157 C -0.04531 0.06319 -0.04618 0.06667 -0.04618 0.06667 C -0.04687 0.09306 -0.046 0.13796 -0.0526 0.16574 C -0.05329 0.21042 -0.05277 0.26181 -0.06163 0.30602 C -0.06614 0.30185 -0.06614 0.29838 -0.06927 0.29236 C -0.08107 0.30231 -0.09618 0.29792 -0.10902 0.29236 C -0.13038 0.29306 -0.15381 0.2956 -0.17569 0.2956 " pathEditMode="relative" ptsTypes="ffffffffffA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en\AppData\Local\Microsoft\Windows\Temporary Internet Files\Content.IE5\SWOZ6R16\MP9004317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47656" y1="56152" x2="32617" y2="30664"/>
                        <a14:backgroundMark x1="59766" y1="43164" x2="60645" y2="52344"/>
                        <a14:backgroundMark x1="67285" y1="46973" x2="81934" y2="58594"/>
                        <a14:backgroundMark x1="82324" y1="59082" x2="82324" y2="61914"/>
                        <a14:backgroundMark x1="83105" y1="66602" x2="83105" y2="66602"/>
                        <a14:backgroundMark x1="83984" y1="69434" x2="70605" y2="72363"/>
                        <a14:backgroundMark x1="72754" y1="61523" x2="66406" y2="54883"/>
                        <a14:backgroundMark x1="53516" y1="42773" x2="55566" y2="51953"/>
                        <a14:backgroundMark x1="31738" y1="47754" x2="32617" y2="84473"/>
                        <a14:backgroundMark x1="32227" y1="53613" x2="11328" y2="49805"/>
                        <a14:backgroundMark x1="33887" y1="58594" x2="52637" y2="66113"/>
                        <a14:backgroundMark x1="32227" y1="74902" x2="68945" y2="73242"/>
                        <a14:backgroundMark x1="66016" y1="51074" x2="65234" y2="55664"/>
                        <a14:backgroundMark x1="52637" y1="66992" x2="49707" y2="70313"/>
                        <a14:backgroundMark x1="81445" y1="81543" x2="31348" y2="866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803" y="2516091"/>
            <a:ext cx="2807196" cy="280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Urči pravdivé tvrzení o půdě: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2818799" y="2504920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2818799" y="3313832"/>
            <a:ext cx="1368152" cy="115212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2818799" y="4095667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801325" y="3334046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801325" y="4117339"/>
            <a:ext cx="1368152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4838588" y="4159713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4858445" y="3334046"/>
            <a:ext cx="1368152" cy="115212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832784" y="2537656"/>
            <a:ext cx="1368152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3813292" y="2438400"/>
            <a:ext cx="1368152" cy="1152128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3528" y="2312820"/>
            <a:ext cx="20322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Čím více </a:t>
            </a:r>
            <a:r>
              <a:rPr lang="cs-CZ" dirty="0" err="1" smtClean="0"/>
              <a:t>um.hnojiv</a:t>
            </a:r>
            <a:r>
              <a:rPr lang="cs-CZ" dirty="0" smtClean="0"/>
              <a:t>, tím lepší humus.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23528" y="1475713"/>
            <a:ext cx="20322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Humus dodává půdě živiny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483768" y="1475713"/>
            <a:ext cx="2001633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Nejúrodnější vrstva je podloží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804248" y="1475713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Žížaly půdu neprovzdušňují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323528" y="3149927"/>
            <a:ext cx="20322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zvětrávání má vliv i teplota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323528" y="3987034"/>
            <a:ext cx="20322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Těžba surovin půdu nenarušuje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23528" y="4824141"/>
            <a:ext cx="20322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Činností člověka půdy ubývá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23528" y="5661248"/>
            <a:ext cx="20322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Lidé nemusí půdu chránit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804248" y="5661248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Světlá půda je nejúrodnější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483768" y="5661248"/>
            <a:ext cx="2001633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Podloží je </a:t>
            </a:r>
            <a:r>
              <a:rPr lang="cs-CZ" dirty="0" err="1" smtClean="0"/>
              <a:t>nejspodn</a:t>
            </a:r>
            <a:r>
              <a:rPr lang="cs-CZ" dirty="0" smtClean="0"/>
              <a:t>. vrstva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575448" y="5661248"/>
            <a:ext cx="20847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Půda vzniká zvětráváním hornin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04248" y="4824141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Nadměrné použití hnojiv škodí půdě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804248" y="3987034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Humus nedodává půdě živiny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6804248" y="3149927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Půda patří k podmínkám života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6804248" y="2312820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Černozem je v nížinách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4575448" y="1475713"/>
            <a:ext cx="20847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Půdní bakterie nejsou škodlivé</a:t>
            </a:r>
            <a:endParaRPr lang="cs-CZ" dirty="0"/>
          </a:p>
        </p:txBody>
      </p:sp>
      <p:pic>
        <p:nvPicPr>
          <p:cNvPr id="1027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269" y="1507049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37" y="2334091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37" y="4041257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637" y="5684991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018370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08372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sen\AppData\Local\Microsoft\Windows\Temporary Internet Files\Content.IE5\SWOZ6R16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166" y="5723921"/>
            <a:ext cx="504056" cy="51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6668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7" grpId="0" animBg="1"/>
      <p:bldP spid="30" grpId="0" animBg="1"/>
      <p:bldP spid="32" grpId="0" animBg="1"/>
      <p:bldP spid="34" grpId="0" animBg="1"/>
      <p:bldP spid="35" grpId="0" animBg="1"/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62036"/>
            <a:ext cx="2337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Jak vzniká půda?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0571" y="2884874"/>
            <a:ext cx="5283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Jak se nazývá nejúrodnější vrstva půdy?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006224"/>
            <a:ext cx="2305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Co je to podloží?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5127575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Kdo způsobuje úbytek půdy a jak?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3370203"/>
            <a:ext cx="1061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humus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1052736"/>
            <a:ext cx="3052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Závěrečný </a:t>
            </a:r>
            <a:r>
              <a:rPr lang="cs-CZ" sz="2800" dirty="0" err="1" smtClean="0">
                <a:solidFill>
                  <a:schemeClr val="accent1"/>
                </a:solidFill>
              </a:rPr>
              <a:t>minitest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11482" y="2225968"/>
            <a:ext cx="2646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inností organismů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71179" y="2227365"/>
            <a:ext cx="2699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zvětráváním hornin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4516705"/>
            <a:ext cx="5120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ůvodní hornina, ze které vzniká půda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18030" y="5663207"/>
            <a:ext cx="3406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č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lověk</a:t>
            </a:r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;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ěžbou, stavbami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78212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3" grpId="0"/>
      <p:bldP spid="16" grpId="0"/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672408"/>
          </a:xfrm>
        </p:spPr>
        <p:txBody>
          <a:bodyPr>
            <a:noAutofit/>
          </a:bodyPr>
          <a:lstStyle/>
          <a:p>
            <a:r>
              <a:rPr lang="cs-CZ" sz="1600" i="1" u="sng" dirty="0" smtClean="0"/>
              <a:t>Použitá literatura:</a:t>
            </a:r>
          </a:p>
          <a:p>
            <a:r>
              <a:rPr lang="cs-CZ" sz="1600" i="1" dirty="0" smtClean="0"/>
              <a:t>Přírodověda pro 5. ročník základní školy, nakladatelství SPN, 2011</a:t>
            </a:r>
          </a:p>
          <a:p>
            <a:r>
              <a:rPr lang="cs-CZ" sz="1600" i="1" u="sng" dirty="0" smtClean="0"/>
              <a:t>Jiné zdroje:</a:t>
            </a:r>
          </a:p>
          <a:p>
            <a:r>
              <a:rPr lang="cs-CZ" sz="1600" dirty="0" smtClean="0"/>
              <a:t>Galerie: </a:t>
            </a:r>
            <a:r>
              <a:rPr lang="cs-CZ" sz="1600" dirty="0" err="1" smtClean="0"/>
              <a:t>microsoft</a:t>
            </a:r>
            <a:r>
              <a:rPr lang="cs-CZ" sz="1600" dirty="0" smtClean="0"/>
              <a:t> </a:t>
            </a:r>
            <a:r>
              <a:rPr lang="cs-CZ" sz="1600" dirty="0" err="1" smtClean="0"/>
              <a:t>office</a:t>
            </a:r>
            <a:r>
              <a:rPr lang="cs-CZ" sz="1600" dirty="0" smtClean="0"/>
              <a:t> - klipart</a:t>
            </a:r>
          </a:p>
          <a:p>
            <a:r>
              <a:rPr lang="cs-CZ" sz="1600" i="1" dirty="0" smtClean="0"/>
              <a:t>obr.1, 2 archiv autora</a:t>
            </a:r>
          </a:p>
          <a:p>
            <a:r>
              <a:rPr lang="cs-CZ" sz="1600" i="1" u="sng" dirty="0" smtClean="0"/>
              <a:t>Internetové odkazy:</a:t>
            </a:r>
            <a:endParaRPr lang="cs-CZ" sz="1600" dirty="0"/>
          </a:p>
          <a:p>
            <a:r>
              <a:rPr lang="cs-CZ" sz="1600" dirty="0"/>
              <a:t>o</a:t>
            </a:r>
            <a:r>
              <a:rPr lang="cs-CZ" sz="1600" dirty="0" smtClean="0"/>
              <a:t>br. 3 </a:t>
            </a:r>
            <a:r>
              <a:rPr lang="cs-CZ" sz="1600" dirty="0"/>
              <a:t>CASE, Daniel. </a:t>
            </a:r>
            <a:r>
              <a:rPr lang="cs-CZ" sz="1600" i="1" dirty="0"/>
              <a:t>Wikipedia.cz</a:t>
            </a:r>
            <a:r>
              <a:rPr lang="cs-CZ" sz="1600" dirty="0"/>
              <a:t> [online]. [cit. 19.9.2013]. Dostupný na </a:t>
            </a:r>
            <a:r>
              <a:rPr lang="cs-CZ" sz="1600" dirty="0" smtClean="0"/>
              <a:t>www: </a:t>
            </a:r>
            <a:r>
              <a:rPr lang="cs-CZ" sz="1600" dirty="0"/>
              <a:t>http://upload.wikimedia.org/wikipedia/commons/9/94/Black_dirt_in_Black_Dirt_Region.jpg </a:t>
            </a:r>
            <a:endParaRPr lang="cs-CZ" sz="1600" dirty="0" smtClean="0"/>
          </a:p>
          <a:p>
            <a:r>
              <a:rPr lang="cs-CZ" sz="1600" dirty="0" smtClean="0"/>
              <a:t>obr. 4 SPEKKING</a:t>
            </a:r>
            <a:r>
              <a:rPr lang="cs-CZ" sz="1600" dirty="0"/>
              <a:t>, </a:t>
            </a:r>
            <a:r>
              <a:rPr lang="cs-CZ" sz="1600" dirty="0" err="1"/>
              <a:t>Raimond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20.9.2013]. Dostupný na </a:t>
            </a:r>
            <a:r>
              <a:rPr lang="cs-CZ" sz="1600" dirty="0" smtClean="0"/>
              <a:t>www: </a:t>
            </a:r>
            <a:r>
              <a:rPr lang="cs-CZ" sz="1600" dirty="0"/>
              <a:t>http://upload.wikimedia.org/wikipedia/commons/9/9a/Tagebau_Garzweiler_Panorama_2005.jpg </a:t>
            </a:r>
            <a:endParaRPr lang="cs-CZ" sz="1600" dirty="0" smtClean="0"/>
          </a:p>
          <a:p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1342</TotalTime>
  <Words>569</Words>
  <Application>Microsoft Office PowerPoint</Application>
  <PresentationFormat>Předvádění na obrazovce (4:3)</PresentationFormat>
  <Paragraphs>112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Neživá příroda</vt:lpstr>
      <vt:lpstr>Půda</vt:lpstr>
      <vt:lpstr>Vznik půdy</vt:lpstr>
      <vt:lpstr>Prezentace aplikace PowerPoint</vt:lpstr>
      <vt:lpstr>Vrstvy půdy</vt:lpstr>
      <vt:lpstr>Humus</vt:lpstr>
      <vt:lpstr>Černozem</vt:lpstr>
      <vt:lpstr>Prezentace aplikace PowerPoint</vt:lpstr>
      <vt:lpstr>Činností člověka:</vt:lpstr>
      <vt:lpstr>Spoj jednotlivé vrstvy půdy s obrázkem </vt:lpstr>
      <vt:lpstr>Urči pravdivé tvrzení o půdě: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101</cp:revision>
  <dcterms:created xsi:type="dcterms:W3CDTF">2013-05-10T12:01:16Z</dcterms:created>
  <dcterms:modified xsi:type="dcterms:W3CDTF">2013-10-05T23:35:59Z</dcterms:modified>
</cp:coreProperties>
</file>