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87" r:id="rId4"/>
    <p:sldId id="282" r:id="rId5"/>
    <p:sldId id="283" r:id="rId6"/>
    <p:sldId id="286" r:id="rId7"/>
    <p:sldId id="284" r:id="rId8"/>
    <p:sldId id="288" r:id="rId9"/>
    <p:sldId id="291" r:id="rId10"/>
    <p:sldId id="292" r:id="rId11"/>
    <p:sldId id="293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</a:t>
          </a:r>
          <a:r>
            <a:rPr lang="cs-CZ" sz="2000" b="1" dirty="0" smtClean="0"/>
            <a:t>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VY_32_INOVACE_Lesní </a:t>
          </a:r>
          <a:r>
            <a:rPr lang="cs-CZ" sz="2000" b="0" dirty="0" smtClean="0"/>
            <a:t>společenstvo-HOUBY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Dana Rejlová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Dana Rejlová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2208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</a:t>
          </a:r>
          <a:r>
            <a:rPr lang="cs-CZ" sz="2000" b="1" kern="1200" dirty="0" smtClean="0"/>
            <a:t>pro 2. ročník v mezipředmětových vztazích</a:t>
          </a:r>
          <a:endParaRPr lang="cs-CZ" sz="2000" b="1" kern="1200" dirty="0"/>
        </a:p>
      </dsp:txBody>
      <dsp:txXfrm>
        <a:off x="585659" y="1872208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VY_32_INOVACE_Lesní </a:t>
          </a:r>
          <a:r>
            <a:rPr lang="cs-CZ" sz="2000" b="0" kern="1200" dirty="0" smtClean="0"/>
            <a:t>společenstvo-HOUBY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mezistromy.cz/cz/fotogalerie/houb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1/Amanita_phalloides.jpg" TargetMode="External"/><Relationship Id="rId2" Type="http://schemas.openxmlformats.org/officeDocument/2006/relationships/hyperlink" Target="http://cs.wikipedia.org/wiki/Soubor:Amanita_muscaria_3_vliegenzwammen_op_rij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turfoto.cz/zavojenka-olovova-fotografie-12042.html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xty-pisni.eu/sverak-uhlir/klouzky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anita_muscaria_3_vliegenzwammen_op_rij.jpg" TargetMode="External"/><Relationship Id="rId7" Type="http://schemas.openxmlformats.org/officeDocument/2006/relationships/hyperlink" Target="http://cs.wikipedia.org/wiki/Soubor:Bedla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ntharellus_cibarius_20090717-02.jpg" TargetMode="External"/><Relationship Id="rId5" Type="http://schemas.openxmlformats.org/officeDocument/2006/relationships/hyperlink" Target="http://cs.wikipedia.org/wiki/Soubor:2012-08-24_Boletus_fuscoroseus_Smotlacha_253660_crop.jpg" TargetMode="External"/><Relationship Id="rId4" Type="http://schemas.openxmlformats.org/officeDocument/2006/relationships/hyperlink" Target="http://cs.wikipedia.org/wiki/Soubor:Amanita_phalloid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6522762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12776"/>
            <a:ext cx="7408333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5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5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5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500" dirty="0"/>
              <a:t>Časový fond – 4</a:t>
            </a:r>
            <a:r>
              <a:rPr lang="cs-CZ" sz="1500" dirty="0" smtClean="0"/>
              <a:t>5 </a:t>
            </a:r>
            <a:r>
              <a:rPr lang="cs-CZ" sz="15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500" dirty="0"/>
              <a:t>Popis – Materiál slouží k procvičení a prohloubení učiva Prvouky s využitím mezipředmětových vztahů – Český jazyk – abeceda, </a:t>
            </a:r>
            <a:r>
              <a:rPr lang="cs-CZ" sz="1500" dirty="0" smtClean="0"/>
              <a:t>druhy vět. </a:t>
            </a:r>
            <a:endParaRPr lang="cs-CZ" sz="1500" dirty="0"/>
          </a:p>
          <a:p>
            <a:pPr marL="301943" lvl="1" indent="0">
              <a:buNone/>
            </a:pPr>
            <a:r>
              <a:rPr lang="cs-CZ" sz="1500" dirty="0"/>
              <a:t>Snímek č. 3 – </a:t>
            </a:r>
            <a:r>
              <a:rPr lang="cs-CZ" sz="1500" dirty="0" smtClean="0"/>
              <a:t>Vyprávějte </a:t>
            </a:r>
            <a:r>
              <a:rPr lang="cs-CZ" sz="1500" dirty="0" smtClean="0"/>
              <a:t>o významu lesa podle výrazů v rámečku. Kliknutím </a:t>
            </a:r>
            <a:r>
              <a:rPr lang="cs-CZ" sz="1500" dirty="0"/>
              <a:t>do volného </a:t>
            </a:r>
            <a:r>
              <a:rPr lang="cs-CZ" sz="1500" dirty="0" smtClean="0"/>
              <a:t>prostoru se </a:t>
            </a:r>
            <a:r>
              <a:rPr lang="cs-CZ" sz="1500" dirty="0"/>
              <a:t>postupně </a:t>
            </a:r>
            <a:r>
              <a:rPr lang="cs-CZ" sz="1500" dirty="0" smtClean="0"/>
              <a:t>přiřadí možné </a:t>
            </a:r>
            <a:r>
              <a:rPr lang="cs-CZ" sz="1500" dirty="0"/>
              <a:t>odpovědi.</a:t>
            </a:r>
          </a:p>
          <a:p>
            <a:pPr marL="301943" lvl="1" indent="0">
              <a:buNone/>
            </a:pPr>
            <a:r>
              <a:rPr lang="cs-CZ" sz="1500" dirty="0"/>
              <a:t>Snímek č. 4  – </a:t>
            </a:r>
            <a:r>
              <a:rPr lang="cs-CZ" sz="1500" dirty="0" smtClean="0"/>
              <a:t>Po </a:t>
            </a:r>
            <a:r>
              <a:rPr lang="cs-CZ" sz="1500" dirty="0"/>
              <a:t>kliknutí na slovo ZDE si </a:t>
            </a:r>
            <a:r>
              <a:rPr lang="cs-CZ" sz="1500" dirty="0" smtClean="0"/>
              <a:t>prohlédněte </a:t>
            </a:r>
            <a:r>
              <a:rPr lang="cs-CZ" sz="1500" dirty="0"/>
              <a:t>obrázky </a:t>
            </a:r>
            <a:r>
              <a:rPr lang="cs-CZ" sz="1500" dirty="0" smtClean="0"/>
              <a:t>hub </a:t>
            </a:r>
            <a:r>
              <a:rPr lang="cs-CZ" sz="1500" dirty="0"/>
              <a:t>v lese</a:t>
            </a:r>
            <a:r>
              <a:rPr lang="cs-CZ" sz="1500" dirty="0" smtClean="0"/>
              <a:t>. Potom napište do sešitu šest názvů hub, které jste si zapamatovali a očíslujte je podle abecedy.</a:t>
            </a:r>
            <a:endParaRPr lang="cs-CZ" sz="1500" dirty="0"/>
          </a:p>
          <a:p>
            <a:pPr marL="301943" lvl="1" indent="0">
              <a:buNone/>
            </a:pPr>
            <a:r>
              <a:rPr lang="cs-CZ" sz="1500" dirty="0"/>
              <a:t>Snímek č</a:t>
            </a:r>
            <a:r>
              <a:rPr lang="cs-CZ" sz="1500" dirty="0" smtClean="0"/>
              <a:t>. 6 - Kliknutím </a:t>
            </a:r>
            <a:r>
              <a:rPr lang="cs-CZ" sz="1500" dirty="0"/>
              <a:t>do volného prostoru postupně </a:t>
            </a:r>
            <a:r>
              <a:rPr lang="cs-CZ" sz="1500" dirty="0" smtClean="0"/>
              <a:t>přiřazujte </a:t>
            </a:r>
            <a:r>
              <a:rPr lang="cs-CZ" sz="1500" dirty="0"/>
              <a:t>názvy </a:t>
            </a:r>
            <a:r>
              <a:rPr lang="cs-CZ" sz="1500" dirty="0" smtClean="0"/>
              <a:t>hub. Slova pak společně seřaďte </a:t>
            </a:r>
            <a:r>
              <a:rPr lang="cs-CZ" sz="1500" dirty="0"/>
              <a:t>podle abecedy. </a:t>
            </a:r>
          </a:p>
          <a:p>
            <a:pPr marL="301943" lvl="1" indent="0">
              <a:buNone/>
            </a:pPr>
            <a:r>
              <a:rPr lang="cs-CZ" sz="1500" dirty="0"/>
              <a:t>Snímek č. </a:t>
            </a:r>
            <a:r>
              <a:rPr lang="cs-CZ" sz="1500" dirty="0" smtClean="0"/>
              <a:t>7 </a:t>
            </a:r>
            <a:r>
              <a:rPr lang="cs-CZ" sz="1500" dirty="0"/>
              <a:t>– </a:t>
            </a:r>
            <a:r>
              <a:rPr lang="cs-CZ" sz="1500" dirty="0" smtClean="0"/>
              <a:t>Po </a:t>
            </a:r>
            <a:r>
              <a:rPr lang="cs-CZ" sz="1500" dirty="0"/>
              <a:t>kliknutí na slovo </a:t>
            </a:r>
            <a:r>
              <a:rPr lang="cs-CZ" sz="1500" dirty="0" smtClean="0"/>
              <a:t>v rámečku řaďte názvy hub podle abecedy. </a:t>
            </a:r>
            <a:endParaRPr lang="cs-CZ" sz="1500" dirty="0"/>
          </a:p>
          <a:p>
            <a:pPr marL="301943" lvl="1" indent="0">
              <a:buNone/>
            </a:pPr>
            <a:r>
              <a:rPr lang="cs-CZ" sz="1500" dirty="0"/>
              <a:t>Snímek č. </a:t>
            </a:r>
            <a:r>
              <a:rPr lang="cs-CZ" sz="1500" dirty="0" smtClean="0"/>
              <a:t>10 </a:t>
            </a:r>
            <a:r>
              <a:rPr lang="cs-CZ" sz="1500" dirty="0"/>
              <a:t>– </a:t>
            </a:r>
            <a:r>
              <a:rPr lang="cs-CZ" sz="1500" dirty="0" smtClean="0"/>
              <a:t>Podle tabulky v učebnici určete druhy vět. Kontrola po kliknutí do volného prostoru.</a:t>
            </a:r>
            <a:endParaRPr lang="cs-CZ" sz="1500" dirty="0"/>
          </a:p>
          <a:p>
            <a:pPr marL="301943" lvl="1" indent="0">
              <a:buNone/>
            </a:pPr>
            <a:r>
              <a:rPr lang="cs-CZ" sz="1500" dirty="0" smtClean="0"/>
              <a:t>Snímek </a:t>
            </a:r>
            <a:r>
              <a:rPr lang="cs-CZ" sz="1500" dirty="0"/>
              <a:t>č. </a:t>
            </a:r>
            <a:r>
              <a:rPr lang="cs-CZ" sz="1500" dirty="0" smtClean="0"/>
              <a:t>11 </a:t>
            </a:r>
            <a:r>
              <a:rPr lang="cs-CZ" sz="1500" dirty="0"/>
              <a:t>– </a:t>
            </a:r>
            <a:r>
              <a:rPr lang="cs-CZ" sz="1500" dirty="0" smtClean="0"/>
              <a:t>V </a:t>
            </a:r>
            <a:r>
              <a:rPr lang="cs-CZ" sz="1500" dirty="0"/>
              <a:t>časovém limitu (než se odkryje odkaz na </a:t>
            </a:r>
            <a:r>
              <a:rPr lang="cs-CZ" sz="1500" dirty="0" smtClean="0"/>
              <a:t>písničku Klouzky) říkejte, </a:t>
            </a:r>
            <a:r>
              <a:rPr lang="cs-CZ" sz="1500" dirty="0"/>
              <a:t>co si </a:t>
            </a:r>
            <a:r>
              <a:rPr lang="cs-CZ" sz="1500" dirty="0" smtClean="0"/>
              <a:t>pamatujete </a:t>
            </a:r>
            <a:r>
              <a:rPr lang="cs-CZ" sz="1500" dirty="0"/>
              <a:t>o </a:t>
            </a:r>
            <a:r>
              <a:rPr lang="cs-CZ" sz="1500" dirty="0" smtClean="0"/>
              <a:t>houbách </a:t>
            </a:r>
            <a:r>
              <a:rPr lang="cs-CZ" sz="1500" dirty="0"/>
              <a:t>v lese, o lesním společenstvu.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500" dirty="0"/>
              <a:t>Materiál obsahuje </a:t>
            </a:r>
            <a:r>
              <a:rPr lang="cs-CZ" sz="1500" dirty="0" smtClean="0"/>
              <a:t>12 </a:t>
            </a:r>
            <a:r>
              <a:rPr lang="cs-CZ" sz="1500" dirty="0"/>
              <a:t>stránek a</a:t>
            </a:r>
            <a:r>
              <a:rPr lang="cs-CZ" sz="1500" b="1" dirty="0"/>
              <a:t> </a:t>
            </a:r>
            <a:r>
              <a:rPr lang="cs-CZ" sz="1500" dirty="0"/>
              <a:t>je určen k interaktivní výuce.</a:t>
            </a:r>
          </a:p>
          <a:p>
            <a:endParaRPr lang="cs-CZ" sz="1500" dirty="0"/>
          </a:p>
          <a:p>
            <a:endParaRPr lang="cs-CZ" sz="1500" dirty="0"/>
          </a:p>
          <a:p>
            <a:endParaRPr lang="cs-CZ" sz="1500" dirty="0"/>
          </a:p>
          <a:p>
            <a:endParaRPr lang="cs-CZ" sz="1500" dirty="0"/>
          </a:p>
          <a:p>
            <a:endParaRPr lang="cs-CZ" sz="1500" dirty="0"/>
          </a:p>
          <a:p>
            <a:endParaRPr lang="cs-CZ" sz="15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597339"/>
            <a:ext cx="21425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kyslík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C00000"/>
                </a:solidFill>
              </a:rPr>
              <a:t>p</a:t>
            </a:r>
            <a:r>
              <a:rPr lang="cs-CZ" sz="2400" dirty="0" smtClean="0">
                <a:solidFill>
                  <a:srgbClr val="C00000"/>
                </a:solidFill>
              </a:rPr>
              <a:t>líce světa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C00000"/>
                </a:solidFill>
              </a:rPr>
              <a:t>z</a:t>
            </a:r>
            <a:r>
              <a:rPr lang="cs-CZ" sz="2400" dirty="0" smtClean="0">
                <a:solidFill>
                  <a:srgbClr val="C00000"/>
                </a:solidFill>
              </a:rPr>
              <a:t>elené rostliny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5542" y="2616751"/>
            <a:ext cx="165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jelen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C00000"/>
                </a:solidFill>
              </a:rPr>
              <a:t>k</a:t>
            </a:r>
            <a:r>
              <a:rPr lang="cs-CZ" sz="2400" dirty="0" smtClean="0">
                <a:solidFill>
                  <a:srgbClr val="C00000"/>
                </a:solidFill>
              </a:rPr>
              <a:t>una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C00000"/>
                </a:solidFill>
              </a:rPr>
              <a:t>p</a:t>
            </a:r>
            <a:r>
              <a:rPr lang="cs-CZ" sz="2400" dirty="0" smtClean="0">
                <a:solidFill>
                  <a:srgbClr val="C00000"/>
                </a:solidFill>
              </a:rPr>
              <a:t>rase divoké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50360" y="2616751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borůvky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C00000"/>
                </a:solidFill>
              </a:rPr>
              <a:t>o</a:t>
            </a:r>
            <a:r>
              <a:rPr lang="cs-CZ" sz="2400" dirty="0" smtClean="0">
                <a:solidFill>
                  <a:srgbClr val="C00000"/>
                </a:solidFill>
              </a:rPr>
              <a:t>stružiny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brusinky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houby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5891" y="5123530"/>
            <a:ext cx="31532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procházky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rekreace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15000" y="5123531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nábytek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papír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8372" y="2063861"/>
            <a:ext cx="1353256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dýchání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3949" y="2074119"/>
            <a:ext cx="2173993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domov zvířat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2953" y="2039196"/>
            <a:ext cx="2199641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potravy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56760" y="4600311"/>
            <a:ext cx="1887055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dřeva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74271" y="4600311"/>
            <a:ext cx="1774845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odpočinek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1040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Houby - </a:t>
            </a:r>
            <a:r>
              <a:rPr lang="cs-CZ" sz="2800" dirty="0">
                <a:solidFill>
                  <a:schemeClr val="tx1"/>
                </a:solidFill>
              </a:rPr>
              <a:t>klikni na fotogalerii 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v lese</a:t>
            </a:r>
            <a:endParaRPr lang="cs-CZ" dirty="0"/>
          </a:p>
        </p:txBody>
      </p:sp>
      <p:pic>
        <p:nvPicPr>
          <p:cNvPr id="4099" name="Picture 3" descr="C:\Users\Lucie\AppData\Local\Microsoft\Windows\Temporary Internet Files\Content.IE5\KICHX765\MC9003489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0771" y="1700808"/>
            <a:ext cx="1852706" cy="1872208"/>
          </a:xfrm>
          <a:prstGeom prst="rect">
            <a:avLst/>
          </a:prstGeom>
          <a:noFill/>
        </p:spPr>
      </p:pic>
      <p:pic>
        <p:nvPicPr>
          <p:cNvPr id="4102" name="Picture 6" descr="C:\Users\Lucie\AppData\Local\Microsoft\Windows\Temporary Internet Files\Content.IE5\I3GV8HG6\MC9003907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20443"/>
            <a:ext cx="3081108" cy="2263128"/>
          </a:xfrm>
          <a:prstGeom prst="rect">
            <a:avLst/>
          </a:prstGeom>
          <a:noFill/>
        </p:spPr>
      </p:pic>
      <p:pic>
        <p:nvPicPr>
          <p:cNvPr id="4103" name="Picture 7" descr="C:\Users\Lucie\AppData\Local\Microsoft\Windows\Temporary Internet Files\Content.IE5\E2P6WL0E\MC9004248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029670"/>
            <a:ext cx="1482725" cy="1844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82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jedovaté houby!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9887" y="2204864"/>
            <a:ext cx="4392488" cy="63976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Muchomůrka červená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3284984"/>
            <a:ext cx="3820055" cy="3168352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</a:rPr>
              <a:t>                 Klikni </a:t>
            </a:r>
            <a:r>
              <a:rPr lang="cs-CZ" sz="3400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sz="3400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204864"/>
            <a:ext cx="4028256" cy="6397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Muchomůrka zelená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3140968"/>
            <a:ext cx="3822192" cy="33123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</a:t>
            </a:r>
            <a:r>
              <a:rPr lang="cs-CZ" sz="2600" dirty="0" smtClean="0">
                <a:solidFill>
                  <a:schemeClr val="tx1"/>
                </a:solidFill>
              </a:rPr>
              <a:t>Klikni </a:t>
            </a:r>
            <a:r>
              <a:rPr lang="cs-CZ" sz="2600" dirty="0" smtClean="0">
                <a:solidFill>
                  <a:schemeClr val="tx1"/>
                </a:solidFill>
                <a:hlinkClick r:id="rId3"/>
              </a:rPr>
              <a:t>ZDE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31986"/>
            <a:ext cx="2088232" cy="2909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31986"/>
            <a:ext cx="3901279" cy="2925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779912" y="5517232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6256" y="5517232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127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Houby v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hřib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kozák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liška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muchomůrka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bedla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choroš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1" name="Obrázek 30" descr="BED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9" y="3956634"/>
            <a:ext cx="1368152" cy="1854125"/>
          </a:xfrm>
          <a:prstGeom prst="rect">
            <a:avLst/>
          </a:prstGeom>
        </p:spPr>
      </p:pic>
      <p:pic>
        <p:nvPicPr>
          <p:cNvPr id="32" name="Obrázek 31" descr="HRI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484784"/>
            <a:ext cx="2356514" cy="1729092"/>
          </a:xfrm>
          <a:prstGeom prst="rect">
            <a:avLst/>
          </a:prstGeom>
        </p:spPr>
      </p:pic>
      <p:pic>
        <p:nvPicPr>
          <p:cNvPr id="33" name="Obrázek 32" descr="CHORO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005064"/>
            <a:ext cx="2379712" cy="1784784"/>
          </a:xfrm>
          <a:prstGeom prst="rect">
            <a:avLst/>
          </a:prstGeom>
        </p:spPr>
      </p:pic>
      <p:pic>
        <p:nvPicPr>
          <p:cNvPr id="34" name="Obrázek 33" descr="KOZA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1484784"/>
            <a:ext cx="2320077" cy="1740058"/>
          </a:xfrm>
          <a:prstGeom prst="rect">
            <a:avLst/>
          </a:prstGeom>
        </p:spPr>
      </p:pic>
      <p:pic>
        <p:nvPicPr>
          <p:cNvPr id="35" name="Obrázek 34" descr="LISKA-HOUB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1412776"/>
            <a:ext cx="2232248" cy="1785798"/>
          </a:xfrm>
          <a:prstGeom prst="rect">
            <a:avLst/>
          </a:prstGeom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031731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2123728" y="537321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č.01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8172400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č.07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716016" y="537321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č.06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8028384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č.05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004048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č.04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979712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357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302958"/>
            <a:ext cx="8229600" cy="1252728"/>
          </a:xfrm>
        </p:spPr>
        <p:txBody>
          <a:bodyPr/>
          <a:lstStyle/>
          <a:p>
            <a:r>
              <a:rPr lang="cs-CZ" dirty="0" smtClean="0"/>
              <a:t>Seřaď názvy hub podle abecedy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81889" y="2639400"/>
            <a:ext cx="646212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Slunce 18"/>
          <p:cNvSpPr/>
          <p:nvPr/>
        </p:nvSpPr>
        <p:spPr>
          <a:xfrm>
            <a:off x="5278708" y="1772816"/>
            <a:ext cx="661444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0" name="Slunce 19"/>
          <p:cNvSpPr/>
          <p:nvPr/>
        </p:nvSpPr>
        <p:spPr>
          <a:xfrm>
            <a:off x="622874" y="1758531"/>
            <a:ext cx="646211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5278708" y="2639400"/>
            <a:ext cx="661444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Slunce 21"/>
          <p:cNvSpPr/>
          <p:nvPr/>
        </p:nvSpPr>
        <p:spPr>
          <a:xfrm>
            <a:off x="5278708" y="4372568"/>
            <a:ext cx="661444" cy="592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Slunce 22"/>
          <p:cNvSpPr/>
          <p:nvPr/>
        </p:nvSpPr>
        <p:spPr>
          <a:xfrm>
            <a:off x="5278708" y="3505984"/>
            <a:ext cx="661444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Slunce 23"/>
          <p:cNvSpPr/>
          <p:nvPr/>
        </p:nvSpPr>
        <p:spPr>
          <a:xfrm>
            <a:off x="5278708" y="5239152"/>
            <a:ext cx="661444" cy="61195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581889" y="5193225"/>
            <a:ext cx="646211" cy="65787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Slunce 25"/>
          <p:cNvSpPr/>
          <p:nvPr/>
        </p:nvSpPr>
        <p:spPr>
          <a:xfrm>
            <a:off x="581889" y="4372567"/>
            <a:ext cx="646211" cy="59205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Slunce 26"/>
          <p:cNvSpPr/>
          <p:nvPr/>
        </p:nvSpPr>
        <p:spPr>
          <a:xfrm>
            <a:off x="581889" y="3505984"/>
            <a:ext cx="646211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Veselý obličej 27"/>
          <p:cNvSpPr/>
          <p:nvPr/>
        </p:nvSpPr>
        <p:spPr>
          <a:xfrm>
            <a:off x="5409686" y="5375846"/>
            <a:ext cx="399487" cy="378174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3285765" y="1763507"/>
            <a:ext cx="1960886" cy="57108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hřib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7020272" y="6085339"/>
            <a:ext cx="1960886" cy="560523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kozák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73750" y="6085339"/>
            <a:ext cx="1946829" cy="52994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václavka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2240561" y="6078464"/>
            <a:ext cx="1946829" cy="5368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řemenáč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3317822" y="4046240"/>
            <a:ext cx="1960886" cy="5760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bedla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7822" y="4708532"/>
            <a:ext cx="1960886" cy="57053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hlíva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4916506" y="6085339"/>
            <a:ext cx="1946829" cy="5636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muchomůrka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3299822" y="2435517"/>
            <a:ext cx="1946829" cy="571087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yzec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3299822" y="3199473"/>
            <a:ext cx="1960886" cy="592055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choroš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8" name="Šipka doprava 47">
            <a:hlinkClick r:id="rId2"/>
          </p:cNvPr>
          <p:cNvSpPr/>
          <p:nvPr/>
        </p:nvSpPr>
        <p:spPr>
          <a:xfrm>
            <a:off x="3317822" y="5375846"/>
            <a:ext cx="1928829" cy="4752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Pozor! ZDE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060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58382E-6 C -0.00764 -0.00994 -0.01267 -0.02127 -0.02292 -0.02566 C -0.02882 -0.03352 -0.03524 -0.04508 -0.04219 -0.05133 C -0.04896 -0.06474 -0.05712 -0.05919 -0.06667 -0.06774 C -0.07014 -0.07445 -0.07778 -0.08555 -0.08073 -0.09341 C -0.08611 -0.10774 -0.08663 -0.12115 -0.09306 -0.13549 C -0.10538 -0.16323 -0.11823 -0.18913 -0.12986 -0.21734 C -0.13524 -0.23029 -0.14028 -0.243 -0.14392 -0.25688 C -0.14618 -0.2652 -0.14531 -0.27537 -0.14913 -0.28277 C -0.15017 -0.28485 -0.15278 -0.28439 -0.15451 -0.28508 C -0.16493 -0.29896 -0.15382 -0.28531 -0.1684 -0.29896 C -0.16979 -0.30034 -0.17049 -0.30266 -0.17205 -0.30358 C -0.17917 -0.30774 -0.18767 -0.30612 -0.19479 -0.31075 C -0.20243 -0.31583 -0.20799 -0.32323 -0.2158 -0.32716 C -0.21701 -0.32878 -0.21771 -0.33156 -0.21944 -0.33179 C -0.22812 -0.33294 -0.23941 -0.32601 -0.2474 -0.32231 C -0.24913 -0.32138 -0.25104 -0.32069 -0.25278 -0.32 C -0.25451 -0.3193 -0.25799 -0.31768 -0.25799 -0.31745 C -0.26389 -0.3193 -0.27552 -0.32231 -0.27552 -0.32208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6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C -0.00174 -0.00162 -0.00382 -0.00254 -0.00538 -0.00463 C -0.00677 -0.00648 -0.0099 -0.01503 -0.01285 -0.01642 C -0.01997 -0.02035 -0.03056 -0.02058 -0.03872 -0.02335 C -0.0474 -0.0289 -0.05 -0.03607 -0.05712 -0.04439 C -0.06094 -0.05064 -0.06858 -0.05133 -0.07465 -0.05364 C -0.08125 -0.05965 -0.08976 -0.06289 -0.09774 -0.07006 C -0.10139 -0.07515 -0.10434 -0.08301 -0.10886 -0.08879 C -0.12257 -0.10613 -0.14045 -0.12902 -0.15972 -0.13549 C -0.1757 -0.16555 -0.16927 -0.16833 -0.17899 -0.20786 C -0.18038 -0.21387 -0.18264 -0.23307 -0.18611 -0.23838 C -0.18906 -0.24301 -0.1934 -0.24578 -0.19653 -0.24994 C -0.20122 -0.25619 -0.20382 -0.26497 -0.20886 -0.27098 C -0.2092 -0.27145 -0.22622 -0.28833 -0.22986 -0.29202 C -0.23715 -0.29942 -0.25382 -0.29619 -0.26493 -0.30613 C -0.27656 -0.30312 -0.27083 -0.30382 -0.28247 -0.30382 " pathEditMode="relative" rAng="0" ptsTypes="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1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39306E-6 C -0.01961 0.00554 -0.03593 0.02474 -0.05503 0.03329 C -0.06319 0.04046 -0.07274 0.04531 -0.07968 0.05456 C -0.08125 0.05641 -0.08194 0.05965 -0.08333 0.06173 C -0.09045 0.0726 -0.09461 0.0763 -0.10468 0.08069 C -0.13507 0.10659 -0.15989 0.14034 -0.18246 0.17803 C -0.18507 0.1889 -0.18836 0.1889 -0.19479 0.19699 C -0.19913 0.20231 -0.2026 0.20901 -0.20729 0.21364 C -0.21128 0.21757 -0.21562 0.22127 -0.21961 0.22543 C -0.22465 0.23075 -0.22656 0.23722 -0.23194 0.24208 C -0.24218 0.26312 -0.25885 0.25826 -0.27621 0.26104 C -0.27795 0.26173 -0.28142 0.26335 -0.28142 0.26381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13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093 C -0.02466 0.00879 -0.00608 0.00509 -0.0507 0.00786 C -0.05816 0.0111 -0.06615 0.01133 -0.07344 0.01503 C -0.08473 0.02058 -0.09514 0.02682 -0.10678 0.03122 C -0.10851 0.03283 -0.11007 0.03492 -0.11198 0.03607 C -0.11424 0.03746 -0.11702 0.03676 -0.1191 0.03838 C -0.12223 0.0407 -0.13004 0.05064 -0.13316 0.05457 C -0.14115 0.0763 -0.13646 0.06821 -0.14532 0.08046 C -0.14862 0.09272 -0.14618 0.08532 -0.15417 0.1015 C -0.15764 0.10844 -0.1691 0.11168 -0.17344 0.11769 C -0.17813 0.12439 -0.17535 0.12185 -0.1823 0.12486 C -0.18855 0.13041 -0.19375 0.13804 -0.19983 0.14335 C -0.20591 0.14867 -0.21511 0.15006 -0.22084 0.15515 C -0.23351 0.16624 -0.22743 0.16301 -0.23837 0.16694 C -0.24011 0.16856 -0.24167 0.17041 -0.24358 0.17156 C -0.24705 0.17364 -0.25417 0.17619 -0.25417 0.17642 C -0.25938 0.17549 -0.26476 0.17503 -0.26997 0.17387 C -0.27171 0.17341 -0.27518 0.17156 -0.27518 0.17179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64162E-6 C -0.01024 -0.02104 -0.00121 -0.04925 -0.01927 -0.06544 C -0.02152 -0.07469 -0.02378 -0.07654 -0.02986 -0.08185 C -0.03715 -0.09619 -0.02864 -0.08185 -0.04045 -0.09365 C -0.04757 -0.10081 -0.04791 -0.10867 -0.05625 -0.11214 C -0.0618 -0.11977 -0.06632 -0.12301 -0.07378 -0.12625 C -0.07968 -0.13156 -0.08437 -0.13734 -0.09132 -0.14035 C -0.09843 -0.14659 -0.10607 -0.15307 -0.11406 -0.15654 C -0.12951 -0.15445 -0.14114 -0.15561 -0.15625 -0.15885 C -0.18889 -0.18174 -0.22691 -0.19006 -0.26319 -0.19399 C -0.35816 -0.19076 -0.30659 -0.19954 -0.40711 -0.1637 C -0.41649 -0.16047 -0.42569 -0.15746 -0.43507 -0.15422 C -0.44948 -0.14937 -0.47725 -0.13549 -0.47725 -0.13526 C -0.49218 -0.13734 -0.50052 -0.13896 -0.51406 -0.14497 C -0.53333 -0.14405 -0.5533 -0.14729 -0.57187 -0.14035 C -0.57448 -0.13943 -0.57656 -0.13688 -0.57899 -0.13549 C -0.58073 -0.13457 -0.58246 -0.13388 -0.5842 -0.13318 C -0.58819 -0.1318 -0.59427 -0.13133 -0.59826 -0.12856 C -0.60538 -0.1237 -0.60121 -0.1237 -0.60885 -0.12162 C -0.61892 -0.11908 -0.63264 -0.11792 -0.64218 -0.117 C -0.65399 -0.11353 -0.65694 -0.11214 -0.67187 -0.11214 C -0.67725 -0.11214 -0.68767 -0.11445 -0.68767 -0.11422 " pathEditMode="relative" rAng="0" ptsTypes="ffffffff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9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48148E-6 C 0.00278 -0.01852 0.00468 -0.04097 0.01406 -0.05602 C 0.01771 -0.06204 0.02222 -0.0669 0.02639 -0.07246 C 0.03159 -0.0794 0.03541 -0.0882 0.04218 -0.09121 C 0.04548 -0.14352 0.06736 -0.17639 0.09653 -0.2125 C 0.14722 -0.27523 0.19375 -0.32523 0.25087 -0.37847 C 0.28038 -0.40602 0.30816 -0.43866 0.34218 -0.45556 C 0.36857 -0.48357 0.33628 -0.44769 0.35625 -0.47431 C 0.36718 -0.48889 0.38073 -0.49746 0.39305 -0.50903 C 0.39739 -0.5132 0.40087 -0.51921 0.40538 -0.52315 C 0.41024 -0.52732 0.41614 -0.52894 0.42118 -0.53264 C 0.43767 -0.54445 0.45243 -0.55949 0.4684 -0.57222 C 0.47014 -0.57546 0.47153 -0.57917 0.47378 -0.58171 C 0.47569 -0.58403 0.47882 -0.5838 0.48073 -0.58634 C 0.48698 -0.59468 0.49028 -0.60602 0.49653 -0.61435 C 0.50173 -0.6213 0.51232 -0.63542 0.51232 -0.63519 C 0.49687 -0.63796 0.48368 -0.6463 0.4684 -0.64954 C 0.44843 -0.64769 0.42673 -0.64421 0.40712 -0.63773 C 0.39375 -0.63333 0.37639 -0.61667 0.36319 -0.61667 " pathEditMode="relative" rAng="0" ptsTypes="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-3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39 -0.01111 C 0.01198 -0.02454 0.02587 -0.04491 0.03003 -0.06042 C 0.03854 -0.12824 0.07343 -0.18125 0.1125 -0.22384 C 0.1243 -0.2368 0.13715 -0.24468 0.1493 -0.25648 C 0.15225 -0.25949 0.15486 -0.26319 0.15798 -0.26597 C 0.16198 -0.26944 0.16632 -0.27176 0.17031 -0.27523 C 0.17951 -0.28333 0.18628 -0.29421 0.1967 -0.29838 C 0.20625 -0.30833 0.21458 -0.31134 0.22465 -0.31944 C 0.24826 -0.33843 0.23576 -0.33333 0.25104 -0.33819 C 0.275 -0.35417 0.29357 -0.37893 0.3125 -0.4037 C 0.31718 -0.40995 0.32691 -0.43403 0.32812 -0.43634 C 0.33055 -0.44097 0.33368 -0.44514 0.33524 -0.45046 C 0.33802 -0.45995 0.34097 -0.46921 0.34392 -0.47847 C 0.34774 -0.49028 0.35208 -0.50093 0.35451 -0.51343 C 0.35278 -0.53588 0.3559 -0.53796 0.34218 -0.54375 C 0.30243 -0.54236 0.26406 -0.53981 0.22465 -0.5368 C 0.1993 -0.52546 0.21788 -0.53241 0.16684 -0.52986 C 0.16163 -0.52755 0.15642 -0.52407 0.15104 -0.52268 C 0.14774 -0.52176 0.14062 -0.52037 0.13698 -0.51805 C 0.12378 -0.50926 0.13958 -0.51667 0.12639 -0.51111 C 0.11493 -0.50093 0.09548 -0.49421 0.08437 -0.5088 " pathEditMode="relative" rAng="0" ptsTypes="ffffffffffffffffffff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C 0.00503 0.02014 0.02083 0.02037 0.03333 0.0257 C 0.04948 0.09005 0.15729 0.05347 0.17361 0.0537 C 0.18698 0.05625 0.19878 0.0625 0.21215 0.06551 C 0.23125 0.06991 0.25121 0.06806 0.27014 0.07477 C 0.28073 0.0787 0.28958 0.08681 0.3 0.0912 C 0.31145 0.10116 0.325 0.10324 0.33854 0.10509 C 0.35069 0.11042 0.36284 0.11482 0.37534 0.11898 C 0.39774 0.13403 0.3842 0.12616 0.4158 0.14005 C 0.41927 0.14167 0.42621 0.14468 0.42621 0.14491 C 0.44826 0.16458 0.4276 0.14792 0.49114 0.15185 C 0.50191 0.15255 0.51041 0.15579 0.521 0.1588 C 0.52708 0.16343 0.53819 0.17107 0.54375 0.17755 C 0.5493 0.18403 0.55955 0.19861 0.55955 0.19884 C 0.56545 0.23009 0.56614 0.28843 0.5368 0.30116 C 0.52448 0.3007 0.51215 0.30162 0.5 0.29907 C 0.49496 0.29792 0.49687 0.28542 0.49461 0.28287 C 0.49236 0.28032 0.48889 0.28125 0.48593 0.28056 C 0.46423 0.28634 0.44826 0.27662 0.42968 0.26181 C 0.40225 0.24005 0.37656 0.2125 0.3526 0.18449 C 0.31805 0.14398 0.34253 0.16597 0.32621 0.15185 C 0.32309 0.13889 0.32621 0.14352 0.31041 0.14722 C 0.2967 0.15046 0.28402 0.1581 0.27014 0.16111 C 0.2592 0.15833 0.24965 0.15648 0.23854 0.15648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044 C -0.00764 -0.00925 -0.00712 -0.02197 -0.00451 -0.02775 C -0.00035 -0.03677 0.0099 -0.03977 0.01649 -0.04417 C 0.02587 -0.05064 0.03264 -0.05388 0.04271 -0.05827 C 0.04479 -0.0592 0.04601 -0.06197 0.04809 -0.06289 C 0.05365 -0.06544 0.07587 -0.06729 0.07795 -0.06752 C 0.08142 -0.06798 0.0849 -0.06937 0.08837 -0.06983 C 0.09427 -0.07076 0.1 -0.07145 0.1059 -0.07214 C 0.11059 -0.07145 0.11528 -0.07099 0.11997 -0.06983 C 0.1217 -0.06937 0.12344 -0.06706 0.12517 -0.06752 C 0.12674 -0.06798 0.1276 -0.07076 0.12882 -0.07214 C 0.13108 -0.07469 0.13351 -0.077 0.13576 -0.07931 C 0.13924 -0.09318 0.13472 -0.08024 0.14635 -0.09318 C 0.15608 -0.10405 0.16372 -0.11654 0.17431 -0.12602 C 0.1842 -0.14498 0.17014 -0.12047 0.1849 -0.13758 C 0.18715 -0.14012 0.18819 -0.14428 0.1901 -0.14706 C 0.19514 -0.15446 0.20017 -0.16162 0.2059 -0.1681 C 0.21354 -0.17665 0.22049 -0.18636 0.22882 -0.19376 C 0.23229 -0.19677 0.23594 -0.19954 0.23924 -0.20301 C 0.25799 -0.2222 0.2776 -0.23769 0.29722 -0.25457 C 0.30208 -0.25873 0.30608 -0.26498 0.31128 -0.26844 C 0.32483 -0.27746 0.33993 -0.28209 0.3533 -0.2918 C 0.40347 -0.3281 0.47743 -0.3644 0.53576 -0.37133 C 0.53715 -0.37133 0.56962 -0.37295 0.57604 -0.3644 C 0.57899 -0.36047 0.57726 -0.35284 0.57969 -0.34798 C 0.58108 -0.34521 0.58316 -0.34336 0.5849 -0.34104 C 0.58611 -0.33642 0.58524 -0.32972 0.58837 -0.32694 C 0.60868 -0.30891 0.62969 -0.31885 0.65677 -0.31769 C 0.66545 -0.30983 0.66198 -0.30706 0.67257 -0.30359 C 0.68507 -0.2874 0.70069 -0.27515 0.71128 -0.25688 C 0.71059 -0.25226 0.71128 -0.24671 0.70937 -0.24278 C 0.70799 -0.23977 0.70469 -0.24 0.70243 -0.23815 C 0.69878 -0.23538 0.69531 -0.23191 0.69184 -0.22891 C 0.6849 -0.2296 0.6776 -0.22891 0.67083 -0.23122 C 0.6684 -0.23214 0.66771 -0.23654 0.66562 -0.23815 C 0.66354 -0.23977 0.66094 -0.24 0.65851 -0.24047 C 0.60885 -0.24925 0.66024 -0.23815 0.62882 -0.24509 C 0.61476 -0.24394 0.60052 -0.24047 0.58663 -0.2404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72" y="-18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993 0.03403 C 0.19062 0.02662 0.18924 0.01782 0.19271 0.0118 C 0.19722 0.00417 0.2066 -0.00741 0.21354 -0.01042 C 0.21771 -0.01597 0.22049 -0.01898 0.22604 -0.02153 C 0.23125 -0.03171 0.23924 -0.03681 0.24687 -0.04375 C 0.2599 -0.05533 0.26962 -0.06644 0.28437 -0.07523 C 0.3026 -0.08611 0.28906 -0.07546 0.31215 -0.08634 C 0.33628 -0.09769 0.31111 -0.09144 0.33299 -0.0956 C 0.34462 -0.1007 0.32812 -0.09236 0.34132 -0.10486 C 0.34288 -0.10625 0.34514 -0.10579 0.34687 -0.10671 C 0.35347 -0.11065 0.3599 -0.11528 0.36632 -0.11968 C 0.3724 -0.12361 0.37934 -0.12408 0.38576 -0.12708 C 0.42326 -0.14421 0.46042 -0.16204 0.49965 -0.17153 C 0.50851 -0.16991 0.51771 -0.17014 0.52604 -0.16597 C 0.53542 -0.16134 0.5434 -0.15347 0.55243 -0.14746 C 0.55573 -0.1419 0.56042 -0.1375 0.56215 -0.13079 C 0.56285 -0.12824 0.56493 -0.11898 0.56632 -0.11783 C 0.56875 -0.11574 0.57187 -0.11667 0.57465 -0.11597 C 0.57552 -0.11412 0.57639 -0.11204 0.57743 -0.11042 C 0.57917 -0.10787 0.58142 -0.10579 0.58299 -0.10301 C 0.58507 -0.09908 0.58559 -0.09421 0.58715 -0.09005 C 0.58611 -0.07153 0.58733 -0.0588 0.57743 -0.0456 C 0.57361 -0.04051 0.56667 -0.03912 0.56215 -0.03634 C 0.54774 -0.02778 0.53437 -0.02685 0.5191 -0.02338 C 0.50347 -0.01968 0.48854 -0.0125 0.47326 -0.00671 C 0.46285 0.00162 0.45851 0.00092 0.44549 0.00254 C 0.42153 0.0118 0.39774 0.01458 0.37326 0.01921 C 0.34149 0.01782 0.31823 0.01528 0.28715 0.01366 C 0.27465 0.0081 0.27743 0.0118 0.28299 0.0081 C 0.29253 0.00162 0.28108 0.00648 0.29271 0.00254 C 0.30417 -0.00764 0.29514 -0.00116 0.32326 -0.00116 " pathEditMode="relative" rAng="0" ptsTypes="ffffffffffffffffffffffffffffffA"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2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Pamatuj!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83203" y="1670465"/>
            <a:ext cx="19816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Houby jedlé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044" y="4072484"/>
            <a:ext cx="2577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Houby jedovaté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847977" y="2976139"/>
            <a:ext cx="127811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962994" y="5308043"/>
            <a:ext cx="1163093" cy="262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836" y="4437831"/>
            <a:ext cx="2394297" cy="179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198" y="3753787"/>
            <a:ext cx="1760526" cy="2453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Obrázek 16" descr="HRI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4836" y="1974243"/>
            <a:ext cx="2256656" cy="1655821"/>
          </a:xfrm>
          <a:prstGeom prst="rect">
            <a:avLst/>
          </a:prstGeom>
        </p:spPr>
      </p:pic>
      <p:pic>
        <p:nvPicPr>
          <p:cNvPr id="21" name="Obrázek 20" descr="KOZA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79133" y="1979701"/>
            <a:ext cx="2200484" cy="1650363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251520" y="2348880"/>
            <a:ext cx="2520280" cy="12545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Houby, které můžeme jíst, nazýváme jedlé.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55271" y="4797152"/>
            <a:ext cx="2520280" cy="12545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Dávejte pozor na jedovaté houby!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849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80852" y="2564904"/>
            <a:ext cx="8928992" cy="3672408"/>
          </a:xfrm>
        </p:spPr>
        <p:txBody>
          <a:bodyPr>
            <a:normAutofit/>
          </a:bodyPr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Sbírejte </a:t>
            </a:r>
            <a:r>
              <a:rPr lang="cs-CZ" sz="2400" dirty="0">
                <a:solidFill>
                  <a:schemeClr val="tx1"/>
                </a:solidFill>
              </a:rPr>
              <a:t>jen houby, které dobře </a:t>
            </a:r>
            <a:r>
              <a:rPr lang="cs-CZ" sz="2400" dirty="0" smtClean="0">
                <a:solidFill>
                  <a:schemeClr val="tx1"/>
                </a:solidFill>
              </a:rPr>
              <a:t>znáte</a:t>
            </a:r>
            <a:r>
              <a:rPr lang="cs-CZ" sz="2400" dirty="0">
                <a:solidFill>
                  <a:schemeClr val="tx1"/>
                </a:solidFill>
              </a:rPr>
              <a:t>!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Podhoubí </a:t>
            </a:r>
            <a:r>
              <a:rPr lang="cs-CZ" sz="2400" dirty="0" smtClean="0">
                <a:solidFill>
                  <a:schemeClr val="tx1"/>
                </a:solidFill>
              </a:rPr>
              <a:t>nechávejte </a:t>
            </a:r>
            <a:r>
              <a:rPr lang="cs-CZ" sz="2400" dirty="0">
                <a:solidFill>
                  <a:schemeClr val="tx1"/>
                </a:solidFill>
              </a:rPr>
              <a:t>v mechu, může z něj vyrůst nová houba.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Houby </a:t>
            </a:r>
            <a:r>
              <a:rPr lang="cs-CZ" sz="2400" dirty="0" smtClean="0">
                <a:solidFill>
                  <a:schemeClr val="tx1"/>
                </a:solidFill>
              </a:rPr>
              <a:t>očistěte.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Uložte </a:t>
            </a:r>
            <a:r>
              <a:rPr lang="cs-CZ" sz="2400" dirty="0">
                <a:solidFill>
                  <a:schemeClr val="tx1"/>
                </a:solidFill>
              </a:rPr>
              <a:t>je do košíku.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Co nejdříve je </a:t>
            </a:r>
            <a:r>
              <a:rPr lang="cs-CZ" sz="2400" dirty="0" smtClean="0">
                <a:solidFill>
                  <a:schemeClr val="tx1"/>
                </a:solidFill>
              </a:rPr>
              <a:t>zpracujte.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Dávejte pozor na jedovaté houby!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Nešlapte </a:t>
            </a:r>
            <a:r>
              <a:rPr lang="cs-CZ" sz="2400" dirty="0">
                <a:solidFill>
                  <a:schemeClr val="tx1"/>
                </a:solidFill>
              </a:rPr>
              <a:t>po houbách, které nesbíráte, jsou potravou zvířat.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při sběru hub:</a:t>
            </a:r>
            <a:endParaRPr lang="cs-CZ" dirty="0"/>
          </a:p>
        </p:txBody>
      </p:sp>
      <p:pic>
        <p:nvPicPr>
          <p:cNvPr id="1026" name="Picture 2" descr="C:\Users\rej\AppData\Local\Microsoft\Windows\Temporary Internet Files\Content.IE5\3PFY2U2D\MC90041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87436"/>
            <a:ext cx="1656184" cy="150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MKSMUWJT\MC900348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1459546" cy="147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712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862760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Sbíráte </a:t>
            </a:r>
            <a:r>
              <a:rPr lang="cs-CZ" sz="2400" dirty="0">
                <a:solidFill>
                  <a:schemeClr val="tx1"/>
                </a:solidFill>
              </a:rPr>
              <a:t>jen houby, které dobře </a:t>
            </a:r>
            <a:r>
              <a:rPr lang="cs-CZ" sz="2400" dirty="0" smtClean="0">
                <a:solidFill>
                  <a:schemeClr val="tx1"/>
                </a:solidFill>
              </a:rPr>
              <a:t>znáte?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Podhoubí nechávejte v </a:t>
            </a:r>
            <a:r>
              <a:rPr lang="cs-CZ" sz="2400" dirty="0" smtClean="0">
                <a:solidFill>
                  <a:srgbClr val="C00000"/>
                </a:solidFill>
              </a:rPr>
              <a:t>mechu</a:t>
            </a:r>
            <a:r>
              <a:rPr lang="cs-CZ" sz="2400" dirty="0">
                <a:solidFill>
                  <a:srgbClr val="C00000"/>
                </a:solidFill>
              </a:rPr>
              <a:t>.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Houby </a:t>
            </a:r>
            <a:r>
              <a:rPr lang="cs-CZ" sz="2400" dirty="0" smtClean="0">
                <a:solidFill>
                  <a:schemeClr val="tx1"/>
                </a:solidFill>
              </a:rPr>
              <a:t>pěkně očistíme.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Uložte houby </a:t>
            </a:r>
            <a:r>
              <a:rPr lang="cs-CZ" sz="2400" dirty="0">
                <a:solidFill>
                  <a:srgbClr val="C00000"/>
                </a:solidFill>
              </a:rPr>
              <a:t>do </a:t>
            </a:r>
            <a:r>
              <a:rPr lang="cs-CZ" sz="2400" dirty="0" smtClean="0">
                <a:solidFill>
                  <a:srgbClr val="C00000"/>
                </a:solidFill>
              </a:rPr>
              <a:t>košíku, ne do igelitové tašky!</a:t>
            </a:r>
            <a:endParaRPr lang="cs-CZ" sz="2400" dirty="0">
              <a:solidFill>
                <a:srgbClr val="C00000"/>
              </a:solidFill>
            </a:endParaRP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Zpracováváte houby co nejdříve?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Dáváte </a:t>
            </a:r>
            <a:r>
              <a:rPr lang="cs-CZ" sz="2400" dirty="0">
                <a:solidFill>
                  <a:srgbClr val="C00000"/>
                </a:solidFill>
              </a:rPr>
              <a:t>pozor na jedovaté </a:t>
            </a:r>
            <a:r>
              <a:rPr lang="cs-CZ" sz="2400" dirty="0" smtClean="0">
                <a:solidFill>
                  <a:srgbClr val="C00000"/>
                </a:solidFill>
              </a:rPr>
              <a:t>houby?</a:t>
            </a:r>
            <a:endParaRPr lang="cs-CZ" sz="2400" dirty="0">
              <a:solidFill>
                <a:srgbClr val="C00000"/>
              </a:solidFill>
            </a:endParaRP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Nesbírejte houby, které neznáte.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Kéž byste nešlapali </a:t>
            </a:r>
            <a:r>
              <a:rPr lang="cs-CZ" sz="2400" dirty="0">
                <a:solidFill>
                  <a:srgbClr val="C00000"/>
                </a:solidFill>
              </a:rPr>
              <a:t>po houbách, které </a:t>
            </a:r>
            <a:r>
              <a:rPr lang="cs-CZ" sz="2400" dirty="0" smtClean="0">
                <a:solidFill>
                  <a:srgbClr val="C00000"/>
                </a:solidFill>
              </a:rPr>
              <a:t>nesbíráte.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Určíš druhy vět?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795295" y="2314481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74354" y="1812105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76059" y="2776146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95295" y="3237811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61542" y="3938094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61542" y="4440470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2483" y="4942846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81768" y="5445224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82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pamatujete o houbách?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Prstenec 3"/>
          <p:cNvSpPr/>
          <p:nvPr/>
        </p:nvSpPr>
        <p:spPr>
          <a:xfrm>
            <a:off x="2915816" y="2708920"/>
            <a:ext cx="2808312" cy="2259856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1724910" y="3680809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2341520" y="1697038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5508104" y="3070182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3300824" y="1334796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5122390" y="1318419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549075" y="2915853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4063722" y="3115745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187624" y="4494771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737517" y="4456091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401816" y="5115875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5717108" y="3682173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519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844824"/>
            <a:ext cx="9036496" cy="4896544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 ISBN 978 - 80 - 7289 - 442 - 0</a:t>
            </a:r>
            <a:r>
              <a:rPr lang="cs-CZ" dirty="0" smtClean="0"/>
              <a:t>.</a:t>
            </a:r>
            <a:endParaRPr lang="cs-CZ" i="1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</a:t>
            </a:r>
            <a:r>
              <a:rPr lang="cs-CZ" i="1" u="sng" dirty="0" smtClean="0">
                <a:solidFill>
                  <a:srgbClr val="073E87"/>
                </a:solidFill>
              </a:rPr>
              <a:t>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    Galerie </a:t>
            </a:r>
            <a:r>
              <a:rPr lang="cs-CZ" i="1" dirty="0" smtClean="0">
                <a:solidFill>
                  <a:srgbClr val="073E87"/>
                </a:solidFill>
                <a:hlinkClick r:id="rId2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2"/>
              </a:rPr>
              <a:t>microsoft.office.com</a:t>
            </a:r>
            <a:endParaRPr lang="cs-CZ" i="1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Použité obrázky: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01: </a:t>
            </a:r>
            <a:r>
              <a:rPr lang="cs-CZ" dirty="0" smtClean="0"/>
              <a:t>ONDERWIJSGEK.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3"/>
              </a:rPr>
              <a:t>http://cs.wikipedia.org/wiki/Soubor:Amanita_muscaria_3_vliegenzwammen_op_rij.jpg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02: </a:t>
            </a:r>
            <a:r>
              <a:rPr lang="cs-CZ" dirty="0" smtClean="0"/>
              <a:t>HANKWANG.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4"/>
              </a:rPr>
              <a:t>http://cs.wikipedia.org/wiki/Soubor:Amanita_phalloides.jpg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/>
              <a:t>03: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5"/>
              </a:rPr>
              <a:t>http://cs.wikipedia.org/wiki/Soubor:2012-08-24_Boletus_fuscoroseus_Smotlacha_253660_crop.jpg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/>
              <a:t>04: PRASOPESTILENCE.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http://cs.wikipedia.org/wiki/Soubor:Kozak_brezovy_01_-_Jabkenicko.jpg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05: </a:t>
            </a:r>
            <a:r>
              <a:rPr lang="cs-CZ" dirty="0" smtClean="0"/>
              <a:t>HEISENBERG-PL.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6"/>
              </a:rPr>
              <a:t>http://cs.wikipedia.org/wiki/Soubor:Cantharellus_cibarius_20090717-02.jpg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06: </a:t>
            </a:r>
            <a:r>
              <a:rPr lang="cs-CZ" dirty="0" smtClean="0"/>
              <a:t>BARBORA ŠOLTÉSZOVÁ.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7"/>
              </a:rPr>
              <a:t>http://cs.wikipedia.org/wiki/Soubor:Bedla.jpg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07: </a:t>
            </a:r>
            <a:r>
              <a:rPr lang="nl-NL" dirty="0" smtClean="0"/>
              <a:t>DAN MOLTER. </a:t>
            </a:r>
            <a:r>
              <a:rPr lang="nl-NL" i="1" dirty="0" smtClean="0"/>
              <a:t>Wikipedia.cz</a:t>
            </a:r>
            <a:r>
              <a:rPr lang="nl-NL" dirty="0" smtClean="0"/>
              <a:t> [online]. [cit. 20.10.2013]. Dostupný na WWW: http://cs.wikipedia.org/wiki/Soubor:2008-09-02_Polyporus_badius_mod.jpg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1437</TotalTime>
  <Words>433</Words>
  <Application>Microsoft Office PowerPoint</Application>
  <PresentationFormat>Předvádění na obrazovce (4:3)</PresentationFormat>
  <Paragraphs>177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Význam lesa</vt:lpstr>
      <vt:lpstr>Houby v lese</vt:lpstr>
      <vt:lpstr>Pozor na jedovaté houby!</vt:lpstr>
      <vt:lpstr>Houby v lese</vt:lpstr>
      <vt:lpstr>Seřaď názvy hub podle abecedy</vt:lpstr>
      <vt:lpstr>Pamatuj!</vt:lpstr>
      <vt:lpstr>Zásady při sběru hub:</vt:lpstr>
      <vt:lpstr>Určíš druhy vět?</vt:lpstr>
      <vt:lpstr>Co si pamatujete o houbách?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116</cp:revision>
  <dcterms:created xsi:type="dcterms:W3CDTF">2013-05-10T12:01:16Z</dcterms:created>
  <dcterms:modified xsi:type="dcterms:W3CDTF">2013-11-05T20:47:23Z</dcterms:modified>
</cp:coreProperties>
</file>