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2"/>
  </p:notesMasterIdLst>
  <p:sldIdLst>
    <p:sldId id="256" r:id="rId2"/>
    <p:sldId id="311" r:id="rId3"/>
    <p:sldId id="276" r:id="rId4"/>
    <p:sldId id="279" r:id="rId5"/>
    <p:sldId id="286" r:id="rId6"/>
    <p:sldId id="287" r:id="rId7"/>
    <p:sldId id="288" r:id="rId8"/>
    <p:sldId id="289" r:id="rId9"/>
    <p:sldId id="290" r:id="rId10"/>
    <p:sldId id="309" r:id="rId11"/>
    <p:sldId id="278" r:id="rId12"/>
    <p:sldId id="297" r:id="rId13"/>
    <p:sldId id="298" r:id="rId14"/>
    <p:sldId id="299" r:id="rId15"/>
    <p:sldId id="300" r:id="rId16"/>
    <p:sldId id="301" r:id="rId17"/>
    <p:sldId id="310" r:id="rId18"/>
    <p:sldId id="308" r:id="rId19"/>
    <p:sldId id="307" r:id="rId20"/>
    <p:sldId id="26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CE2A2A78-20FC-469D-929D-E524A8DA695D}">
          <p14:sldIdLst>
            <p14:sldId id="256"/>
            <p14:sldId id="311"/>
            <p14:sldId id="276"/>
            <p14:sldId id="279"/>
            <p14:sldId id="286"/>
            <p14:sldId id="287"/>
            <p14:sldId id="288"/>
            <p14:sldId id="289"/>
            <p14:sldId id="290"/>
            <p14:sldId id="309"/>
            <p14:sldId id="278"/>
            <p14:sldId id="297"/>
            <p14:sldId id="298"/>
            <p14:sldId id="299"/>
            <p14:sldId id="300"/>
            <p14:sldId id="301"/>
            <p14:sldId id="310"/>
            <p14:sldId id="308"/>
            <p14:sldId id="307"/>
            <p14:sldId id="260"/>
          </p14:sldIdLst>
        </p14:section>
        <p14:section name="Oddíl bez názvu" id="{D26B1E43-1191-4C71-AA92-EA24E4A2294B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85412"/>
    <a:srgbClr val="C85412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406" autoAdjust="0"/>
    <p:restoredTop sz="94622" autoAdjust="0"/>
  </p:normalViewPr>
  <p:slideViewPr>
    <p:cSldViewPr>
      <p:cViewPr>
        <p:scale>
          <a:sx n="86" d="100"/>
          <a:sy n="86" d="100"/>
        </p:scale>
        <p:origin x="-504" y="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</a:t>
          </a:r>
          <a:r>
            <a:rPr lang="cs-CZ" sz="2000" b="1" dirty="0" smtClean="0"/>
            <a:t>Prvouka pro 2. ročník v mezipředmětových vztazích</a:t>
          </a:r>
          <a:endParaRPr lang="cs-CZ" sz="2000" b="1" dirty="0">
            <a:solidFill>
              <a:srgbClr val="FF0000"/>
            </a:solidFill>
          </a:endParaRPr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Dana </a:t>
          </a:r>
          <a:r>
            <a:rPr lang="cs-CZ" sz="2000" b="1" dirty="0" err="1" smtClean="0"/>
            <a:t>Rejlová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 </a:t>
          </a:r>
          <a:r>
            <a:rPr lang="cs-CZ" b="1" dirty="0" smtClean="0"/>
            <a:t>říjen  </a:t>
          </a:r>
          <a:r>
            <a:rPr lang="cs-CZ" b="1" dirty="0" smtClean="0"/>
            <a:t>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B772B7DC-460C-4D59-BB8C-6E9610C27DE5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VY_32_INOVACE_Listnaté </a:t>
          </a:r>
          <a:r>
            <a:rPr lang="cs-CZ" sz="2000" b="0" dirty="0" smtClean="0"/>
            <a:t>stromy v lese</a:t>
          </a:r>
          <a:endParaRPr lang="cs-CZ" sz="2000" b="1" dirty="0">
            <a:solidFill>
              <a:srgbClr val="FF0000"/>
            </a:solidFill>
          </a:endParaRPr>
        </a:p>
      </dgm:t>
    </dgm:pt>
    <dgm:pt modelId="{3DF2802D-7CD5-4F4A-9F27-3A5E6405BA79}" type="parTrans" cxnId="{7D241A04-AFBF-4F78-AFA6-0318341943CA}">
      <dgm:prSet/>
      <dgm:spPr/>
      <dgm:t>
        <a:bodyPr/>
        <a:lstStyle/>
        <a:p>
          <a:endParaRPr lang="cs-CZ"/>
        </a:p>
      </dgm:t>
    </dgm:pt>
    <dgm:pt modelId="{520EA11D-EC08-4BEC-BA9B-5E82BD71EA07}" type="sibTrans" cxnId="{7D241A04-AFBF-4F78-AFA6-0318341943CA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AA218269-FC44-4321-9A9E-94EC3F8E7F30}" type="pres">
      <dgm:prSet presAssocID="{B772B7DC-460C-4D59-BB8C-6E9610C27DE5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92C4DC-CAB8-4160-9FC5-B5A7E2E3AF3B}" type="pres">
      <dgm:prSet presAssocID="{B772B7DC-460C-4D59-BB8C-6E9610C27DE5}" presName="accent_5" presStyleCnt="0"/>
      <dgm:spPr/>
    </dgm:pt>
    <dgm:pt modelId="{3D828FC8-818A-4E62-814B-F8E70E1ED917}" type="pres">
      <dgm:prSet presAssocID="{B772B7DC-460C-4D59-BB8C-6E9610C27DE5}" presName="accentRepeatNode" presStyleLbl="solidFgAcc1" presStyleIdx="4" presStyleCnt="5"/>
      <dgm:spPr/>
    </dgm:pt>
  </dgm:ptLst>
  <dgm:cxnLst>
    <dgm:cxn modelId="{60FC757E-37C4-4A24-B009-C9FD9AB62EC3}" type="presOf" srcId="{B772B7DC-460C-4D59-BB8C-6E9610C27DE5}" destId="{AA218269-FC44-4321-9A9E-94EC3F8E7F3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7D241A04-AFBF-4F78-AFA6-0318341943CA}" srcId="{BA9EE107-A5FB-41C4-9EF1-1CC153B68B3F}" destId="{B772B7DC-460C-4D59-BB8C-6E9610C27DE5}" srcOrd="4" destOrd="0" parTransId="{3DF2802D-7CD5-4F4A-9F27-3A5E6405BA79}" sibTransId="{520EA11D-EC08-4BEC-BA9B-5E82BD71EA07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4BACAC97-D738-4D4B-8CE0-E8C2F8E8AB1E}" type="presParOf" srcId="{96773A7D-3367-4F53-A2D2-EA5770AFFDB3}" destId="{AA218269-FC44-4321-9A9E-94EC3F8E7F30}" srcOrd="9" destOrd="0" presId="urn:microsoft.com/office/officeart/2008/layout/VerticalCurvedList"/>
    <dgm:cxn modelId="{473D9FE2-3F66-41F3-8015-4AC59213339A}" type="presParOf" srcId="{96773A7D-3367-4F53-A2D2-EA5770AFFDB3}" destId="{D792C4DC-CAB8-4160-9FC5-B5A7E2E3AF3B}" srcOrd="10" destOrd="0" presId="urn:microsoft.com/office/officeart/2008/layout/VerticalCurvedList"/>
    <dgm:cxn modelId="{1B1238A4-556D-4B04-B5D9-7B653D3D7EEE}" type="presParOf" srcId="{D792C4DC-CAB8-4160-9FC5-B5A7E2E3AF3B}" destId="{3D828FC8-818A-4E62-814B-F8E70E1ED91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Dana </a:t>
          </a:r>
          <a:r>
            <a:rPr lang="cs-CZ" sz="2000" b="1" kern="1200" dirty="0" err="1" smtClean="0"/>
            <a:t>Rejlová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 </a:t>
          </a:r>
          <a:r>
            <a:rPr lang="cs-CZ" sz="2000" b="1" kern="1200" dirty="0" smtClean="0"/>
            <a:t>říjen  </a:t>
          </a:r>
          <a:r>
            <a:rPr lang="cs-CZ" sz="2000" b="1" kern="1200" dirty="0" smtClean="0"/>
            <a:t>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</a:t>
          </a:r>
          <a:r>
            <a:rPr lang="cs-CZ" sz="2000" b="1" kern="1200" dirty="0" smtClean="0"/>
            <a:t>Prvouka pro 2. ročník v mezipředmětových vztazích</a:t>
          </a:r>
          <a:endParaRPr lang="cs-CZ" sz="2000" b="1" kern="1200" dirty="0">
            <a:solidFill>
              <a:srgbClr val="FF0000"/>
            </a:solidFill>
          </a:endParaRPr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218269-FC44-4321-9A9E-94EC3F8E7F3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VY_32_INOVACE_Listnaté </a:t>
          </a:r>
          <a:r>
            <a:rPr lang="cs-CZ" sz="2000" b="0" kern="1200" dirty="0" smtClean="0"/>
            <a:t>stromy v lese</a:t>
          </a:r>
          <a:endParaRPr lang="cs-CZ" sz="2000" b="1" kern="1200" dirty="0">
            <a:solidFill>
              <a:srgbClr val="FF0000"/>
            </a:solidFill>
          </a:endParaRPr>
        </a:p>
      </dsp:txBody>
      <dsp:txXfrm>
        <a:off x="301774" y="2574222"/>
        <a:ext cx="5849872" cy="396170"/>
      </dsp:txXfrm>
    </dsp:sp>
    <dsp:sp modelId="{3D828FC8-818A-4E62-814B-F8E70E1ED917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//upload.wikimedia.org/wikipedia/commons/d/d5/Quercus_ilex,_Livorno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hyperlink" Target="//upload.wikimedia.org/wikipedia/commons/3/3f/Acer_pseudoplatanus_infloresc_kz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xty-pisni.eu/z-pohadek/pod-dubem-za-dubem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xty-pisni.eu/sverak-uhlir/stromy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crosoft.office.com/" TargetMode="External"/><Relationship Id="rId3" Type="http://schemas.openxmlformats.org/officeDocument/2006/relationships/hyperlink" Target="http://cs.wikipedia.org/wiki/Soubor:Buchenwald_1.jpg" TargetMode="External"/><Relationship Id="rId7" Type="http://schemas.openxmlformats.org/officeDocument/2006/relationships/hyperlink" Target="http://sk.wikipedia.org/wiki/S%C3%BAbor:Tilia_cordata_MHNT.BOT.2004.0.780.jpg" TargetMode="External"/><Relationship Id="rId2" Type="http://schemas.openxmlformats.org/officeDocument/2006/relationships/hyperlink" Target="http://cs.wikipedia.org/wiki/Soubor:European_Beech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Horse-chestnut_800.jpg" TargetMode="External"/><Relationship Id="rId5" Type="http://schemas.openxmlformats.org/officeDocument/2006/relationships/hyperlink" Target="http://cs.wikipedia.org/wiki/Soubor:Quercus_falcata_tree.jpg" TargetMode="External"/><Relationship Id="rId4" Type="http://schemas.openxmlformats.org/officeDocument/2006/relationships/hyperlink" Target="http://cs.wikipedia.org/wiki/Soubor:Quercus_ilex,_Livorno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841792096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772816"/>
            <a:ext cx="7408333" cy="403244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16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Předmět - Prvouka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Věková skupina - 2. ročník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Časový fond – </a:t>
            </a:r>
            <a:r>
              <a:rPr lang="cs-CZ" sz="1600" dirty="0" smtClean="0"/>
              <a:t>45 </a:t>
            </a:r>
            <a:r>
              <a:rPr lang="cs-CZ" sz="1600" dirty="0"/>
              <a:t>minut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Popis – </a:t>
            </a:r>
            <a:r>
              <a:rPr lang="cs-CZ" sz="1600" dirty="0" smtClean="0"/>
              <a:t>Materiál </a:t>
            </a:r>
            <a:r>
              <a:rPr lang="cs-CZ" sz="1600" dirty="0"/>
              <a:t>slouží </a:t>
            </a:r>
            <a:r>
              <a:rPr lang="cs-CZ" sz="1600" dirty="0" smtClean="0"/>
              <a:t>k procvičení </a:t>
            </a:r>
            <a:r>
              <a:rPr lang="cs-CZ" sz="1600" dirty="0"/>
              <a:t>a prohloubení učiva Prvouky s využitím mezipředmětových vztahů – </a:t>
            </a:r>
            <a:r>
              <a:rPr lang="cs-CZ" sz="1600" dirty="0" smtClean="0"/>
              <a:t>Český </a:t>
            </a:r>
            <a:r>
              <a:rPr lang="cs-CZ" sz="1600" dirty="0"/>
              <a:t>jazyk </a:t>
            </a:r>
            <a:r>
              <a:rPr lang="cs-CZ" sz="1600" dirty="0" smtClean="0"/>
              <a:t>– věta oznamovací a tázací</a:t>
            </a:r>
            <a:r>
              <a:rPr lang="cs-CZ" sz="1600" dirty="0" smtClean="0"/>
              <a:t>. </a:t>
            </a:r>
            <a:endParaRPr lang="cs-CZ" sz="1600" dirty="0"/>
          </a:p>
          <a:p>
            <a:pPr marL="301943" lvl="1" indent="0">
              <a:buNone/>
            </a:pPr>
            <a:r>
              <a:rPr lang="cs-CZ" sz="1600" dirty="0" smtClean="0"/>
              <a:t>Snímek </a:t>
            </a:r>
            <a:r>
              <a:rPr lang="cs-CZ" sz="1600" dirty="0"/>
              <a:t>č. </a:t>
            </a:r>
            <a:r>
              <a:rPr lang="cs-CZ" sz="1600" dirty="0" smtClean="0"/>
              <a:t>3 </a:t>
            </a:r>
            <a:r>
              <a:rPr lang="cs-CZ" sz="1600" dirty="0" smtClean="0"/>
              <a:t>až 9 – výkladová část, oznamovací věty . </a:t>
            </a:r>
            <a:endParaRPr lang="cs-CZ" sz="1600" dirty="0" smtClean="0"/>
          </a:p>
          <a:p>
            <a:pPr marL="301943" lvl="1" indent="0">
              <a:buNone/>
            </a:pPr>
            <a:r>
              <a:rPr lang="cs-CZ" sz="1600" dirty="0" smtClean="0"/>
              <a:t>Snímek č. </a:t>
            </a:r>
            <a:r>
              <a:rPr lang="cs-CZ" sz="1600" dirty="0" smtClean="0"/>
              <a:t>11 až 16</a:t>
            </a:r>
            <a:r>
              <a:rPr lang="cs-CZ" sz="1600" dirty="0" smtClean="0"/>
              <a:t> – otázka – odpověď – Kliknutím na špatnou odpověď věta oznamovací zmizí, kliknutím na správnou odpověď se věta oznamovací zvětší. </a:t>
            </a:r>
            <a:endParaRPr lang="cs-CZ" sz="1600" dirty="0" smtClean="0"/>
          </a:p>
          <a:p>
            <a:pPr marL="301943" lvl="1" indent="0">
              <a:buNone/>
            </a:pPr>
            <a:r>
              <a:rPr lang="cs-CZ" sz="1600" dirty="0" smtClean="0"/>
              <a:t>Snímek </a:t>
            </a:r>
            <a:r>
              <a:rPr lang="cs-CZ" sz="1600" dirty="0"/>
              <a:t>č. </a:t>
            </a:r>
            <a:r>
              <a:rPr lang="cs-CZ" sz="1600" dirty="0" smtClean="0"/>
              <a:t>18 a 19</a:t>
            </a:r>
            <a:r>
              <a:rPr lang="cs-CZ" sz="1600" dirty="0" smtClean="0"/>
              <a:t> </a:t>
            </a:r>
            <a:r>
              <a:rPr lang="cs-CZ" sz="1600" dirty="0"/>
              <a:t>je určen k procvičení </a:t>
            </a:r>
            <a:r>
              <a:rPr lang="cs-CZ" sz="1600" dirty="0" smtClean="0"/>
              <a:t>věty tázací a oznamovací. Kliknutím na správnou odpověď se postupně odkrývá obrázek s odkazem na písničku (Pod dubem, za dubem a Stromy)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Materiál obsahuje 20 stránek a</a:t>
            </a:r>
            <a:r>
              <a:rPr lang="cs-CZ" sz="1600" b="1" dirty="0" smtClean="0"/>
              <a:t> </a:t>
            </a:r>
            <a:r>
              <a:rPr lang="cs-CZ" sz="1600" dirty="0" smtClean="0"/>
              <a:t>je určen k interaktivní výuce.</a:t>
            </a:r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640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rej\AppData\Local\Microsoft\Windows\Temporary Internet Files\Content.IE5\BIBJQ3KT\MC900435739[1].wmf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74900"/>
            <a:ext cx="8136904" cy="407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2636912"/>
            <a:ext cx="7588365" cy="345069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4800" dirty="0" smtClean="0">
                <a:solidFill>
                  <a:schemeClr val="tx1"/>
                </a:solidFill>
              </a:rPr>
              <a:t>BUK – DUB – JAVOR </a:t>
            </a:r>
            <a:br>
              <a:rPr lang="cs-CZ" sz="4800" dirty="0" smtClean="0">
                <a:solidFill>
                  <a:schemeClr val="tx1"/>
                </a:solidFill>
              </a:rPr>
            </a:br>
            <a:r>
              <a:rPr lang="cs-CZ" sz="4800" dirty="0" smtClean="0">
                <a:solidFill>
                  <a:schemeClr val="tx1"/>
                </a:solidFill>
              </a:rPr>
              <a:t>BŘÍZA - JÍROVEC – LÍPA</a:t>
            </a:r>
          </a:p>
          <a:p>
            <a:pPr marL="0" indent="0" algn="ctr">
              <a:buNone/>
            </a:pPr>
            <a:endParaRPr lang="cs-CZ" sz="48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Listí se na podzim napřed zbarví a potom </a:t>
            </a:r>
            <a:br>
              <a:rPr lang="cs-CZ" sz="2800" dirty="0" smtClean="0">
                <a:solidFill>
                  <a:schemeClr val="tx1"/>
                </a:solidFill>
              </a:rPr>
            </a:br>
            <a:r>
              <a:rPr lang="cs-CZ" sz="2800" dirty="0" smtClean="0">
                <a:solidFill>
                  <a:schemeClr val="tx1"/>
                </a:solidFill>
              </a:rPr>
              <a:t>začne opadávat, proto tyto stromy nazýváme </a:t>
            </a:r>
            <a:r>
              <a:rPr lang="cs-CZ" sz="2800" b="1" dirty="0" smtClean="0">
                <a:solidFill>
                  <a:schemeClr val="tx1"/>
                </a:solidFill>
              </a:rPr>
              <a:t>OPADAVÉ.</a:t>
            </a:r>
            <a:endParaRPr lang="cs-CZ" sz="2800" b="1" dirty="0" smtClean="0">
              <a:solidFill>
                <a:schemeClr val="tx1"/>
              </a:solidFill>
            </a:endParaRPr>
          </a:p>
          <a:p>
            <a:pPr algn="ctr"/>
            <a:endParaRPr lang="cs-CZ" sz="28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Listnaté stromy</a:t>
            </a: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2132856"/>
            <a:ext cx="3888432" cy="90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Je to listnatý strom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Plodem buku je bukvice.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252728"/>
          </a:xfrm>
        </p:spPr>
        <p:txBody>
          <a:bodyPr/>
          <a:lstStyle/>
          <a:p>
            <a:r>
              <a:rPr lang="cs-CZ" dirty="0" smtClean="0"/>
              <a:t>Buk</a:t>
            </a:r>
            <a:endParaRPr lang="cs-CZ" dirty="0"/>
          </a:p>
        </p:txBody>
      </p:sp>
      <p:pic>
        <p:nvPicPr>
          <p:cNvPr id="5" name="Obrázek 4" descr="450px-Buchenwald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1676806"/>
            <a:ext cx="3669873" cy="4893164"/>
          </a:xfrm>
          <a:prstGeom prst="rect">
            <a:avLst/>
          </a:prstGeom>
        </p:spPr>
      </p:pic>
      <p:pic>
        <p:nvPicPr>
          <p:cNvPr id="7" name="Obrázek 6" descr="European_Beec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392" y="3284984"/>
            <a:ext cx="3512488" cy="2924944"/>
          </a:xfrm>
          <a:prstGeom prst="rect">
            <a:avLst/>
          </a:prstGeom>
        </p:spPr>
      </p:pic>
      <p:sp>
        <p:nvSpPr>
          <p:cNvPr id="8" name="Zástupný symbol pro obsah 1"/>
          <p:cNvSpPr txBox="1">
            <a:spLocks/>
          </p:cNvSpPr>
          <p:nvPr/>
        </p:nvSpPr>
        <p:spPr>
          <a:xfrm>
            <a:off x="2987824" y="5733256"/>
            <a:ext cx="9361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č. 01</a:t>
            </a: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7956376" y="6021288"/>
            <a:ext cx="9361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č. 02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988840"/>
            <a:ext cx="3960440" cy="1008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Je </a:t>
            </a:r>
            <a:r>
              <a:rPr lang="cs-CZ" dirty="0">
                <a:solidFill>
                  <a:schemeClr val="tx1"/>
                </a:solidFill>
              </a:rPr>
              <a:t>to listnatý strom.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Plodem dubu je žalud.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Dub</a:t>
            </a:r>
            <a:endParaRPr lang="cs-CZ" dirty="0"/>
          </a:p>
        </p:txBody>
      </p:sp>
      <p:pic>
        <p:nvPicPr>
          <p:cNvPr id="1026" name="Picture 2" descr="C:\Users\Lucie\AppData\Local\Microsoft\Windows\Temporary Internet Files\Content.IE5\I3GV8HG6\MC90035981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501008"/>
            <a:ext cx="2111871" cy="2260273"/>
          </a:xfrm>
          <a:prstGeom prst="rect">
            <a:avLst/>
          </a:prstGeom>
          <a:noFill/>
        </p:spPr>
      </p:pic>
      <p:pic>
        <p:nvPicPr>
          <p:cNvPr id="9" name="Obrázek 8" descr="Quercus_falcata_tre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1916832"/>
            <a:ext cx="2642733" cy="4494971"/>
          </a:xfrm>
          <a:prstGeom prst="rect">
            <a:avLst/>
          </a:prstGeom>
        </p:spPr>
      </p:pic>
      <p:sp>
        <p:nvSpPr>
          <p:cNvPr id="10" name="Zástupný symbol pro obsah 1"/>
          <p:cNvSpPr txBox="1">
            <a:spLocks/>
          </p:cNvSpPr>
          <p:nvPr/>
        </p:nvSpPr>
        <p:spPr>
          <a:xfrm>
            <a:off x="2411760" y="5949280"/>
            <a:ext cx="396044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spcBef>
                <a:spcPct val="20000"/>
              </a:spcBef>
              <a:buClr>
                <a:schemeClr val="accent1"/>
              </a:buClr>
              <a:buSzPct val="100000"/>
              <a:defRPr/>
            </a:pPr>
            <a:r>
              <a:rPr lang="cs-CZ" sz="2400" dirty="0" smtClean="0"/>
              <a:t> List je výrazně vykrajovaný.</a:t>
            </a:r>
          </a:p>
        </p:txBody>
      </p:sp>
      <p:pic>
        <p:nvPicPr>
          <p:cNvPr id="2050" name="Picture 2" descr="Soubor:Quercus ilex, Livorno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6"/>
            <a:ext cx="3024336" cy="2400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ástupný symbol pro obsah 1"/>
          <p:cNvSpPr txBox="1">
            <a:spLocks/>
          </p:cNvSpPr>
          <p:nvPr/>
        </p:nvSpPr>
        <p:spPr>
          <a:xfrm>
            <a:off x="2627784" y="5085184"/>
            <a:ext cx="9361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č. 03</a:t>
            </a:r>
          </a:p>
        </p:txBody>
      </p:sp>
      <p:sp>
        <p:nvSpPr>
          <p:cNvPr id="13" name="Zástupný symbol pro obsah 1"/>
          <p:cNvSpPr txBox="1">
            <a:spLocks/>
          </p:cNvSpPr>
          <p:nvPr/>
        </p:nvSpPr>
        <p:spPr>
          <a:xfrm>
            <a:off x="7812360" y="5949280"/>
            <a:ext cx="9361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č. 04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5" y="1916832"/>
            <a:ext cx="4536503" cy="936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Je </a:t>
            </a:r>
            <a:r>
              <a:rPr lang="cs-CZ" dirty="0">
                <a:solidFill>
                  <a:schemeClr val="tx1"/>
                </a:solidFill>
              </a:rPr>
              <a:t>to listnatý strom.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Plodem javoru je dvounažka.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Javor</a:t>
            </a:r>
            <a:endParaRPr lang="cs-CZ" dirty="0"/>
          </a:p>
        </p:txBody>
      </p:sp>
      <p:pic>
        <p:nvPicPr>
          <p:cNvPr id="2052" name="Picture 4" descr="C:\Users\Lucie\AppData\Local\Microsoft\Windows\Temporary Internet Files\Content.IE5\I3GV8HG6\MP9004034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402600"/>
            <a:ext cx="3432416" cy="4291568"/>
          </a:xfrm>
          <a:prstGeom prst="rect">
            <a:avLst/>
          </a:prstGeom>
          <a:noFill/>
        </p:spPr>
      </p:pic>
      <p:pic>
        <p:nvPicPr>
          <p:cNvPr id="9" name="Obrázek 8" descr="Samara_map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3140968"/>
            <a:ext cx="2311369" cy="2176986"/>
          </a:xfrm>
          <a:prstGeom prst="rect">
            <a:avLst/>
          </a:prstGeom>
        </p:spPr>
      </p:pic>
      <p:pic>
        <p:nvPicPr>
          <p:cNvPr id="1026" name="Picture 2" descr="Soubor:Acer pseudoplatanus infloresc kz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96952"/>
            <a:ext cx="2112353" cy="281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ástupný symbol pro obsah 1"/>
          <p:cNvSpPr txBox="1">
            <a:spLocks/>
          </p:cNvSpPr>
          <p:nvPr/>
        </p:nvSpPr>
        <p:spPr>
          <a:xfrm>
            <a:off x="683568" y="6021288"/>
            <a:ext cx="1728192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Květ javoru</a:t>
            </a:r>
          </a:p>
        </p:txBody>
      </p: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1835696" y="5373216"/>
            <a:ext cx="9361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č. 05</a:t>
            </a:r>
          </a:p>
        </p:txBody>
      </p:sp>
      <p:sp>
        <p:nvSpPr>
          <p:cNvPr id="13" name="Zástupný symbol pro obsah 1"/>
          <p:cNvSpPr txBox="1">
            <a:spLocks/>
          </p:cNvSpPr>
          <p:nvPr/>
        </p:nvSpPr>
        <p:spPr>
          <a:xfrm>
            <a:off x="4644008" y="5229200"/>
            <a:ext cx="864096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č. 06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84185" y="2181632"/>
            <a:ext cx="3816424" cy="12473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Je </a:t>
            </a:r>
            <a:r>
              <a:rPr lang="cs-CZ" dirty="0">
                <a:solidFill>
                  <a:schemeClr val="tx1"/>
                </a:solidFill>
              </a:rPr>
              <a:t>to listnatý strom.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Plodem břízy jsou jehnědy.</a:t>
            </a:r>
          </a:p>
          <a:p>
            <a:pPr marL="0" lvl="1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Bříza má bíločerný kmen.</a:t>
            </a: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Bříza</a:t>
            </a:r>
            <a:endParaRPr lang="cs-CZ" dirty="0"/>
          </a:p>
        </p:txBody>
      </p:sp>
      <p:pic>
        <p:nvPicPr>
          <p:cNvPr id="3075" name="Picture 3" descr="C:\Users\Lucie\AppData\Local\Microsoft\Windows\Temporary Internet Files\Content.IE5\KICHX765\MP9004069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2268" y="2276872"/>
            <a:ext cx="4947715" cy="3958171"/>
          </a:xfrm>
          <a:prstGeom prst="rect">
            <a:avLst/>
          </a:prstGeom>
          <a:noFill/>
        </p:spPr>
      </p:pic>
      <p:pic>
        <p:nvPicPr>
          <p:cNvPr id="3076" name="Picture 4" descr="C:\Users\Lucie\AppData\Local\Microsoft\Windows\Temporary Internet Files\Content.IE5\I3GV8HG6\MC90012334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21" y="3573016"/>
            <a:ext cx="3240359" cy="28812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1922326"/>
            <a:ext cx="4464496" cy="9298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Je </a:t>
            </a:r>
            <a:r>
              <a:rPr lang="cs-CZ" dirty="0">
                <a:solidFill>
                  <a:schemeClr val="tx1"/>
                </a:solidFill>
              </a:rPr>
              <a:t>to listnatý strom.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Plodem jírovce jsou kaštany.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Jírovec (kaštan)</a:t>
            </a:r>
            <a:endParaRPr lang="cs-CZ" dirty="0"/>
          </a:p>
        </p:txBody>
      </p:sp>
      <p:pic>
        <p:nvPicPr>
          <p:cNvPr id="4100" name="Picture 4" descr="C:\Users\Lucie\AppData\Local\Microsoft\Windows\Temporary Internet Files\Content.IE5\KICHX765\MC90012285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004958"/>
            <a:ext cx="3384376" cy="3377162"/>
          </a:xfrm>
          <a:prstGeom prst="rect">
            <a:avLst/>
          </a:prstGeom>
          <a:noFill/>
        </p:spPr>
      </p:pic>
      <p:pic>
        <p:nvPicPr>
          <p:cNvPr id="9" name="Obrázek 8" descr="kast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1646637"/>
            <a:ext cx="3408998" cy="4691283"/>
          </a:xfrm>
          <a:prstGeom prst="rect">
            <a:avLst/>
          </a:prstGeom>
        </p:spPr>
      </p:pic>
      <p:sp>
        <p:nvSpPr>
          <p:cNvPr id="8" name="Zástupný symbol pro obsah 1"/>
          <p:cNvSpPr txBox="1">
            <a:spLocks/>
          </p:cNvSpPr>
          <p:nvPr/>
        </p:nvSpPr>
        <p:spPr>
          <a:xfrm>
            <a:off x="7956376" y="5949280"/>
            <a:ext cx="864096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č. 07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988840"/>
            <a:ext cx="4176464" cy="1440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Je </a:t>
            </a:r>
            <a:r>
              <a:rPr lang="cs-CZ" dirty="0">
                <a:solidFill>
                  <a:schemeClr val="tx1"/>
                </a:solidFill>
              </a:rPr>
              <a:t>to listnatý strom.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Plodem lípy je kulovitý oříšek.</a:t>
            </a:r>
          </a:p>
          <a:p>
            <a:pPr marL="0" lvl="1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Lípa je náš národní strom.</a:t>
            </a: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Lípa</a:t>
            </a:r>
            <a:endParaRPr lang="cs-CZ" dirty="0"/>
          </a:p>
        </p:txBody>
      </p:sp>
      <p:pic>
        <p:nvPicPr>
          <p:cNvPr id="5" name="Obrázek 4" descr="lipa plo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429000"/>
            <a:ext cx="3744416" cy="2815350"/>
          </a:xfrm>
          <a:prstGeom prst="rect">
            <a:avLst/>
          </a:prstGeom>
        </p:spPr>
      </p:pic>
      <p:pic>
        <p:nvPicPr>
          <p:cNvPr id="6" name="Obrázek 5" descr="IMG_1765.JPG"/>
          <p:cNvPicPr>
            <a:picLocks noChangeAspect="1"/>
          </p:cNvPicPr>
          <p:nvPr/>
        </p:nvPicPr>
        <p:blipFill>
          <a:blip r:embed="rId3" cstate="print"/>
          <a:srcRect l="49708" t="7496" r="19520" b="38851"/>
          <a:stretch>
            <a:fillRect/>
          </a:stretch>
        </p:blipFill>
        <p:spPr>
          <a:xfrm>
            <a:off x="5220072" y="1927910"/>
            <a:ext cx="3672408" cy="4802380"/>
          </a:xfrm>
          <a:prstGeom prst="rect">
            <a:avLst/>
          </a:prstGeom>
        </p:spPr>
      </p:pic>
      <p:sp>
        <p:nvSpPr>
          <p:cNvPr id="8" name="Zástupný symbol pro obsah 1"/>
          <p:cNvSpPr txBox="1">
            <a:spLocks/>
          </p:cNvSpPr>
          <p:nvPr/>
        </p:nvSpPr>
        <p:spPr>
          <a:xfrm>
            <a:off x="7956376" y="6309320"/>
            <a:ext cx="864096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č. 09</a:t>
            </a: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3707904" y="5877272"/>
            <a:ext cx="864096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č. 08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Věta oznamovací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644843" lvl="1" indent="-342900">
              <a:buFont typeface="Arial" pitchFamily="34" charset="0"/>
              <a:buChar char="•"/>
            </a:pPr>
            <a:r>
              <a:rPr lang="cs-CZ" sz="2800" dirty="0">
                <a:solidFill>
                  <a:schemeClr val="tx1"/>
                </a:solidFill>
              </a:rPr>
              <a:t>Větou oznamovací </a:t>
            </a:r>
            <a:r>
              <a:rPr lang="cs-CZ" sz="2800" dirty="0" smtClean="0">
                <a:solidFill>
                  <a:schemeClr val="tx1"/>
                </a:solidFill>
              </a:rPr>
              <a:t> někomu </a:t>
            </a:r>
            <a:r>
              <a:rPr lang="cs-CZ" sz="2800" dirty="0">
                <a:solidFill>
                  <a:schemeClr val="tx1"/>
                </a:solidFill>
              </a:rPr>
              <a:t>něco oznamujeme.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800" dirty="0" smtClean="0">
              <a:solidFill>
                <a:schemeClr val="tx1"/>
              </a:solidFill>
            </a:endParaRPr>
          </a:p>
          <a:p>
            <a:pPr marL="644843" lvl="1" indent="-3429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Za větou oznamovací píšeme tečku.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4"/>
          </p:nvPr>
        </p:nvSpPr>
        <p:spPr>
          <a:xfrm>
            <a:off x="4716016" y="2672916"/>
            <a:ext cx="4176464" cy="3447288"/>
          </a:xfrm>
        </p:spPr>
        <p:txBody>
          <a:bodyPr>
            <a:no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Plodem buku je bukvice.</a:t>
            </a:r>
          </a:p>
          <a:p>
            <a:r>
              <a:rPr lang="cs-CZ" dirty="0">
                <a:solidFill>
                  <a:schemeClr val="tx1"/>
                </a:solidFill>
              </a:rPr>
              <a:t>Plodem lípy je kulovitý oříšek.</a:t>
            </a:r>
          </a:p>
          <a:p>
            <a:r>
              <a:rPr lang="cs-CZ" dirty="0">
                <a:solidFill>
                  <a:schemeClr val="tx1"/>
                </a:solidFill>
              </a:rPr>
              <a:t>Plodem jírovce jsou kaštany.</a:t>
            </a:r>
          </a:p>
          <a:p>
            <a:r>
              <a:rPr lang="cs-CZ" dirty="0">
                <a:solidFill>
                  <a:schemeClr val="tx1"/>
                </a:solidFill>
              </a:rPr>
              <a:t>Plodem dubu je žalud.</a:t>
            </a:r>
          </a:p>
          <a:p>
            <a:r>
              <a:rPr lang="cs-CZ" dirty="0">
                <a:solidFill>
                  <a:schemeClr val="tx1"/>
                </a:solidFill>
              </a:rPr>
              <a:t>Plodem javoru je dvounažka.</a:t>
            </a:r>
          </a:p>
          <a:p>
            <a:r>
              <a:rPr lang="cs-CZ" dirty="0">
                <a:solidFill>
                  <a:schemeClr val="tx1"/>
                </a:solidFill>
              </a:rPr>
              <a:t>Plodem břízy jsou jehnědy.</a:t>
            </a:r>
          </a:p>
        </p:txBody>
      </p:sp>
      <p:sp>
        <p:nvSpPr>
          <p:cNvPr id="7" name="Slunce 6"/>
          <p:cNvSpPr/>
          <p:nvPr/>
        </p:nvSpPr>
        <p:spPr>
          <a:xfrm>
            <a:off x="811086" y="2672916"/>
            <a:ext cx="576064" cy="50405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lunce 7"/>
          <p:cNvSpPr/>
          <p:nvPr/>
        </p:nvSpPr>
        <p:spPr>
          <a:xfrm>
            <a:off x="811086" y="4545124"/>
            <a:ext cx="576064" cy="50405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18505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Co je plodem buku?</a:t>
            </a:r>
            <a:endParaRPr lang="cs-CZ" sz="5400" dirty="0"/>
          </a:p>
        </p:txBody>
      </p:sp>
      <p:sp>
        <p:nvSpPr>
          <p:cNvPr id="3" name="Plechovka 2"/>
          <p:cNvSpPr/>
          <p:nvPr/>
        </p:nvSpPr>
        <p:spPr>
          <a:xfrm>
            <a:off x="1034013" y="4653136"/>
            <a:ext cx="3312368" cy="1296144"/>
          </a:xfrm>
          <a:prstGeom prst="can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buku je kaštan.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Plechovka 3"/>
          <p:cNvSpPr/>
          <p:nvPr/>
        </p:nvSpPr>
        <p:spPr>
          <a:xfrm>
            <a:off x="1042397" y="3212976"/>
            <a:ext cx="3312368" cy="1224136"/>
          </a:xfrm>
          <a:prstGeom prst="can">
            <a:avLst/>
          </a:prstGeom>
          <a:solidFill>
            <a:srgbClr val="F8541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buku je žalud.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Plechovka 4"/>
          <p:cNvSpPr/>
          <p:nvPr/>
        </p:nvSpPr>
        <p:spPr>
          <a:xfrm>
            <a:off x="1034013" y="1844824"/>
            <a:ext cx="3312368" cy="1224136"/>
          </a:xfrm>
          <a:prstGeom prst="ca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buku je bukvice.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3075" name="Picture 3" descr="C:\Users\rej\AppData\Local\Microsoft\Windows\Temporary Internet Files\Content.IE5\3PFY2U2D\MC9003306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605" y="2589909"/>
            <a:ext cx="2592288" cy="3365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68989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0.00046 C 0.19115 0.00393 0.18576 0.00069 0.19618 0.0148 C 0.19983 0.01966 0.20434 0.02336 0.20695 0.02914 C 0.21181 0.03954 0.21389 0.04509 0.21927 0.05365 C 0.22604 0.06429 0.22413 0.05735 0.2316 0.07423 C 0.23385 0.07932 0.23976 0.09297 0.24236 0.09667 C 0.24688 0.10291 0.24983 0.11124 0.25451 0.11725 C 0.26285 0.12812 0.26927 0.13876 0.2776 0.14986 C 0.29028 0.16674 0.29983 0.17877 0.31771 0.18478 C 0.33056 0.19357 0.34392 0.20374 0.35764 0.20929 C 0.36129 0.21253 0.36441 0.21693 0.3684 0.2197 C 0.3717 0.22201 0.3757 0.22225 0.37917 0.22363 C 0.38785 0.23196 0.39653 0.23867 0.40538 0.2463 C 0.41215 0.25208 0.41441 0.25786 0.42222 0.26064 C 0.42535 0.2648 0.42847 0.26873 0.4316 0.27289 C 0.43316 0.27497 0.43455 0.27706 0.43611 0.27914 C 0.43767 0.28122 0.4408 0.28515 0.4408 0.28515 C 0.44427 0.27544 0.44306 0.27058 0.45 0.2648 C 0.45104 0.26757 0.45347 0.26989 0.45313 0.27289 C 0.45278 0.27544 0.45 0.2759 0.44844 0.27706 C 0.43976 0.28376 0.44479 0.27798 0.43924 0.28515 L 0.44375 0.27497 " pathEditMode="relative" ptsTypes="ffffffffffffffffffff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232 C 0.21354 0.00208 0.24618 0.00925 0.2776 0.01202 C 0.30729 0.02451 0.26337 0.00693 0.29913 0.01804 C 0.31059 0.0215 0.32153 0.02844 0.33299 0.03237 C 0.34844 0.04602 0.36563 0.04533 0.38385 0.04879 C 0.38976 0.05203 0.39653 0.05342 0.40226 0.05712 C 0.41007 0.06221 0.41684 0.07007 0.42535 0.07331 C 0.43195 0.07909 0.43924 0.08325 0.44688 0.0858 C 0.45035 0.0888 0.45347 0.09181 0.45764 0.09181 " pathEditMode="relative" ptsTypes="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Co je plodem dubu?</a:t>
            </a:r>
            <a:endParaRPr lang="cs-CZ" sz="5400" dirty="0"/>
          </a:p>
        </p:txBody>
      </p:sp>
      <p:sp>
        <p:nvSpPr>
          <p:cNvPr id="3" name="Plechovka 2"/>
          <p:cNvSpPr/>
          <p:nvPr/>
        </p:nvSpPr>
        <p:spPr>
          <a:xfrm>
            <a:off x="1034013" y="4797152"/>
            <a:ext cx="3312368" cy="1368152"/>
          </a:xfrm>
          <a:prstGeom prst="can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dubu je kaštan.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Plechovka 3"/>
          <p:cNvSpPr/>
          <p:nvPr/>
        </p:nvSpPr>
        <p:spPr>
          <a:xfrm>
            <a:off x="1034013" y="1700808"/>
            <a:ext cx="3312368" cy="1296144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dubu je oříšek.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Plechovka 4"/>
          <p:cNvSpPr/>
          <p:nvPr/>
        </p:nvSpPr>
        <p:spPr>
          <a:xfrm>
            <a:off x="1034013" y="3284984"/>
            <a:ext cx="3312368" cy="1368152"/>
          </a:xfrm>
          <a:prstGeom prst="can">
            <a:avLst/>
          </a:prstGeom>
          <a:solidFill>
            <a:srgbClr val="F8541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dubu je žalud.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rej\AppData\Local\Microsoft\Windows\Temporary Internet Files\Content.IE5\3PFY2U2D\MC900330635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2274343"/>
            <a:ext cx="2664177" cy="345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8597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0.00046 C 0.19115 0.00393 0.18576 0.00069 0.19618 0.0148 C 0.19983 0.01966 0.20434 0.02336 0.20695 0.02914 C 0.21181 0.03954 0.21389 0.04509 0.21927 0.05365 C 0.22604 0.06429 0.22413 0.05735 0.2316 0.07423 C 0.23385 0.07932 0.23976 0.09297 0.24236 0.09667 C 0.24688 0.10291 0.24983 0.11124 0.25451 0.11725 C 0.26285 0.12812 0.26927 0.13876 0.2776 0.14986 C 0.29028 0.16674 0.29983 0.17877 0.31771 0.18478 C 0.33056 0.19357 0.34392 0.20374 0.35764 0.20929 C 0.36129 0.21253 0.36441 0.21693 0.3684 0.2197 C 0.3717 0.22201 0.3757 0.22225 0.37917 0.22363 C 0.38785 0.23196 0.39653 0.23867 0.40538 0.2463 C 0.41215 0.25208 0.41441 0.25786 0.42222 0.26064 C 0.42535 0.2648 0.42847 0.26873 0.4316 0.27289 C 0.43316 0.27497 0.43455 0.27706 0.43611 0.27914 C 0.43767 0.28122 0.4408 0.28515 0.4408 0.28515 C 0.44427 0.27544 0.44306 0.27058 0.45 0.2648 C 0.45104 0.26757 0.45347 0.26989 0.45313 0.27289 C 0.45278 0.27544 0.45 0.2759 0.44844 0.27706 C 0.43976 0.28376 0.44479 0.27798 0.43924 0.28515 L 0.44375 0.27497 " pathEditMode="relative" ptsTypes="ffffffffffffffffffff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232 C 0.21354 0.00208 0.24618 0.00925 0.2776 0.01202 C 0.30729 0.02451 0.26337 0.00693 0.29913 0.01804 C 0.31059 0.0215 0.32153 0.02844 0.33299 0.03237 C 0.34844 0.04602 0.36563 0.04533 0.38385 0.04879 C 0.38976 0.05203 0.39653 0.05342 0.40226 0.05712 C 0.41007 0.06221 0.41684 0.07007 0.42535 0.07331 C 0.43195 0.07909 0.43924 0.08325 0.44688 0.0858 C 0.45035 0.0888 0.45347 0.09181 0.45764 0.09181 " pathEditMode="relative" ptsTypes="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Co je plodem břízy?</a:t>
            </a:r>
            <a:endParaRPr lang="cs-CZ" sz="5400" dirty="0"/>
          </a:p>
        </p:txBody>
      </p:sp>
      <p:sp>
        <p:nvSpPr>
          <p:cNvPr id="3" name="Plechovka 2"/>
          <p:cNvSpPr/>
          <p:nvPr/>
        </p:nvSpPr>
        <p:spPr>
          <a:xfrm>
            <a:off x="1042397" y="1844824"/>
            <a:ext cx="3312368" cy="1368152"/>
          </a:xfrm>
          <a:prstGeom prst="can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břízy je bukvice.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Plechovka 3"/>
          <p:cNvSpPr/>
          <p:nvPr/>
        </p:nvSpPr>
        <p:spPr>
          <a:xfrm>
            <a:off x="1042397" y="3429000"/>
            <a:ext cx="3312368" cy="1296144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břízy je žalud.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Plechovka 4"/>
          <p:cNvSpPr/>
          <p:nvPr/>
        </p:nvSpPr>
        <p:spPr>
          <a:xfrm>
            <a:off x="1042397" y="4941168"/>
            <a:ext cx="3312368" cy="1368152"/>
          </a:xfrm>
          <a:prstGeom prst="can">
            <a:avLst/>
          </a:prstGeom>
          <a:solidFill>
            <a:srgbClr val="F8541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břízy jsou jehnědy.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rej\AppData\Local\Microsoft\Windows\Temporary Internet Files\Content.IE5\3PFY2U2D\MC900330635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48880"/>
            <a:ext cx="2513464" cy="3263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9211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0.00046 C 0.19115 0.00393 0.18576 0.00069 0.19618 0.0148 C 0.19983 0.01966 0.20434 0.02336 0.20695 0.02914 C 0.21181 0.03954 0.21389 0.04509 0.21927 0.05365 C 0.22604 0.06429 0.22413 0.05735 0.2316 0.07423 C 0.23385 0.07932 0.23976 0.09297 0.24236 0.09667 C 0.24688 0.10291 0.24983 0.11124 0.25451 0.11725 C 0.26285 0.12812 0.26927 0.13876 0.2776 0.14986 C 0.29028 0.16674 0.29983 0.17877 0.31771 0.18478 C 0.33056 0.19357 0.34392 0.20374 0.35764 0.20929 C 0.36129 0.21253 0.36441 0.21693 0.3684 0.2197 C 0.3717 0.22201 0.3757 0.22225 0.37917 0.22363 C 0.38785 0.23196 0.39653 0.23867 0.40538 0.2463 C 0.41215 0.25208 0.41441 0.25786 0.42222 0.26064 C 0.42535 0.2648 0.42847 0.26873 0.4316 0.27289 C 0.43316 0.27497 0.43455 0.27706 0.43611 0.27914 C 0.43767 0.28122 0.4408 0.28515 0.4408 0.28515 C 0.44427 0.27544 0.44306 0.27058 0.45 0.2648 C 0.45104 0.26757 0.45347 0.26989 0.45313 0.27289 C 0.45278 0.27544 0.45 0.2759 0.44844 0.27706 C 0.43976 0.28376 0.44479 0.27798 0.43924 0.28515 L 0.44375 0.27497 " pathEditMode="relative" ptsTypes="ffffffffffffffffffff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232 C 0.21354 0.00208 0.24618 0.00925 0.2776 0.01202 C 0.30729 0.02451 0.26337 0.00693 0.29913 0.01804 C 0.31059 0.0215 0.32153 0.02844 0.33299 0.03237 C 0.34844 0.04602 0.36563 0.04533 0.38385 0.04879 C 0.38976 0.05203 0.39653 0.05342 0.40226 0.05712 C 0.41007 0.06221 0.41684 0.07007 0.42535 0.07331 C 0.43195 0.07909 0.43924 0.08325 0.44688 0.0858 C 0.45035 0.0888 0.45347 0.09181 0.45764 0.09181 " pathEditMode="relative" ptsTypes="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Co je plodem javoru?</a:t>
            </a:r>
            <a:endParaRPr lang="cs-CZ" sz="5400" dirty="0"/>
          </a:p>
        </p:txBody>
      </p:sp>
      <p:sp>
        <p:nvSpPr>
          <p:cNvPr id="3" name="Plechovka 2"/>
          <p:cNvSpPr/>
          <p:nvPr/>
        </p:nvSpPr>
        <p:spPr>
          <a:xfrm>
            <a:off x="1034013" y="4797152"/>
            <a:ext cx="3312368" cy="1368152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javoru je kaštan.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Plechovka 3"/>
          <p:cNvSpPr/>
          <p:nvPr/>
        </p:nvSpPr>
        <p:spPr>
          <a:xfrm>
            <a:off x="1042397" y="3284984"/>
            <a:ext cx="3312368" cy="1296144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javoru je oříšek.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Plechovka 4"/>
          <p:cNvSpPr/>
          <p:nvPr/>
        </p:nvSpPr>
        <p:spPr>
          <a:xfrm>
            <a:off x="1034013" y="1844824"/>
            <a:ext cx="3312368" cy="1224136"/>
          </a:xfrm>
          <a:prstGeom prst="can">
            <a:avLst/>
          </a:prstGeom>
          <a:solidFill>
            <a:srgbClr val="F8541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javoru je nažka.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Users\rej\AppData\Local\Microsoft\Windows\Temporary Internet Files\Content.IE5\3PFY2U2D\MC900330635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128" y="2276872"/>
            <a:ext cx="2551301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751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0.00046 C 0.19115 0.00393 0.18576 0.00069 0.19618 0.0148 C 0.19983 0.01966 0.20434 0.02336 0.20695 0.02914 C 0.21181 0.03954 0.21389 0.04509 0.21927 0.05365 C 0.22604 0.06429 0.22413 0.05735 0.2316 0.07423 C 0.23385 0.07932 0.23976 0.09297 0.24236 0.09667 C 0.24688 0.10291 0.24983 0.11124 0.25451 0.11725 C 0.26285 0.12812 0.26927 0.13876 0.2776 0.14986 C 0.29028 0.16674 0.29983 0.17877 0.31771 0.18478 C 0.33056 0.19357 0.34392 0.20374 0.35764 0.20929 C 0.36129 0.21253 0.36441 0.21693 0.3684 0.2197 C 0.3717 0.22201 0.3757 0.22225 0.37917 0.22363 C 0.38785 0.23196 0.39653 0.23867 0.40538 0.2463 C 0.41215 0.25208 0.41441 0.25786 0.42222 0.26064 C 0.42535 0.2648 0.42847 0.26873 0.4316 0.27289 C 0.43316 0.27497 0.43455 0.27706 0.43611 0.27914 C 0.43767 0.28122 0.4408 0.28515 0.4408 0.28515 C 0.44427 0.27544 0.44306 0.27058 0.45 0.2648 C 0.45104 0.26757 0.45347 0.26989 0.45313 0.27289 C 0.45278 0.27544 0.45 0.2759 0.44844 0.27706 C 0.43976 0.28376 0.44479 0.27798 0.43924 0.28515 L 0.44375 0.27497 " pathEditMode="relative" ptsTypes="ffffffffffffffffffff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232 C 0.21354 0.00208 0.24618 0.00925 0.2776 0.01202 C 0.30729 0.02451 0.26337 0.00693 0.29913 0.01804 C 0.31059 0.0215 0.32153 0.02844 0.33299 0.03237 C 0.34844 0.04602 0.36563 0.04533 0.38385 0.04879 C 0.38976 0.05203 0.39653 0.05342 0.40226 0.05712 C 0.41007 0.06221 0.41684 0.07007 0.42535 0.07331 C 0.43195 0.07909 0.43924 0.08325 0.44688 0.0858 C 0.45035 0.0888 0.45347 0.09181 0.45764 0.09181 " pathEditMode="relative" ptsTypes="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Co je plodem lípy?</a:t>
            </a:r>
            <a:endParaRPr lang="cs-CZ" sz="5400" dirty="0"/>
          </a:p>
        </p:txBody>
      </p:sp>
      <p:sp>
        <p:nvSpPr>
          <p:cNvPr id="3" name="Plechovka 2"/>
          <p:cNvSpPr/>
          <p:nvPr/>
        </p:nvSpPr>
        <p:spPr>
          <a:xfrm>
            <a:off x="1042397" y="1844824"/>
            <a:ext cx="3312368" cy="1095962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lípy je žalud.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Plechovka 3"/>
          <p:cNvSpPr/>
          <p:nvPr/>
        </p:nvSpPr>
        <p:spPr>
          <a:xfrm>
            <a:off x="1042397" y="3284984"/>
            <a:ext cx="3312368" cy="1368152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lípy je kaštan.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Plechovka 4"/>
          <p:cNvSpPr/>
          <p:nvPr/>
        </p:nvSpPr>
        <p:spPr>
          <a:xfrm>
            <a:off x="1042397" y="4869160"/>
            <a:ext cx="3312368" cy="1440160"/>
          </a:xfrm>
          <a:prstGeom prst="can">
            <a:avLst/>
          </a:prstGeom>
          <a:solidFill>
            <a:srgbClr val="F8541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lípy je oříšek.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Users\rej\AppData\Local\Microsoft\Windows\Temporary Internet Files\Content.IE5\3PFY2U2D\MC900330635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128" y="2276872"/>
            <a:ext cx="2551301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9779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0.00046 C 0.19115 0.00393 0.18576 0.00069 0.19618 0.0148 C 0.19983 0.01966 0.20434 0.02336 0.20695 0.02914 C 0.21181 0.03954 0.21389 0.04509 0.21927 0.05365 C 0.22604 0.06429 0.22413 0.05735 0.2316 0.07423 C 0.23385 0.07932 0.23976 0.09297 0.24236 0.09667 C 0.24688 0.10291 0.24983 0.11124 0.25451 0.11725 C 0.26285 0.12812 0.26927 0.13876 0.2776 0.14986 C 0.29028 0.16674 0.29983 0.17877 0.31771 0.18478 C 0.33056 0.19357 0.34392 0.20374 0.35764 0.20929 C 0.36129 0.21253 0.36441 0.21693 0.3684 0.2197 C 0.3717 0.22201 0.3757 0.22225 0.37917 0.22363 C 0.38785 0.23196 0.39653 0.23867 0.40538 0.2463 C 0.41215 0.25208 0.41441 0.25786 0.42222 0.26064 C 0.42535 0.2648 0.42847 0.26873 0.4316 0.27289 C 0.43316 0.27497 0.43455 0.27706 0.43611 0.27914 C 0.43767 0.28122 0.4408 0.28515 0.4408 0.28515 C 0.44427 0.27544 0.44306 0.27058 0.45 0.2648 C 0.45104 0.26757 0.45347 0.26989 0.45313 0.27289 C 0.45278 0.27544 0.45 0.2759 0.44844 0.27706 C 0.43976 0.28376 0.44479 0.27798 0.43924 0.28515 L 0.44375 0.27497 " pathEditMode="relative" ptsTypes="ffffffffffffffffffff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232 C 0.21354 0.00208 0.24618 0.00925 0.2776 0.01202 C 0.30729 0.02451 0.26337 0.00693 0.29913 0.01804 C 0.31059 0.0215 0.32153 0.02844 0.33299 0.03237 C 0.34844 0.04602 0.36563 0.04533 0.38385 0.04879 C 0.38976 0.05203 0.39653 0.05342 0.40226 0.05712 C 0.41007 0.06221 0.41684 0.07007 0.42535 0.07331 C 0.43195 0.07909 0.43924 0.08325 0.44688 0.0858 C 0.45035 0.0888 0.45347 0.09181 0.45764 0.09181 " pathEditMode="relative" ptsTypes="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Co je plodem jírovce?</a:t>
            </a:r>
            <a:endParaRPr lang="cs-CZ" sz="5400" dirty="0"/>
          </a:p>
        </p:txBody>
      </p:sp>
      <p:sp>
        <p:nvSpPr>
          <p:cNvPr id="3" name="Plechovka 2"/>
          <p:cNvSpPr/>
          <p:nvPr/>
        </p:nvSpPr>
        <p:spPr>
          <a:xfrm>
            <a:off x="1042397" y="1772816"/>
            <a:ext cx="3312368" cy="1296144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jírovce je žalud.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Plechovka 3"/>
          <p:cNvSpPr/>
          <p:nvPr/>
        </p:nvSpPr>
        <p:spPr>
          <a:xfrm>
            <a:off x="1042397" y="3356992"/>
            <a:ext cx="3312368" cy="1296144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jírovce jsou bukvice.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Plechovka 4"/>
          <p:cNvSpPr/>
          <p:nvPr/>
        </p:nvSpPr>
        <p:spPr>
          <a:xfrm>
            <a:off x="1042397" y="4797152"/>
            <a:ext cx="3312368" cy="1440160"/>
          </a:xfrm>
          <a:prstGeom prst="can">
            <a:avLst/>
          </a:prstGeom>
          <a:solidFill>
            <a:srgbClr val="F8541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Plodem jírovce je kaštan.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Users\rej\AppData\Local\Microsoft\Windows\Temporary Internet Files\Content.IE5\3PFY2U2D\MC900330635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128" y="2276872"/>
            <a:ext cx="2551301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82359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0.00046 C 0.19115 0.00393 0.18576 0.00069 0.19618 0.0148 C 0.19983 0.01966 0.20434 0.02336 0.20695 0.02914 C 0.21181 0.03954 0.21389 0.04509 0.21927 0.05365 C 0.22604 0.06429 0.22413 0.05735 0.2316 0.07423 C 0.23385 0.07932 0.23976 0.09297 0.24236 0.09667 C 0.24688 0.10291 0.24983 0.11124 0.25451 0.11725 C 0.26285 0.12812 0.26927 0.13876 0.2776 0.14986 C 0.29028 0.16674 0.29983 0.17877 0.31771 0.18478 C 0.33056 0.19357 0.34392 0.20374 0.35764 0.20929 C 0.36129 0.21253 0.36441 0.21693 0.3684 0.2197 C 0.3717 0.22201 0.3757 0.22225 0.37917 0.22363 C 0.38785 0.23196 0.39653 0.23867 0.40538 0.2463 C 0.41215 0.25208 0.41441 0.25786 0.42222 0.26064 C 0.42535 0.2648 0.42847 0.26873 0.4316 0.27289 C 0.43316 0.27497 0.43455 0.27706 0.43611 0.27914 C 0.43767 0.28122 0.4408 0.28515 0.4408 0.28515 C 0.44427 0.27544 0.44306 0.27058 0.45 0.2648 C 0.45104 0.26757 0.45347 0.26989 0.45313 0.27289 C 0.45278 0.27544 0.45 0.2759 0.44844 0.27706 C 0.43976 0.28376 0.44479 0.27798 0.43924 0.28515 L 0.44375 0.27497 " pathEditMode="relative" ptsTypes="ffffffffffffffffffff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232 C 0.21354 0.00208 0.24618 0.00925 0.2776 0.01202 C 0.30729 0.02451 0.26337 0.00693 0.29913 0.01804 C 0.31059 0.0215 0.32153 0.02844 0.33299 0.03237 C 0.34844 0.04602 0.36563 0.04533 0.38385 0.04879 C 0.38976 0.05203 0.39653 0.05342 0.40226 0.05712 C 0.41007 0.06221 0.41684 0.07007 0.42535 0.07331 C 0.43195 0.07909 0.43924 0.08325 0.44688 0.0858 C 0.45035 0.0888 0.45347 0.09181 0.45764 0.09181 " pathEditMode="relative" ptsTypes="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Věta tázací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3995936" y="6237312"/>
            <a:ext cx="1161826" cy="365125"/>
          </a:xfrm>
        </p:spPr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683568" y="2680116"/>
            <a:ext cx="3822192" cy="3447288"/>
          </a:xfrm>
        </p:spPr>
        <p:txBody>
          <a:bodyPr>
            <a:normAutofit/>
          </a:bodyPr>
          <a:lstStyle/>
          <a:p>
            <a:pPr marL="644843" lvl="1" indent="-342900">
              <a:buFont typeface="Arial" pitchFamily="34" charset="0"/>
              <a:buChar char="•"/>
            </a:pPr>
            <a:r>
              <a:rPr lang="cs-CZ" sz="2600" dirty="0">
                <a:solidFill>
                  <a:schemeClr val="tx1"/>
                </a:solidFill>
              </a:rPr>
              <a:t>Větou tázací se někoho na něco ptáme - tážeme.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800" dirty="0" smtClean="0">
              <a:solidFill>
                <a:schemeClr val="tx1"/>
              </a:solidFill>
            </a:endParaRPr>
          </a:p>
          <a:p>
            <a:pPr marL="644843" lvl="1" indent="-3429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Za větou tázací píšeme otazník.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4"/>
          </p:nvPr>
        </p:nvSpPr>
        <p:spPr>
          <a:xfrm>
            <a:off x="4716016" y="2821480"/>
            <a:ext cx="4176464" cy="3447288"/>
          </a:xfrm>
        </p:spPr>
        <p:txBody>
          <a:bodyPr>
            <a:no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Co je plodem buku?</a:t>
            </a:r>
          </a:p>
          <a:p>
            <a:r>
              <a:rPr lang="cs-CZ" dirty="0">
                <a:solidFill>
                  <a:schemeClr val="tx1"/>
                </a:solidFill>
              </a:rPr>
              <a:t>Co je plodem lípy? </a:t>
            </a:r>
          </a:p>
          <a:p>
            <a:r>
              <a:rPr lang="cs-CZ" dirty="0">
                <a:solidFill>
                  <a:schemeClr val="tx1"/>
                </a:solidFill>
              </a:rPr>
              <a:t>Co je plodem jírovce? </a:t>
            </a:r>
          </a:p>
          <a:p>
            <a:r>
              <a:rPr lang="cs-CZ" dirty="0">
                <a:solidFill>
                  <a:schemeClr val="tx1"/>
                </a:solidFill>
              </a:rPr>
              <a:t>Co je plodem dubu?</a:t>
            </a:r>
          </a:p>
          <a:p>
            <a:r>
              <a:rPr lang="cs-CZ" dirty="0">
                <a:solidFill>
                  <a:schemeClr val="tx1"/>
                </a:solidFill>
              </a:rPr>
              <a:t>Co je plodem javoru?</a:t>
            </a:r>
          </a:p>
          <a:p>
            <a:r>
              <a:rPr lang="cs-CZ" dirty="0">
                <a:solidFill>
                  <a:schemeClr val="tx1"/>
                </a:solidFill>
              </a:rPr>
              <a:t>Co je plodem břízy?</a:t>
            </a:r>
          </a:p>
        </p:txBody>
      </p:sp>
      <p:sp>
        <p:nvSpPr>
          <p:cNvPr id="7" name="Slunce 6"/>
          <p:cNvSpPr/>
          <p:nvPr/>
        </p:nvSpPr>
        <p:spPr>
          <a:xfrm>
            <a:off x="811086" y="2672916"/>
            <a:ext cx="576064" cy="50405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lunce 7"/>
          <p:cNvSpPr/>
          <p:nvPr/>
        </p:nvSpPr>
        <p:spPr>
          <a:xfrm>
            <a:off x="811086" y="4545124"/>
            <a:ext cx="576064" cy="504056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9403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3635896" y="2420888"/>
            <a:ext cx="2016224" cy="1740225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Klikni </a:t>
            </a:r>
            <a:r>
              <a:rPr lang="cs-CZ" sz="3600" dirty="0" smtClean="0">
                <a:solidFill>
                  <a:schemeClr val="tx1"/>
                </a:solidFill>
                <a:hlinkClick r:id="rId2"/>
              </a:rPr>
              <a:t>SEM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Vývojový diagram: sloučení 4"/>
          <p:cNvSpPr/>
          <p:nvPr/>
        </p:nvSpPr>
        <p:spPr>
          <a:xfrm rot="769071">
            <a:off x="3220988" y="1758986"/>
            <a:ext cx="1773809" cy="2181903"/>
          </a:xfrm>
          <a:prstGeom prst="flowChartMerg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loučení 10"/>
          <p:cNvSpPr/>
          <p:nvPr/>
        </p:nvSpPr>
        <p:spPr>
          <a:xfrm rot="21046604">
            <a:off x="2647253" y="2370234"/>
            <a:ext cx="1773810" cy="2499080"/>
          </a:xfrm>
          <a:prstGeom prst="flowChartMerg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loučení 11"/>
          <p:cNvSpPr/>
          <p:nvPr/>
        </p:nvSpPr>
        <p:spPr>
          <a:xfrm rot="19903843">
            <a:off x="3382419" y="3070161"/>
            <a:ext cx="1773809" cy="2181904"/>
          </a:xfrm>
          <a:prstGeom prst="flowChartMerge">
            <a:avLst/>
          </a:prstGeom>
          <a:solidFill>
            <a:srgbClr val="FF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loučení 12"/>
          <p:cNvSpPr/>
          <p:nvPr/>
        </p:nvSpPr>
        <p:spPr>
          <a:xfrm>
            <a:off x="4708760" y="2147334"/>
            <a:ext cx="1773809" cy="2505801"/>
          </a:xfrm>
          <a:prstGeom prst="flowChartMerg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loučení 13"/>
          <p:cNvSpPr/>
          <p:nvPr/>
        </p:nvSpPr>
        <p:spPr>
          <a:xfrm rot="1744398">
            <a:off x="4020577" y="2803236"/>
            <a:ext cx="1773809" cy="2181904"/>
          </a:xfrm>
          <a:prstGeom prst="flowChartMerg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lechovka 14"/>
          <p:cNvSpPr/>
          <p:nvPr/>
        </p:nvSpPr>
        <p:spPr>
          <a:xfrm>
            <a:off x="1187624" y="1258672"/>
            <a:ext cx="1895981" cy="1112653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Co je plodem břízy?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Plechovka 15"/>
          <p:cNvSpPr/>
          <p:nvPr/>
        </p:nvSpPr>
        <p:spPr>
          <a:xfrm>
            <a:off x="467544" y="3741331"/>
            <a:ext cx="2269760" cy="1202626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 dub </a:t>
            </a:r>
            <a:r>
              <a:rPr lang="cs-CZ" sz="2400" dirty="0">
                <a:solidFill>
                  <a:schemeClr val="tx1"/>
                </a:solidFill>
              </a:rPr>
              <a:t>listnatý </a:t>
            </a:r>
            <a:r>
              <a:rPr lang="cs-CZ" sz="2400" dirty="0" smtClean="0">
                <a:solidFill>
                  <a:schemeClr val="tx1"/>
                </a:solidFill>
              </a:rPr>
              <a:t>strom</a:t>
            </a:r>
            <a:r>
              <a:rPr lang="cs-CZ" sz="24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7" name="Plechovka 16"/>
          <p:cNvSpPr/>
          <p:nvPr/>
        </p:nvSpPr>
        <p:spPr>
          <a:xfrm>
            <a:off x="6534448" y="4943957"/>
            <a:ext cx="1895981" cy="1112653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Plodem břízy jsou jehnědy.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Plechovka 17"/>
          <p:cNvSpPr/>
          <p:nvPr/>
        </p:nvSpPr>
        <p:spPr>
          <a:xfrm>
            <a:off x="6623878" y="2594812"/>
            <a:ext cx="2352655" cy="1024122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Ptáci odlétají do teplých krajin.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Plechovka 18"/>
          <p:cNvSpPr/>
          <p:nvPr/>
        </p:nvSpPr>
        <p:spPr>
          <a:xfrm>
            <a:off x="254374" y="2482524"/>
            <a:ext cx="2338915" cy="1098903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Nesbírej houby, které neznáš!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Plechovka 19"/>
          <p:cNvSpPr/>
          <p:nvPr/>
        </p:nvSpPr>
        <p:spPr>
          <a:xfrm>
            <a:off x="836434" y="5110963"/>
            <a:ext cx="2483933" cy="1230782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 plodem buku je bukvice?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Plechovka 20"/>
          <p:cNvSpPr/>
          <p:nvPr/>
        </p:nvSpPr>
        <p:spPr>
          <a:xfrm>
            <a:off x="3556431" y="5211375"/>
            <a:ext cx="2782177" cy="1029957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400" dirty="0" smtClean="0">
                <a:solidFill>
                  <a:schemeClr val="tx1"/>
                </a:solidFill>
              </a:rPr>
              <a:t>Které stromy </a:t>
            </a:r>
            <a:r>
              <a:rPr lang="cs-CZ" sz="2400" dirty="0">
                <a:solidFill>
                  <a:schemeClr val="tx1"/>
                </a:solidFill>
              </a:rPr>
              <a:t>nazýváme </a:t>
            </a:r>
            <a:r>
              <a:rPr lang="cs-CZ" sz="2400" dirty="0" smtClean="0">
                <a:solidFill>
                  <a:schemeClr val="tx1"/>
                </a:solidFill>
              </a:rPr>
              <a:t>opadavé?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Plechovka 21"/>
          <p:cNvSpPr/>
          <p:nvPr/>
        </p:nvSpPr>
        <p:spPr>
          <a:xfrm>
            <a:off x="6193569" y="1262217"/>
            <a:ext cx="2236860" cy="1183802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Vyjmenuješ měsíce v roce?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Plechovka 22"/>
          <p:cNvSpPr/>
          <p:nvPr/>
        </p:nvSpPr>
        <p:spPr>
          <a:xfrm>
            <a:off x="6511816" y="3789040"/>
            <a:ext cx="2193831" cy="1077371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Ať už sněží.</a:t>
            </a:r>
          </a:p>
        </p:txBody>
      </p:sp>
      <p:sp>
        <p:nvSpPr>
          <p:cNvPr id="24" name="Veselý obličej 23"/>
          <p:cNvSpPr/>
          <p:nvPr/>
        </p:nvSpPr>
        <p:spPr>
          <a:xfrm>
            <a:off x="6338608" y="6115141"/>
            <a:ext cx="570540" cy="659842"/>
          </a:xfrm>
          <a:prstGeom prst="smileyFace">
            <a:avLst>
              <a:gd name="adj" fmla="val -4653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5652120" y="6085203"/>
            <a:ext cx="570540" cy="659842"/>
          </a:xfrm>
          <a:prstGeom prst="smileyFace">
            <a:avLst>
              <a:gd name="adj" fmla="val -4653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7781127" y="6115141"/>
            <a:ext cx="570540" cy="659842"/>
          </a:xfrm>
          <a:prstGeom prst="smileyFace">
            <a:avLst>
              <a:gd name="adj" fmla="val -4653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7038192" y="6115141"/>
            <a:ext cx="570540" cy="659842"/>
          </a:xfrm>
          <a:prstGeom prst="smileyFace">
            <a:avLst>
              <a:gd name="adj" fmla="val -4653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23528" y="260648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4400" dirty="0" smtClean="0">
                <a:solidFill>
                  <a:schemeClr val="bg1"/>
                </a:solidFill>
              </a:rPr>
              <a:t>Najdi větu </a:t>
            </a:r>
            <a:r>
              <a:rPr lang="cs-CZ" sz="4400" dirty="0" smtClean="0">
                <a:solidFill>
                  <a:schemeClr val="bg1"/>
                </a:solidFill>
              </a:rPr>
              <a:t>tázací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6830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  <p:bldP spid="13" grpId="0" animBg="1"/>
      <p:bldP spid="14" grpId="0" animBg="1"/>
      <p:bldP spid="24" grpId="0" animBg="1"/>
      <p:bldP spid="26" grpId="0" animBg="1"/>
      <p:bldP spid="27" grpId="0" animBg="1"/>
      <p:bldP spid="28" grpId="0" animBg="1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3635896" y="2420888"/>
            <a:ext cx="2016224" cy="1740225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Klikni </a:t>
            </a:r>
            <a:r>
              <a:rPr lang="cs-CZ" sz="3600" dirty="0" smtClean="0">
                <a:solidFill>
                  <a:schemeClr val="tx1"/>
                </a:solidFill>
                <a:hlinkClick r:id="rId2"/>
              </a:rPr>
              <a:t>SEM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Vývojový diagram: sloučení 4"/>
          <p:cNvSpPr/>
          <p:nvPr/>
        </p:nvSpPr>
        <p:spPr>
          <a:xfrm rot="769071">
            <a:off x="3220989" y="1378843"/>
            <a:ext cx="1773809" cy="2181903"/>
          </a:xfrm>
          <a:prstGeom prst="flowChartMerg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loučení 10"/>
          <p:cNvSpPr/>
          <p:nvPr/>
        </p:nvSpPr>
        <p:spPr>
          <a:xfrm rot="193810">
            <a:off x="2675387" y="2367964"/>
            <a:ext cx="1773810" cy="2850143"/>
          </a:xfrm>
          <a:prstGeom prst="flowChartMerg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loučení 11"/>
          <p:cNvSpPr/>
          <p:nvPr/>
        </p:nvSpPr>
        <p:spPr>
          <a:xfrm rot="454912">
            <a:off x="3390501" y="3110171"/>
            <a:ext cx="1773809" cy="2181904"/>
          </a:xfrm>
          <a:prstGeom prst="flowChartMerge">
            <a:avLst/>
          </a:prstGeom>
          <a:solidFill>
            <a:srgbClr val="FF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loučení 12"/>
          <p:cNvSpPr/>
          <p:nvPr/>
        </p:nvSpPr>
        <p:spPr>
          <a:xfrm rot="463970">
            <a:off x="4003063" y="2235591"/>
            <a:ext cx="1773809" cy="2505801"/>
          </a:xfrm>
          <a:prstGeom prst="flowChartMerg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loučení 13"/>
          <p:cNvSpPr/>
          <p:nvPr/>
        </p:nvSpPr>
        <p:spPr>
          <a:xfrm rot="1744398">
            <a:off x="4413595" y="2794892"/>
            <a:ext cx="1773809" cy="2434772"/>
          </a:xfrm>
          <a:prstGeom prst="flowChartMerg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lechovka 14"/>
          <p:cNvSpPr/>
          <p:nvPr/>
        </p:nvSpPr>
        <p:spPr>
          <a:xfrm>
            <a:off x="539552" y="1571322"/>
            <a:ext cx="2112005" cy="1112653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Plodem </a:t>
            </a:r>
            <a:r>
              <a:rPr lang="cs-CZ" sz="2400" dirty="0">
                <a:solidFill>
                  <a:schemeClr val="tx1"/>
                </a:solidFill>
              </a:rPr>
              <a:t>jírovce jsou kaštany.</a:t>
            </a:r>
          </a:p>
        </p:txBody>
      </p:sp>
      <p:sp>
        <p:nvSpPr>
          <p:cNvPr id="16" name="Plechovka 15"/>
          <p:cNvSpPr/>
          <p:nvPr/>
        </p:nvSpPr>
        <p:spPr>
          <a:xfrm>
            <a:off x="485358" y="2842594"/>
            <a:ext cx="2256561" cy="1110047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Lípa je náš národní strom.</a:t>
            </a:r>
          </a:p>
        </p:txBody>
      </p:sp>
      <p:sp>
        <p:nvSpPr>
          <p:cNvPr id="17" name="Plechovka 16"/>
          <p:cNvSpPr/>
          <p:nvPr/>
        </p:nvSpPr>
        <p:spPr>
          <a:xfrm>
            <a:off x="6285246" y="1308235"/>
            <a:ext cx="2607234" cy="1112653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Proč listy na podzim opadávají?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Plechovka 17"/>
          <p:cNvSpPr/>
          <p:nvPr/>
        </p:nvSpPr>
        <p:spPr>
          <a:xfrm>
            <a:off x="6698648" y="2490628"/>
            <a:ext cx="2193832" cy="1024122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 lípa listnatý strom?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Plechovka 18"/>
          <p:cNvSpPr/>
          <p:nvPr/>
        </p:nvSpPr>
        <p:spPr>
          <a:xfrm>
            <a:off x="239633" y="4124087"/>
            <a:ext cx="1895981" cy="936103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Nekřič v lese.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Plechovka 19"/>
          <p:cNvSpPr/>
          <p:nvPr/>
        </p:nvSpPr>
        <p:spPr>
          <a:xfrm>
            <a:off x="1073667" y="5214280"/>
            <a:ext cx="2123893" cy="1230782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Plodem dubu je žalud.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Plechovka 20"/>
          <p:cNvSpPr/>
          <p:nvPr/>
        </p:nvSpPr>
        <p:spPr>
          <a:xfrm>
            <a:off x="3599892" y="5214280"/>
            <a:ext cx="2088232" cy="1224136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Les nám dává kyslík. </a:t>
            </a:r>
          </a:p>
        </p:txBody>
      </p:sp>
      <p:sp>
        <p:nvSpPr>
          <p:cNvPr id="22" name="Plechovka 21"/>
          <p:cNvSpPr/>
          <p:nvPr/>
        </p:nvSpPr>
        <p:spPr>
          <a:xfrm>
            <a:off x="5937390" y="4828540"/>
            <a:ext cx="3099106" cy="1136201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23. </a:t>
            </a:r>
            <a:r>
              <a:rPr lang="cs-CZ" sz="2400" dirty="0" smtClean="0">
                <a:solidFill>
                  <a:schemeClr val="tx1"/>
                </a:solidFill>
              </a:rPr>
              <a:t>9. je </a:t>
            </a:r>
            <a:r>
              <a:rPr lang="cs-CZ" sz="2400" dirty="0">
                <a:solidFill>
                  <a:schemeClr val="tx1"/>
                </a:solidFill>
              </a:rPr>
              <a:t>den podzimní </a:t>
            </a:r>
            <a:r>
              <a:rPr lang="cs-CZ" sz="2400" dirty="0" smtClean="0">
                <a:solidFill>
                  <a:schemeClr val="tx1"/>
                </a:solidFill>
              </a:rPr>
              <a:t>rovnodennosti.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Plechovka 22"/>
          <p:cNvSpPr/>
          <p:nvPr/>
        </p:nvSpPr>
        <p:spPr>
          <a:xfrm>
            <a:off x="6611833" y="3622427"/>
            <a:ext cx="2193831" cy="1077371"/>
          </a:xfrm>
          <a:prstGeom prst="can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Nesbírej houby, které neznáš.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4" name="Veselý obličej 23"/>
          <p:cNvSpPr/>
          <p:nvPr/>
        </p:nvSpPr>
        <p:spPr>
          <a:xfrm>
            <a:off x="6338608" y="6115141"/>
            <a:ext cx="570540" cy="659842"/>
          </a:xfrm>
          <a:prstGeom prst="smileyFace">
            <a:avLst>
              <a:gd name="adj" fmla="val -4653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5652120" y="6085203"/>
            <a:ext cx="570540" cy="659842"/>
          </a:xfrm>
          <a:prstGeom prst="smileyFace">
            <a:avLst>
              <a:gd name="adj" fmla="val -4653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7781127" y="6115141"/>
            <a:ext cx="570540" cy="659842"/>
          </a:xfrm>
          <a:prstGeom prst="smileyFace">
            <a:avLst>
              <a:gd name="adj" fmla="val -4653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7038192" y="6115141"/>
            <a:ext cx="570540" cy="659842"/>
          </a:xfrm>
          <a:prstGeom prst="smileyFace">
            <a:avLst>
              <a:gd name="adj" fmla="val -4653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23528" y="260648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4400" dirty="0" smtClean="0">
                <a:solidFill>
                  <a:schemeClr val="bg1"/>
                </a:solidFill>
              </a:rPr>
              <a:t>Najdi větu oznamovací.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641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  <p:bldP spid="13" grpId="0" animBg="1"/>
      <p:bldP spid="14" grpId="0" animBg="1"/>
      <p:bldP spid="24" grpId="0" animBg="1"/>
      <p:bldP spid="26" grpId="0" animBg="1"/>
      <p:bldP spid="27" grpId="0" animBg="1"/>
      <p:bldP spid="28" grpId="0" animBg="1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484784"/>
            <a:ext cx="8640960" cy="50851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250" i="1" u="sng" dirty="0" smtClean="0"/>
              <a:t>Použitá literatura:</a:t>
            </a:r>
            <a:br>
              <a:rPr lang="cs-CZ" sz="1250" i="1" u="sng" dirty="0" smtClean="0"/>
            </a:br>
            <a:r>
              <a:rPr lang="cs-CZ" sz="1250" dirty="0" smtClean="0"/>
              <a:t> ADÁMKOVÁ, Petra a kol. </a:t>
            </a:r>
            <a:r>
              <a:rPr lang="cs-CZ" sz="1250" i="1" dirty="0" smtClean="0"/>
              <a:t>Člověk a jeho svět</a:t>
            </a:r>
            <a:r>
              <a:rPr lang="cs-CZ" sz="1250" dirty="0" smtClean="0"/>
              <a:t>. Brno: </a:t>
            </a:r>
            <a:r>
              <a:rPr lang="cs-CZ" sz="1250" dirty="0" err="1" smtClean="0"/>
              <a:t>Didaktis</a:t>
            </a:r>
            <a:r>
              <a:rPr lang="cs-CZ" sz="1250" dirty="0" smtClean="0"/>
              <a:t>, 2007, ISBN 978-80-7358-059-9.</a:t>
            </a:r>
          </a:p>
          <a:p>
            <a:r>
              <a:rPr lang="cs-CZ" sz="1250" dirty="0" smtClean="0"/>
              <a:t>HANA BURIANOVÁ, LUDMILA JÍZDNÁ, MÁRIA TARÁBKOVÁ. </a:t>
            </a:r>
            <a:r>
              <a:rPr lang="cs-CZ" sz="1250" i="1" dirty="0" smtClean="0"/>
              <a:t>Český jazyk pro 2.ročník</a:t>
            </a:r>
            <a:r>
              <a:rPr lang="cs-CZ" sz="1250" dirty="0" smtClean="0"/>
              <a:t>. Brno: </a:t>
            </a:r>
            <a:r>
              <a:rPr lang="cs-CZ" sz="1250" dirty="0" err="1" smtClean="0"/>
              <a:t>Didaktis</a:t>
            </a:r>
            <a:r>
              <a:rPr lang="cs-CZ" sz="1250" dirty="0" smtClean="0"/>
              <a:t>, 2003, ISBN 80 - 86285 - 78 - 2.</a:t>
            </a:r>
          </a:p>
          <a:p>
            <a:r>
              <a:rPr lang="cs-CZ" sz="1250" dirty="0" smtClean="0"/>
              <a:t>MGR.ŠTIKOVÁ, Věra. </a:t>
            </a:r>
            <a:r>
              <a:rPr lang="cs-CZ" sz="1250" i="1" dirty="0" smtClean="0"/>
              <a:t>Já a můj svět - prvouka pro 2. ročník - učebnice</a:t>
            </a:r>
            <a:r>
              <a:rPr lang="cs-CZ" sz="1250" dirty="0" smtClean="0"/>
              <a:t>. Brno: Nová škola, s.r.o., ISBN 978 - 80 - 7289 - 442 - 0.</a:t>
            </a:r>
            <a:endParaRPr lang="cs-CZ" sz="1250" dirty="0"/>
          </a:p>
          <a:p>
            <a:pPr marL="0" indent="0">
              <a:buNone/>
            </a:pPr>
            <a:r>
              <a:rPr lang="cs-CZ" sz="1250" i="1" u="sng" dirty="0" smtClean="0"/>
              <a:t>Použité obrázky: </a:t>
            </a:r>
          </a:p>
          <a:p>
            <a:pPr>
              <a:buNone/>
            </a:pPr>
            <a:r>
              <a:rPr lang="cs-CZ" sz="1250" dirty="0" smtClean="0"/>
              <a:t>01: MPF. </a:t>
            </a:r>
            <a:r>
              <a:rPr lang="cs-CZ" sz="1250" i="1" dirty="0" err="1" smtClean="0"/>
              <a:t>Wikipedia.cz</a:t>
            </a:r>
            <a:r>
              <a:rPr lang="cs-CZ" sz="1250" dirty="0" smtClean="0"/>
              <a:t> [online]. [cit. 6.10.2013]. Dostupný na WWW: </a:t>
            </a:r>
            <a:r>
              <a:rPr lang="cs-CZ" sz="1250" dirty="0" smtClean="0">
                <a:hlinkClick r:id="rId2"/>
              </a:rPr>
              <a:t>http://cs.wikipedia.org/wiki/Soubor:European_Beech.jpg</a:t>
            </a:r>
            <a:endParaRPr lang="cs-CZ" sz="1250" dirty="0" smtClean="0"/>
          </a:p>
          <a:p>
            <a:pPr>
              <a:buNone/>
            </a:pPr>
            <a:r>
              <a:rPr lang="cs-CZ" sz="1250" dirty="0" smtClean="0"/>
              <a:t>02:</a:t>
            </a:r>
            <a:r>
              <a:rPr lang="cs-CZ" sz="1250" i="1" u="sng" dirty="0" smtClean="0"/>
              <a:t> </a:t>
            </a:r>
            <a:r>
              <a:rPr lang="cs-CZ" sz="1250" dirty="0" smtClean="0"/>
              <a:t>DARKONE. </a:t>
            </a:r>
            <a:r>
              <a:rPr lang="cs-CZ" sz="1250" i="1" dirty="0" err="1" smtClean="0"/>
              <a:t>Wikipedia.cz</a:t>
            </a:r>
            <a:r>
              <a:rPr lang="cs-CZ" sz="1250" dirty="0" smtClean="0"/>
              <a:t> [online]. [cit. 6.10.2013]. Dostupný na WWW: </a:t>
            </a:r>
            <a:r>
              <a:rPr lang="cs-CZ" sz="1250" dirty="0" smtClean="0">
                <a:hlinkClick r:id="rId3"/>
              </a:rPr>
              <a:t>http://cs.wikipedia.org/wiki/Soubor:Buchenwald_1.jpg</a:t>
            </a:r>
            <a:endParaRPr lang="cs-CZ" sz="1250" dirty="0" smtClean="0"/>
          </a:p>
          <a:p>
            <a:pPr>
              <a:buNone/>
            </a:pPr>
            <a:r>
              <a:rPr lang="cs-CZ" sz="1250" i="1" u="sng" dirty="0" smtClean="0"/>
              <a:t>03: </a:t>
            </a:r>
            <a:r>
              <a:rPr lang="it-IT" sz="1250" dirty="0" smtClean="0"/>
              <a:t>LUCARELLI. </a:t>
            </a:r>
            <a:r>
              <a:rPr lang="it-IT" sz="1250" i="1" dirty="0" smtClean="0"/>
              <a:t>Wikipedia.cz</a:t>
            </a:r>
            <a:r>
              <a:rPr lang="it-IT" sz="1250" dirty="0" smtClean="0"/>
              <a:t> [online]. [cit. 30.10.2013]. Dostupný na WWW: </a:t>
            </a:r>
            <a:r>
              <a:rPr lang="it-IT" sz="1250" dirty="0" smtClean="0">
                <a:hlinkClick r:id="rId4"/>
              </a:rPr>
              <a:t>http://cs.wikipedia.org/wiki/Soubor:Quercus_ilex,_Livorno.JPG</a:t>
            </a:r>
            <a:endParaRPr lang="cs-CZ" sz="1250" dirty="0" smtClean="0"/>
          </a:p>
          <a:p>
            <a:pPr>
              <a:buNone/>
            </a:pPr>
            <a:r>
              <a:rPr lang="cs-CZ" sz="1250" dirty="0" smtClean="0"/>
              <a:t>04:WOODLOT. </a:t>
            </a:r>
            <a:r>
              <a:rPr lang="cs-CZ" sz="1250" i="1" dirty="0" err="1" smtClean="0"/>
              <a:t>Wikipedia.cz</a:t>
            </a:r>
            <a:r>
              <a:rPr lang="cs-CZ" sz="1250" dirty="0" smtClean="0"/>
              <a:t> [online]. [cit. 6.10.2013]. Dostupný na WWW: </a:t>
            </a:r>
            <a:r>
              <a:rPr lang="cs-CZ" sz="1250" dirty="0" smtClean="0">
                <a:hlinkClick r:id="rId5"/>
              </a:rPr>
              <a:t>http://cs.wikipedia.org/wiki/Soubor:Quercus_falcata_tree.jpg</a:t>
            </a:r>
            <a:endParaRPr lang="cs-CZ" sz="1250" dirty="0" smtClean="0"/>
          </a:p>
          <a:p>
            <a:pPr>
              <a:buNone/>
            </a:pPr>
            <a:r>
              <a:rPr lang="cs-CZ" sz="1250" dirty="0" smtClean="0"/>
              <a:t>05: NEZNAMÝ. </a:t>
            </a:r>
            <a:r>
              <a:rPr lang="cs-CZ" sz="1250" i="1" dirty="0" err="1" smtClean="0"/>
              <a:t>Wikipedia.cz</a:t>
            </a:r>
            <a:r>
              <a:rPr lang="cs-CZ" sz="1250" dirty="0" smtClean="0"/>
              <a:t> [online]. [cit. 31.10.2013]. Dostupný na WWW: http://upload.wikimedia.org/wikipedia/commons/3/3f/Acer_pseudoplatanus_infloresc_kz.JPG</a:t>
            </a:r>
          </a:p>
          <a:p>
            <a:pPr>
              <a:buNone/>
            </a:pPr>
            <a:r>
              <a:rPr lang="cs-CZ" sz="1250" dirty="0" smtClean="0"/>
              <a:t>06: zdroj: autor</a:t>
            </a:r>
          </a:p>
          <a:p>
            <a:pPr>
              <a:buNone/>
            </a:pPr>
            <a:r>
              <a:rPr lang="cs-CZ" sz="1250" dirty="0" smtClean="0"/>
              <a:t>07: SANNSE. </a:t>
            </a:r>
            <a:r>
              <a:rPr lang="cs-CZ" sz="1250" i="1" dirty="0" err="1" smtClean="0"/>
              <a:t>Wikipedia.cz</a:t>
            </a:r>
            <a:r>
              <a:rPr lang="cs-CZ" sz="1250" dirty="0" smtClean="0"/>
              <a:t> [online]. [cit. 6.10.2013]. Dostupný na WWW: </a:t>
            </a:r>
            <a:r>
              <a:rPr lang="cs-CZ" sz="1250" dirty="0" smtClean="0">
                <a:hlinkClick r:id="rId6"/>
              </a:rPr>
              <a:t>http://cs.wikipedia.org/wiki/Soubor:Horse-chestnut_800.jpg</a:t>
            </a:r>
            <a:endParaRPr lang="cs-CZ" sz="1250" dirty="0" smtClean="0"/>
          </a:p>
          <a:p>
            <a:pPr>
              <a:buNone/>
            </a:pPr>
            <a:r>
              <a:rPr lang="cs-CZ" sz="1250" dirty="0" smtClean="0"/>
              <a:t>08: LIPA PLOD - DIDIER DESCOUENS. </a:t>
            </a:r>
            <a:r>
              <a:rPr lang="cs-CZ" sz="1250" i="1" dirty="0" err="1" smtClean="0"/>
              <a:t>Wikipedia.cz</a:t>
            </a:r>
            <a:r>
              <a:rPr lang="cs-CZ" sz="1250" dirty="0" smtClean="0"/>
              <a:t> [online]. [cit. 6.10.2013]. Dostupný na WWW: </a:t>
            </a:r>
            <a:r>
              <a:rPr lang="cs-CZ" sz="1250" dirty="0" smtClean="0">
                <a:hlinkClick r:id="rId7"/>
              </a:rPr>
              <a:t>http://sk.wikipedia.org/wiki/S%C3%BAbor:Tilia_cordata_MHNT.BOT.2004.0.780.jpg</a:t>
            </a:r>
            <a:endParaRPr lang="cs-CZ" sz="1250" dirty="0" smtClean="0"/>
          </a:p>
          <a:p>
            <a:pPr>
              <a:buNone/>
            </a:pPr>
            <a:r>
              <a:rPr lang="cs-CZ" sz="1250" dirty="0" smtClean="0"/>
              <a:t>09: zdroj autor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cs-CZ" sz="1250" i="1" u="sng" dirty="0" smtClean="0">
                <a:solidFill>
                  <a:srgbClr val="073E87"/>
                </a:solidFill>
              </a:rPr>
              <a:t>Jiné zdroje:</a:t>
            </a:r>
          </a:p>
          <a:p>
            <a:pPr lvl="0">
              <a:buClr>
                <a:srgbClr val="31B6FD"/>
              </a:buClr>
              <a:buNone/>
            </a:pPr>
            <a:r>
              <a:rPr lang="cs-CZ" sz="1250" i="1" dirty="0" smtClean="0">
                <a:solidFill>
                  <a:srgbClr val="073E87"/>
                </a:solidFill>
              </a:rPr>
              <a:t>     Galerie </a:t>
            </a:r>
            <a:r>
              <a:rPr lang="cs-CZ" sz="1250" i="1" dirty="0" smtClean="0">
                <a:solidFill>
                  <a:srgbClr val="073E87"/>
                </a:solidFill>
                <a:hlinkClick r:id="rId8"/>
              </a:rPr>
              <a:t>www.</a:t>
            </a:r>
            <a:r>
              <a:rPr lang="cs-CZ" sz="1250" i="1" dirty="0" err="1" smtClean="0">
                <a:solidFill>
                  <a:srgbClr val="073E87"/>
                </a:solidFill>
                <a:hlinkClick r:id="rId8"/>
              </a:rPr>
              <a:t>microsoft.office.com</a:t>
            </a:r>
            <a:endParaRPr lang="cs-CZ" sz="1250" i="1" dirty="0" smtClean="0">
              <a:solidFill>
                <a:srgbClr val="073E87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147248" cy="85842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  <p:bldLst>
      <p:bldP spid="2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2334</TotalTime>
  <Words>641</Words>
  <Application>Microsoft Office PowerPoint</Application>
  <PresentationFormat>Předvádění na obrazovce (4:3)</PresentationFormat>
  <Paragraphs>147</Paragraphs>
  <Slides>20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Vlnění</vt:lpstr>
      <vt:lpstr>Základní škola a Mateřská škola Bílá Třemešná, okres Trutnov</vt:lpstr>
      <vt:lpstr>Anotace</vt:lpstr>
      <vt:lpstr>Listnaté stromy</vt:lpstr>
      <vt:lpstr>Buk</vt:lpstr>
      <vt:lpstr>Dub</vt:lpstr>
      <vt:lpstr>Javor</vt:lpstr>
      <vt:lpstr>Bříza</vt:lpstr>
      <vt:lpstr>Jírovec (kaštan)</vt:lpstr>
      <vt:lpstr>Lípa</vt:lpstr>
      <vt:lpstr>Věta oznamovací</vt:lpstr>
      <vt:lpstr>Co je plodem buku?</vt:lpstr>
      <vt:lpstr>Co je plodem dubu?</vt:lpstr>
      <vt:lpstr>Co je plodem břízy?</vt:lpstr>
      <vt:lpstr>Co je plodem javoru?</vt:lpstr>
      <vt:lpstr>Co je plodem lípy?</vt:lpstr>
      <vt:lpstr>Co je plodem jírovce?</vt:lpstr>
      <vt:lpstr>Věta tázací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Dana Rejlová</cp:lastModifiedBy>
  <cp:revision>153</cp:revision>
  <dcterms:created xsi:type="dcterms:W3CDTF">2013-05-10T12:01:16Z</dcterms:created>
  <dcterms:modified xsi:type="dcterms:W3CDTF">2013-11-05T21:57:41Z</dcterms:modified>
</cp:coreProperties>
</file>