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2"/>
  </p:notesMasterIdLst>
  <p:sldIdLst>
    <p:sldId id="256" r:id="rId2"/>
    <p:sldId id="316" r:id="rId3"/>
    <p:sldId id="276" r:id="rId4"/>
    <p:sldId id="287" r:id="rId5"/>
    <p:sldId id="288" r:id="rId6"/>
    <p:sldId id="289" r:id="rId7"/>
    <p:sldId id="290" r:id="rId8"/>
    <p:sldId id="309" r:id="rId9"/>
    <p:sldId id="278" r:id="rId10"/>
    <p:sldId id="297" r:id="rId11"/>
    <p:sldId id="298" r:id="rId12"/>
    <p:sldId id="299" r:id="rId13"/>
    <p:sldId id="300" r:id="rId14"/>
    <p:sldId id="301" r:id="rId15"/>
    <p:sldId id="311" r:id="rId16"/>
    <p:sldId id="315" r:id="rId17"/>
    <p:sldId id="308" r:id="rId18"/>
    <p:sldId id="307" r:id="rId19"/>
    <p:sldId id="312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CE2A2A78-20FC-469D-929D-E524A8DA695D}">
          <p14:sldIdLst>
            <p14:sldId id="256"/>
            <p14:sldId id="316"/>
            <p14:sldId id="276"/>
            <p14:sldId id="287"/>
            <p14:sldId id="288"/>
            <p14:sldId id="289"/>
            <p14:sldId id="290"/>
            <p14:sldId id="309"/>
            <p14:sldId id="278"/>
            <p14:sldId id="297"/>
            <p14:sldId id="298"/>
            <p14:sldId id="299"/>
            <p14:sldId id="300"/>
            <p14:sldId id="301"/>
            <p14:sldId id="311"/>
            <p14:sldId id="315"/>
            <p14:sldId id="308"/>
            <p14:sldId id="307"/>
            <p14:sldId id="312"/>
            <p14:sldId id="260"/>
          </p14:sldIdLst>
        </p14:section>
        <p14:section name="Oddíl bez názvu" id="{D26B1E43-1191-4C71-AA92-EA24E4A2294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85412"/>
    <a:srgbClr val="FFCC66"/>
    <a:srgbClr val="FF6600"/>
    <a:srgbClr val="F85412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51" autoAdjust="0"/>
    <p:restoredTop sz="94622" autoAdjust="0"/>
  </p:normalViewPr>
  <p:slideViewPr>
    <p:cSldViewPr>
      <p:cViewPr>
        <p:scale>
          <a:sx n="75" d="100"/>
          <a:sy n="75" d="100"/>
        </p:scale>
        <p:origin x="-882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</a:t>
          </a:r>
          <a:r>
            <a:rPr lang="cs-CZ" sz="2000" b="1" dirty="0" smtClean="0"/>
            <a:t>pro 2. ročník v mezipředmětových vztazích</a:t>
          </a:r>
          <a:endParaRPr lang="cs-CZ" sz="2000" b="1" dirty="0">
            <a:solidFill>
              <a:srgbClr val="FF0000"/>
            </a:solidFill>
          </a:endParaRPr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</a:t>
          </a:r>
          <a:r>
            <a:rPr lang="cs-CZ" sz="2000" b="1" dirty="0" err="1" smtClean="0"/>
            <a:t>Rejlová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</a:t>
          </a:r>
          <a:r>
            <a:rPr lang="cs-CZ" b="1" dirty="0" smtClean="0"/>
            <a:t>říjen </a:t>
          </a:r>
          <a:r>
            <a:rPr lang="cs-CZ" b="1" dirty="0" smtClean="0"/>
            <a:t>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B772B7DC-460C-4D59-BB8C-6E9610C27DE5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VY_32_INOVACE_Jehličnaté </a:t>
          </a:r>
          <a:r>
            <a:rPr lang="cs-CZ" sz="2000" b="0" dirty="0" smtClean="0"/>
            <a:t>stromy v lese</a:t>
          </a:r>
          <a:endParaRPr lang="cs-CZ" sz="2000" b="1" dirty="0">
            <a:solidFill>
              <a:srgbClr val="FF0000"/>
            </a:solidFill>
          </a:endParaRPr>
        </a:p>
      </dgm:t>
    </dgm:pt>
    <dgm:pt modelId="{3DF2802D-7CD5-4F4A-9F27-3A5E6405BA79}" type="parTrans" cxnId="{7D241A04-AFBF-4F78-AFA6-0318341943CA}">
      <dgm:prSet/>
      <dgm:spPr/>
      <dgm:t>
        <a:bodyPr/>
        <a:lstStyle/>
        <a:p>
          <a:endParaRPr lang="cs-CZ"/>
        </a:p>
      </dgm:t>
    </dgm:pt>
    <dgm:pt modelId="{520EA11D-EC08-4BEC-BA9B-5E82BD71EA07}" type="sibTrans" cxnId="{7D241A04-AFBF-4F78-AFA6-0318341943CA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AA218269-FC44-4321-9A9E-94EC3F8E7F30}" type="pres">
      <dgm:prSet presAssocID="{B772B7DC-460C-4D59-BB8C-6E9610C27DE5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92C4DC-CAB8-4160-9FC5-B5A7E2E3AF3B}" type="pres">
      <dgm:prSet presAssocID="{B772B7DC-460C-4D59-BB8C-6E9610C27DE5}" presName="accent_5" presStyleCnt="0"/>
      <dgm:spPr/>
    </dgm:pt>
    <dgm:pt modelId="{3D828FC8-818A-4E62-814B-F8E70E1ED917}" type="pres">
      <dgm:prSet presAssocID="{B772B7DC-460C-4D59-BB8C-6E9610C27DE5}" presName="accentRepeatNode" presStyleLbl="solidFgAcc1" presStyleIdx="4" presStyleCnt="5"/>
      <dgm:spPr/>
    </dgm:pt>
  </dgm:ptLst>
  <dgm:cxnLst>
    <dgm:cxn modelId="{60FC757E-37C4-4A24-B009-C9FD9AB62EC3}" type="presOf" srcId="{B772B7DC-460C-4D59-BB8C-6E9610C27DE5}" destId="{AA218269-FC44-4321-9A9E-94EC3F8E7F3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7D241A04-AFBF-4F78-AFA6-0318341943CA}" srcId="{BA9EE107-A5FB-41C4-9EF1-1CC153B68B3F}" destId="{B772B7DC-460C-4D59-BB8C-6E9610C27DE5}" srcOrd="4" destOrd="0" parTransId="{3DF2802D-7CD5-4F4A-9F27-3A5E6405BA79}" sibTransId="{520EA11D-EC08-4BEC-BA9B-5E82BD71EA07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4BACAC97-D738-4D4B-8CE0-E8C2F8E8AB1E}" type="presParOf" srcId="{96773A7D-3367-4F53-A2D2-EA5770AFFDB3}" destId="{AA218269-FC44-4321-9A9E-94EC3F8E7F30}" srcOrd="9" destOrd="0" presId="urn:microsoft.com/office/officeart/2008/layout/VerticalCurvedList"/>
    <dgm:cxn modelId="{473D9FE2-3F66-41F3-8015-4AC59213339A}" type="presParOf" srcId="{96773A7D-3367-4F53-A2D2-EA5770AFFDB3}" destId="{D792C4DC-CAB8-4160-9FC5-B5A7E2E3AF3B}" srcOrd="10" destOrd="0" presId="urn:microsoft.com/office/officeart/2008/layout/VerticalCurvedList"/>
    <dgm:cxn modelId="{1B1238A4-556D-4B04-B5D9-7B653D3D7EEE}" type="presParOf" srcId="{D792C4DC-CAB8-4160-9FC5-B5A7E2E3AF3B}" destId="{3D828FC8-818A-4E62-814B-F8E70E1ED917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</a:t>
          </a:r>
          <a:r>
            <a:rPr lang="cs-CZ" sz="2000" b="1" kern="1200" dirty="0" err="1" smtClean="0"/>
            <a:t>Rejlová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</a:t>
          </a:r>
          <a:r>
            <a:rPr lang="cs-CZ" sz="2000" b="1" kern="1200" dirty="0" smtClean="0"/>
            <a:t>říjen </a:t>
          </a:r>
          <a:r>
            <a:rPr lang="cs-CZ" sz="2000" b="1" kern="1200" dirty="0" smtClean="0"/>
            <a:t>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</a:t>
          </a:r>
          <a:r>
            <a:rPr lang="cs-CZ" sz="2000" b="1" kern="1200" dirty="0" smtClean="0"/>
            <a:t>pro 2. ročník v mezipředmětových vztazích</a:t>
          </a:r>
          <a:endParaRPr lang="cs-CZ" sz="2000" b="1" kern="1200" dirty="0">
            <a:solidFill>
              <a:srgbClr val="FF0000"/>
            </a:solidFill>
          </a:endParaRPr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18269-FC44-4321-9A9E-94EC3F8E7F3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VY_32_INOVACE_Jehličnaté </a:t>
          </a:r>
          <a:r>
            <a:rPr lang="cs-CZ" sz="2000" b="0" kern="1200" dirty="0" smtClean="0"/>
            <a:t>stromy v lese</a:t>
          </a:r>
          <a:endParaRPr lang="cs-CZ" sz="2000" b="1" kern="1200" dirty="0">
            <a:solidFill>
              <a:srgbClr val="FF0000"/>
            </a:solidFill>
          </a:endParaRPr>
        </a:p>
      </dsp:txBody>
      <dsp:txXfrm>
        <a:off x="301774" y="2574222"/>
        <a:ext cx="5849872" cy="396170"/>
      </dsp:txXfrm>
    </dsp:sp>
    <dsp:sp modelId="{3D828FC8-818A-4E62-814B-F8E70E1ED917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xty-pisni.eu/sverak-uhlir/mravenci-ukolebavka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0RB7a-ZLBM&amp;list=SP37016AE83A8F8598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bies_alba_Slovakia.jpg" TargetMode="External"/><Relationship Id="rId2" Type="http://schemas.openxmlformats.org/officeDocument/2006/relationships/hyperlink" Target="http://cs.wikipedia.org/wiki/Soubor:Abies_alba_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icrosoft.office.com/" TargetMode="External"/><Relationship Id="rId4" Type="http://schemas.openxmlformats.org/officeDocument/2006/relationships/hyperlink" Target="http://cs.wikipedia.org/wiki/Soubor:Illustration_Larix_decudua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13402788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72816"/>
            <a:ext cx="7408333" cy="4032447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45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procvičení </a:t>
            </a:r>
            <a:r>
              <a:rPr lang="cs-CZ" sz="1600" dirty="0"/>
              <a:t>a prohloubení učiva Prvouky s využitím mezipředmětových vztahů – </a:t>
            </a:r>
            <a:r>
              <a:rPr lang="cs-CZ" sz="1600" dirty="0" smtClean="0"/>
              <a:t>Český </a:t>
            </a:r>
            <a:r>
              <a:rPr lang="cs-CZ" sz="1600" dirty="0"/>
              <a:t>jazyk </a:t>
            </a:r>
            <a:r>
              <a:rPr lang="cs-CZ" sz="1600" dirty="0" smtClean="0"/>
              <a:t>– věta </a:t>
            </a:r>
            <a:r>
              <a:rPr lang="cs-CZ" sz="1600" dirty="0" smtClean="0"/>
              <a:t>rozkazovací a přací</a:t>
            </a:r>
            <a:r>
              <a:rPr lang="cs-CZ" sz="1600" dirty="0" smtClean="0"/>
              <a:t>. 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 smtClean="0"/>
              <a:t>Snímek </a:t>
            </a:r>
            <a:r>
              <a:rPr lang="cs-CZ" sz="1600" dirty="0"/>
              <a:t>č. </a:t>
            </a:r>
            <a:r>
              <a:rPr lang="cs-CZ" sz="1600" dirty="0" smtClean="0"/>
              <a:t>3 až </a:t>
            </a:r>
            <a:r>
              <a:rPr lang="cs-CZ" sz="1600" dirty="0" smtClean="0"/>
              <a:t>7 </a:t>
            </a:r>
            <a:r>
              <a:rPr lang="cs-CZ" sz="1600" dirty="0" smtClean="0"/>
              <a:t>– výkladová část, oznamovací věty . </a:t>
            </a:r>
          </a:p>
          <a:p>
            <a:pPr marL="301943" lvl="1" indent="0">
              <a:buNone/>
            </a:pPr>
            <a:r>
              <a:rPr lang="cs-CZ" sz="1600" dirty="0" smtClean="0"/>
              <a:t>Snímek č. </a:t>
            </a:r>
            <a:r>
              <a:rPr lang="cs-CZ" sz="1600" dirty="0"/>
              <a:t>9</a:t>
            </a:r>
            <a:r>
              <a:rPr lang="cs-CZ" sz="1600" dirty="0" smtClean="0"/>
              <a:t> </a:t>
            </a:r>
            <a:r>
              <a:rPr lang="cs-CZ" sz="1600" dirty="0" smtClean="0"/>
              <a:t>až </a:t>
            </a:r>
            <a:r>
              <a:rPr lang="cs-CZ" sz="1600" dirty="0" smtClean="0"/>
              <a:t>14 – </a:t>
            </a:r>
            <a:r>
              <a:rPr lang="cs-CZ" sz="1600" dirty="0" smtClean="0"/>
              <a:t>Kliknutím na špatnou odpověď </a:t>
            </a:r>
            <a:r>
              <a:rPr lang="cs-CZ" sz="1600" dirty="0" smtClean="0"/>
              <a:t>věta </a:t>
            </a:r>
            <a:r>
              <a:rPr lang="cs-CZ" sz="1600" dirty="0" smtClean="0"/>
              <a:t>zmizí, kliknutím na správnou odpověď se věta </a:t>
            </a:r>
            <a:r>
              <a:rPr lang="cs-CZ" sz="1600" dirty="0" smtClean="0"/>
              <a:t>rozkazovací</a:t>
            </a:r>
            <a:r>
              <a:rPr lang="cs-CZ" sz="1600" dirty="0" smtClean="0"/>
              <a:t> </a:t>
            </a:r>
            <a:r>
              <a:rPr lang="cs-CZ" sz="1600" dirty="0" smtClean="0"/>
              <a:t>zvětší. </a:t>
            </a:r>
          </a:p>
          <a:p>
            <a:pPr marL="301943" lvl="1" indent="0">
              <a:buNone/>
            </a:pPr>
            <a:r>
              <a:rPr lang="cs-CZ" sz="1600" dirty="0" smtClean="0"/>
              <a:t>Snímek </a:t>
            </a:r>
            <a:r>
              <a:rPr lang="cs-CZ" sz="1600" dirty="0"/>
              <a:t>č. </a:t>
            </a:r>
            <a:r>
              <a:rPr lang="cs-CZ" sz="1600" dirty="0" smtClean="0"/>
              <a:t>16</a:t>
            </a:r>
            <a:r>
              <a:rPr lang="cs-CZ" sz="1600" dirty="0" smtClean="0"/>
              <a:t> </a:t>
            </a:r>
            <a:r>
              <a:rPr lang="cs-CZ" sz="1600" dirty="0"/>
              <a:t>je určen k procvičení </a:t>
            </a:r>
            <a:r>
              <a:rPr lang="cs-CZ" sz="1600" dirty="0" smtClean="0"/>
              <a:t>druhu věty</a:t>
            </a:r>
            <a:r>
              <a:rPr lang="cs-CZ" sz="1600" dirty="0" smtClean="0"/>
              <a:t>. Kontrola po kliknutí.</a:t>
            </a:r>
          </a:p>
          <a:p>
            <a:pPr marL="301943" lvl="1" indent="0">
              <a:buNone/>
            </a:pPr>
            <a:r>
              <a:rPr lang="cs-CZ" sz="1600" dirty="0" smtClean="0"/>
              <a:t>Snímek č. 17 až 19 - Kliknutím </a:t>
            </a:r>
            <a:r>
              <a:rPr lang="cs-CZ" sz="1600" dirty="0" smtClean="0"/>
              <a:t>na správnou odpověď se postupně odkrývá obrázek s odkazem na písničku </a:t>
            </a:r>
            <a:r>
              <a:rPr lang="cs-CZ" sz="1600" dirty="0" smtClean="0"/>
              <a:t>(Mravenčí ukolébavka, Já do lesa nepojedu) 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Materiál obsahuje 20 stránek a</a:t>
            </a:r>
            <a:r>
              <a:rPr lang="cs-CZ" sz="1600" b="1" dirty="0" smtClean="0"/>
              <a:t> </a:t>
            </a:r>
            <a:r>
              <a:rPr lang="cs-CZ" sz="1600" dirty="0" smtClean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8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Fotky\DOVOLENE\Letni\lipno_2013\jpg\DSC_9958.JPG"/>
          <p:cNvPicPr>
            <a:picLocks noChangeAspect="1" noChangeArrowheads="1"/>
          </p:cNvPicPr>
          <p:nvPr/>
        </p:nvPicPr>
        <p:blipFill>
          <a:blip r:embed="rId2" cstate="print">
            <a:lum bright="20000"/>
          </a:blip>
          <a:srcRect/>
          <a:stretch>
            <a:fillRect/>
          </a:stretch>
        </p:blipFill>
        <p:spPr bwMode="auto">
          <a:xfrm>
            <a:off x="0" y="1628800"/>
            <a:ext cx="9144000" cy="5229200"/>
          </a:xfrm>
          <a:prstGeom prst="rect">
            <a:avLst/>
          </a:prstGeom>
          <a:noFill/>
          <a:effectLst>
            <a:softEdge rad="12700"/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132856"/>
            <a:ext cx="8640960" cy="43204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600" dirty="0">
                <a:solidFill>
                  <a:schemeClr val="tx1"/>
                </a:solidFill>
              </a:rPr>
              <a:t>SMRK </a:t>
            </a:r>
            <a:r>
              <a:rPr lang="cs-CZ" sz="3600" dirty="0" smtClean="0">
                <a:solidFill>
                  <a:schemeClr val="tx1"/>
                </a:solidFill>
              </a:rPr>
              <a:t>- </a:t>
            </a:r>
            <a:r>
              <a:rPr lang="cs-CZ" sz="3600" dirty="0">
                <a:solidFill>
                  <a:schemeClr val="tx1"/>
                </a:solidFill>
              </a:rPr>
              <a:t>BOROVICE </a:t>
            </a:r>
            <a:r>
              <a:rPr lang="cs-CZ" sz="3600" dirty="0" smtClean="0">
                <a:solidFill>
                  <a:schemeClr val="tx1"/>
                </a:solidFill>
              </a:rPr>
              <a:t>- </a:t>
            </a:r>
            <a:r>
              <a:rPr lang="cs-CZ" sz="3600" dirty="0">
                <a:solidFill>
                  <a:schemeClr val="tx1"/>
                </a:solidFill>
              </a:rPr>
              <a:t>JEDLE </a:t>
            </a:r>
            <a:r>
              <a:rPr lang="cs-CZ" sz="3600" dirty="0" smtClean="0">
                <a:solidFill>
                  <a:schemeClr val="tx1"/>
                </a:solidFill>
              </a:rPr>
              <a:t>- MODŘÍN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</a:p>
          <a:p>
            <a:pPr marL="0" indent="0" algn="ctr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Jehličnatým </a:t>
            </a:r>
            <a:r>
              <a:rPr lang="cs-CZ" b="1" dirty="0">
                <a:solidFill>
                  <a:schemeClr val="tx1"/>
                </a:solidFill>
              </a:rPr>
              <a:t>stromům </a:t>
            </a:r>
            <a:r>
              <a:rPr lang="cs-CZ" b="1" dirty="0" smtClean="0">
                <a:solidFill>
                  <a:schemeClr val="tx1"/>
                </a:solidFill>
              </a:rPr>
              <a:t>opadávají  </a:t>
            </a:r>
            <a:r>
              <a:rPr lang="cs-CZ" b="1" dirty="0">
                <a:solidFill>
                  <a:schemeClr val="tx1"/>
                </a:solidFill>
              </a:rPr>
              <a:t>jehlice </a:t>
            </a:r>
            <a:r>
              <a:rPr lang="cs-CZ" b="1" dirty="0" smtClean="0">
                <a:solidFill>
                  <a:schemeClr val="tx1"/>
                </a:solidFill>
              </a:rPr>
              <a:t>postupně a </a:t>
            </a:r>
            <a:r>
              <a:rPr lang="cs-CZ" b="1" dirty="0">
                <a:solidFill>
                  <a:schemeClr val="tx1"/>
                </a:solidFill>
              </a:rPr>
              <a:t>hned dorůstají nové. </a:t>
            </a:r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Přes zimu zůstávají zelené, proto je nazýváme </a:t>
            </a:r>
            <a:r>
              <a:rPr lang="cs-CZ" b="1" dirty="0">
                <a:solidFill>
                  <a:schemeClr val="tx1"/>
                </a:solidFill>
              </a:rPr>
              <a:t>stálezelené. </a:t>
            </a:r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Pouze </a:t>
            </a:r>
            <a:r>
              <a:rPr lang="cs-CZ" b="1" dirty="0">
                <a:solidFill>
                  <a:schemeClr val="tx1"/>
                </a:solidFill>
              </a:rPr>
              <a:t>modřínu na podzim opadají jehlice všechny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5256584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Smrk </a:t>
            </a:r>
            <a:r>
              <a:rPr lang="cs-CZ" dirty="0">
                <a:solidFill>
                  <a:schemeClr val="tx1"/>
                </a:solidFill>
              </a:rPr>
              <a:t>je jehličnatý strom.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á </a:t>
            </a:r>
            <a:r>
              <a:rPr lang="cs-CZ" dirty="0">
                <a:solidFill>
                  <a:schemeClr val="tx1"/>
                </a:solidFill>
              </a:rPr>
              <a:t>krátké jehlice.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Šišky </a:t>
            </a:r>
            <a:r>
              <a:rPr lang="cs-CZ" dirty="0">
                <a:solidFill>
                  <a:schemeClr val="tx1"/>
                </a:solidFill>
              </a:rPr>
              <a:t>má </a:t>
            </a:r>
            <a:r>
              <a:rPr lang="cs-CZ" dirty="0" smtClean="0">
                <a:solidFill>
                  <a:schemeClr val="tx1"/>
                </a:solidFill>
              </a:rPr>
              <a:t>dlouhé, rostou </a:t>
            </a:r>
            <a:r>
              <a:rPr lang="cs-CZ" dirty="0">
                <a:solidFill>
                  <a:schemeClr val="tx1"/>
                </a:solidFill>
              </a:rPr>
              <a:t>směrem dolů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Smrk</a:t>
            </a:r>
            <a:endParaRPr lang="cs-CZ" dirty="0"/>
          </a:p>
        </p:txBody>
      </p:sp>
      <p:pic>
        <p:nvPicPr>
          <p:cNvPr id="2051" name="Picture 3" descr="C:\Users\Lucie\Desktop\OBRAZKY domy\jehlicnate stromy\DSC_99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412776"/>
            <a:ext cx="3416275" cy="5154615"/>
          </a:xfrm>
          <a:prstGeom prst="rect">
            <a:avLst/>
          </a:prstGeom>
          <a:noFill/>
        </p:spPr>
      </p:pic>
      <p:sp>
        <p:nvSpPr>
          <p:cNvPr id="9" name="Zástupný symbol pro obsah 1"/>
          <p:cNvSpPr txBox="1">
            <a:spLocks/>
          </p:cNvSpPr>
          <p:nvPr/>
        </p:nvSpPr>
        <p:spPr>
          <a:xfrm>
            <a:off x="5508104" y="6165304"/>
            <a:ext cx="1584176" cy="432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foto autor</a:t>
            </a:r>
          </a:p>
        </p:txBody>
      </p:sp>
      <p:pic>
        <p:nvPicPr>
          <p:cNvPr id="5" name="Picture 4" descr="D:\Fotky\DOVOLENE\Letni\lipno_2013\jpg\DSC_9933.JPG"/>
          <p:cNvPicPr>
            <a:picLocks noChangeAspect="1" noChangeArrowheads="1"/>
          </p:cNvPicPr>
          <p:nvPr/>
        </p:nvPicPr>
        <p:blipFill>
          <a:blip r:embed="rId3" cstate="print"/>
          <a:srcRect l="16557" t="56135" r="64747" b="9123"/>
          <a:stretch>
            <a:fillRect/>
          </a:stretch>
        </p:blipFill>
        <p:spPr bwMode="auto">
          <a:xfrm rot="5400000">
            <a:off x="845586" y="2906942"/>
            <a:ext cx="3276364" cy="4032448"/>
          </a:xfrm>
          <a:prstGeom prst="rect">
            <a:avLst/>
          </a:prstGeom>
          <a:noFill/>
        </p:spPr>
      </p:pic>
      <p:sp>
        <p:nvSpPr>
          <p:cNvPr id="8" name="Zástupný symbol pro obsah 1"/>
          <p:cNvSpPr txBox="1">
            <a:spLocks/>
          </p:cNvSpPr>
          <p:nvPr/>
        </p:nvSpPr>
        <p:spPr>
          <a:xfrm>
            <a:off x="3203848" y="6165304"/>
            <a:ext cx="1584176" cy="432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foto autor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4176464" cy="140420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Borovice je jehličnatý strom.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á </a:t>
            </a:r>
            <a:r>
              <a:rPr lang="cs-CZ" dirty="0">
                <a:solidFill>
                  <a:schemeClr val="tx1"/>
                </a:solidFill>
              </a:rPr>
              <a:t>dlouhé jehlice.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Borovice má </a:t>
            </a:r>
            <a:r>
              <a:rPr lang="cs-CZ" dirty="0">
                <a:solidFill>
                  <a:schemeClr val="tx1"/>
                </a:solidFill>
              </a:rPr>
              <a:t>velké kulaté šišky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Borovice</a:t>
            </a:r>
            <a:endParaRPr lang="cs-CZ" dirty="0"/>
          </a:p>
        </p:txBody>
      </p:sp>
      <p:pic>
        <p:nvPicPr>
          <p:cNvPr id="3074" name="Picture 2" descr="C:\Users\Lucie\Desktop\OBRAZKY domy\jehlicnate stromy\DSC_99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324216"/>
            <a:ext cx="3488283" cy="5263264"/>
          </a:xfrm>
          <a:prstGeom prst="rect">
            <a:avLst/>
          </a:prstGeom>
          <a:noFill/>
        </p:spPr>
      </p:pic>
      <p:pic>
        <p:nvPicPr>
          <p:cNvPr id="3076" name="Picture 4" descr="D:\Fotky\DOVOLENE\Letni\lipno_2013\jpg\DSC_9925.JPG"/>
          <p:cNvPicPr>
            <a:picLocks noChangeAspect="1" noChangeArrowheads="1"/>
          </p:cNvPicPr>
          <p:nvPr/>
        </p:nvPicPr>
        <p:blipFill>
          <a:blip r:embed="rId3" cstate="print"/>
          <a:srcRect l="35797" t="33480" r="34961" b="39016"/>
          <a:stretch>
            <a:fillRect/>
          </a:stretch>
        </p:blipFill>
        <p:spPr bwMode="auto">
          <a:xfrm>
            <a:off x="251520" y="3483301"/>
            <a:ext cx="5040560" cy="3140021"/>
          </a:xfrm>
          <a:prstGeom prst="rect">
            <a:avLst/>
          </a:prstGeom>
          <a:noFill/>
        </p:spPr>
      </p:pic>
      <p:sp>
        <p:nvSpPr>
          <p:cNvPr id="9" name="Zástupný symbol pro obsah 1"/>
          <p:cNvSpPr txBox="1">
            <a:spLocks/>
          </p:cNvSpPr>
          <p:nvPr/>
        </p:nvSpPr>
        <p:spPr>
          <a:xfrm>
            <a:off x="3995936" y="6237312"/>
            <a:ext cx="1584176" cy="432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foto autor</a:t>
            </a:r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7559824" y="6165304"/>
            <a:ext cx="1584176" cy="432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foto autor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916832"/>
            <a:ext cx="5472608" cy="1440160"/>
          </a:xfrm>
        </p:spPr>
        <p:txBody>
          <a:bodyPr>
            <a:normAutofit/>
          </a:bodyPr>
          <a:lstStyle/>
          <a:p>
            <a:pPr marL="0" lvl="1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Jedle je jehličnatý strom. </a:t>
            </a:r>
          </a:p>
          <a:p>
            <a:pPr marL="0" lvl="1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Má </a:t>
            </a:r>
            <a:r>
              <a:rPr lang="cs-CZ" sz="2400" dirty="0">
                <a:solidFill>
                  <a:schemeClr val="tx1"/>
                </a:solidFill>
              </a:rPr>
              <a:t>ploché </a:t>
            </a:r>
            <a:r>
              <a:rPr lang="cs-CZ" sz="2400" dirty="0" smtClean="0">
                <a:solidFill>
                  <a:schemeClr val="tx1"/>
                </a:solidFill>
              </a:rPr>
              <a:t>jehlice. </a:t>
            </a:r>
          </a:p>
          <a:p>
            <a:pPr marL="0" lvl="1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Šišky </a:t>
            </a:r>
            <a:r>
              <a:rPr lang="cs-CZ" sz="2400" dirty="0">
                <a:solidFill>
                  <a:schemeClr val="tx1"/>
                </a:solidFill>
              </a:rPr>
              <a:t>má dlouhé, rostou směrem vzhůru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rgbClr val="C00000"/>
              </a:solidFill>
            </a:endParaRPr>
          </a:p>
          <a:p>
            <a:pPr marL="0" lvl="1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edle</a:t>
            </a:r>
            <a:endParaRPr lang="cs-CZ" dirty="0"/>
          </a:p>
        </p:txBody>
      </p:sp>
      <p:pic>
        <p:nvPicPr>
          <p:cNvPr id="4098" name="Picture 2" descr="C:\Users\Lucie\Desktop\OBRAZKY domy\jehlicnate stromy\DSC_9928.JPG"/>
          <p:cNvPicPr>
            <a:picLocks noChangeAspect="1" noChangeArrowheads="1"/>
          </p:cNvPicPr>
          <p:nvPr/>
        </p:nvPicPr>
        <p:blipFill>
          <a:blip r:embed="rId2" cstate="print"/>
          <a:srcRect l="35991" t="24521" r="25306" b="31690"/>
          <a:stretch>
            <a:fillRect/>
          </a:stretch>
        </p:blipFill>
        <p:spPr bwMode="auto">
          <a:xfrm rot="16200000">
            <a:off x="571235" y="3973380"/>
            <a:ext cx="2096873" cy="2016224"/>
          </a:xfrm>
          <a:prstGeom prst="rect">
            <a:avLst/>
          </a:prstGeom>
          <a:noFill/>
        </p:spPr>
      </p:pic>
      <p:pic>
        <p:nvPicPr>
          <p:cNvPr id="4099" name="Picture 3" descr="C:\Users\Lucie\Desktop\OBRAZKY domy\jehlicnate stromy\jed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861048"/>
            <a:ext cx="3204927" cy="2215406"/>
          </a:xfrm>
          <a:prstGeom prst="rect">
            <a:avLst/>
          </a:prstGeom>
          <a:noFill/>
        </p:spPr>
      </p:pic>
      <p:pic>
        <p:nvPicPr>
          <p:cNvPr id="4100" name="Picture 4" descr="C:\Users\Lucie\Desktop\OBRAZKY domy\jehlicnate stromy\jedle_stro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548107"/>
            <a:ext cx="2854250" cy="4212163"/>
          </a:xfrm>
          <a:prstGeom prst="rect">
            <a:avLst/>
          </a:prstGeom>
          <a:noFill/>
        </p:spPr>
      </p:pic>
      <p:sp>
        <p:nvSpPr>
          <p:cNvPr id="10" name="Zástupný symbol pro obsah 1"/>
          <p:cNvSpPr txBox="1">
            <a:spLocks/>
          </p:cNvSpPr>
          <p:nvPr/>
        </p:nvSpPr>
        <p:spPr>
          <a:xfrm>
            <a:off x="1331640" y="5661248"/>
            <a:ext cx="1584176" cy="432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foto autor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5076056" y="5661248"/>
            <a:ext cx="720080" cy="360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01</a:t>
            </a: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8244408" y="6381328"/>
            <a:ext cx="720080" cy="360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02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176" y="2132856"/>
            <a:ext cx="5006903" cy="1368152"/>
          </a:xfrm>
        </p:spPr>
        <p:txBody>
          <a:bodyPr>
            <a:normAutofit/>
          </a:bodyPr>
          <a:lstStyle/>
          <a:p>
            <a:pPr marL="0" lvl="1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Modřín je jehličnatý strom. </a:t>
            </a:r>
          </a:p>
          <a:p>
            <a:pPr marL="0" lvl="1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M</a:t>
            </a:r>
            <a:r>
              <a:rPr lang="cs-CZ" sz="2400" dirty="0" smtClean="0">
                <a:solidFill>
                  <a:schemeClr val="tx1"/>
                </a:solidFill>
              </a:rPr>
              <a:t>á </a:t>
            </a:r>
            <a:r>
              <a:rPr lang="cs-CZ" sz="2400" dirty="0">
                <a:solidFill>
                  <a:schemeClr val="tx1"/>
                </a:solidFill>
              </a:rPr>
              <a:t>měkké krátké jehlice a malé šišky.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lvl="1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Jeho </a:t>
            </a:r>
            <a:r>
              <a:rPr lang="cs-CZ" sz="2400" dirty="0">
                <a:solidFill>
                  <a:schemeClr val="tx1"/>
                </a:solidFill>
              </a:rPr>
              <a:t>jehlice na zimu opadávají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Modřín</a:t>
            </a:r>
            <a:endParaRPr lang="cs-CZ" dirty="0"/>
          </a:p>
        </p:txBody>
      </p:sp>
      <p:pic>
        <p:nvPicPr>
          <p:cNvPr id="5122" name="Picture 2" descr="C:\Users\Lucie\Desktop\OBRAZKY domy\jehlicnate stromy\modrin_vete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1292317" y="2586572"/>
            <a:ext cx="2958965" cy="4752528"/>
          </a:xfrm>
          <a:prstGeom prst="rect">
            <a:avLst/>
          </a:prstGeom>
          <a:noFill/>
        </p:spPr>
      </p:pic>
      <p:sp>
        <p:nvSpPr>
          <p:cNvPr id="7" name="Zástupný symbol pro obsah 1"/>
          <p:cNvSpPr txBox="1">
            <a:spLocks/>
          </p:cNvSpPr>
          <p:nvPr/>
        </p:nvSpPr>
        <p:spPr>
          <a:xfrm>
            <a:off x="4355976" y="6021288"/>
            <a:ext cx="720080" cy="360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03</a:t>
            </a: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8172400" y="6093296"/>
            <a:ext cx="720080" cy="360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04</a:t>
            </a:r>
          </a:p>
        </p:txBody>
      </p:sp>
      <p:pic>
        <p:nvPicPr>
          <p:cNvPr id="5123" name="Picture 3" descr="C:\Users\Lucie\Desktop\OBRAZKY domy\jehlicnate stromy\modrin stro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232756"/>
            <a:ext cx="3518619" cy="527792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rozkazovací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644843" lvl="1" indent="-342900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Větou rozkazovací někomu něco rozkazujeme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644843" lvl="1" indent="-342900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Za větou rozkazovací píšeme tečku, někdy vykřičník.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Neházej tou šiškou!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Netrhejte větve!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Chovejte se tiše.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Chraňte přírodu!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Na</a:t>
            </a:r>
            <a:r>
              <a:rPr lang="cs-CZ" dirty="0" smtClean="0">
                <a:solidFill>
                  <a:schemeClr val="tx1"/>
                </a:solidFill>
              </a:rPr>
              <a:t>sbírejte hodně šišek. 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Koukni na ten smrk.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Prosím tě, seber to.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Nechoď tam!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Slunce 6"/>
          <p:cNvSpPr/>
          <p:nvPr/>
        </p:nvSpPr>
        <p:spPr>
          <a:xfrm>
            <a:off x="811086" y="2672916"/>
            <a:ext cx="576064" cy="504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811086" y="4293096"/>
            <a:ext cx="576064" cy="504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450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Vyber větu rozkazovací:</a:t>
            </a:r>
            <a:endParaRPr lang="cs-CZ" sz="5400" dirty="0"/>
          </a:p>
        </p:txBody>
      </p:sp>
      <p:sp>
        <p:nvSpPr>
          <p:cNvPr id="3" name="Plechovka 2"/>
          <p:cNvSpPr/>
          <p:nvPr/>
        </p:nvSpPr>
        <p:spPr>
          <a:xfrm>
            <a:off x="1034013" y="4941168"/>
            <a:ext cx="3312368" cy="1008112"/>
          </a:xfrm>
          <a:prstGeom prst="ca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Venku prší a prší.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42397" y="3429000"/>
            <a:ext cx="3312368" cy="1008112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Prší venku?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34013" y="1988840"/>
            <a:ext cx="3312368" cy="1008112"/>
          </a:xfrm>
          <a:prstGeom prst="can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Vezměte si deštník.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rej\AppData\Local\Microsoft\Windows\Temporary Internet Files\Content.IE5\3PFY2U2D\MC9003306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605" y="2589909"/>
            <a:ext cx="2592288" cy="3365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68989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/>
              <a:t>Vyber větu rozkazovací:</a:t>
            </a:r>
          </a:p>
        </p:txBody>
      </p:sp>
      <p:sp>
        <p:nvSpPr>
          <p:cNvPr id="3" name="Plechovka 2"/>
          <p:cNvSpPr/>
          <p:nvPr/>
        </p:nvSpPr>
        <p:spPr>
          <a:xfrm>
            <a:off x="1034013" y="4941168"/>
            <a:ext cx="3312368" cy="1152128"/>
          </a:xfrm>
          <a:prstGeom prst="ca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Borovice je jehličnatý strom.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34013" y="1863582"/>
            <a:ext cx="3312368" cy="1008112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Lípa krásně vodí.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34013" y="3402375"/>
            <a:ext cx="3312368" cy="1008112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Mirko, vynes smetí!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rej\AppData\Local\Microsoft\Windows\Temporary Internet Files\Content.IE5\3PFY2U2D\MC90033063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2274343"/>
            <a:ext cx="2664177" cy="345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88597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/>
              <a:t>Vyber větu rozkazovací:</a:t>
            </a:r>
          </a:p>
        </p:txBody>
      </p:sp>
      <p:sp>
        <p:nvSpPr>
          <p:cNvPr id="3" name="Plechovka 2"/>
          <p:cNvSpPr/>
          <p:nvPr/>
        </p:nvSpPr>
        <p:spPr>
          <a:xfrm>
            <a:off x="1042397" y="2060848"/>
            <a:ext cx="3312368" cy="1224136"/>
          </a:xfrm>
          <a:prstGeom prst="can">
            <a:avLst>
              <a:gd name="adj" fmla="val 13143"/>
            </a:avLst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Modřín na zimu opadává.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42397" y="3584458"/>
            <a:ext cx="3312368" cy="1008112"/>
          </a:xfrm>
          <a:prstGeom prst="ca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Co je plodem buku?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42396" y="5108068"/>
            <a:ext cx="3457595" cy="1008112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Pozor, držte si draky!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rej\AppData\Local\Microsoft\Windows\Temporary Internet Files\Content.IE5\3PFY2U2D\MC90033063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48880"/>
            <a:ext cx="2513464" cy="326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9211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/>
              <a:t>Vyber větu rozkazovací:</a:t>
            </a:r>
          </a:p>
        </p:txBody>
      </p:sp>
      <p:sp>
        <p:nvSpPr>
          <p:cNvPr id="3" name="Plechovka 2"/>
          <p:cNvSpPr/>
          <p:nvPr/>
        </p:nvSpPr>
        <p:spPr>
          <a:xfrm>
            <a:off x="1034013" y="4941168"/>
            <a:ext cx="3312368" cy="1224136"/>
          </a:xfrm>
          <a:prstGeom prst="ca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Borovice má dlouhé jehličky.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42396" y="3429000"/>
            <a:ext cx="3601611" cy="1368152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Který jehličnatý strom na zimu opadává?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34013" y="1988840"/>
            <a:ext cx="3312368" cy="1296144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Podívej, les je krásně barevný.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rej\AppData\Local\Microsoft\Windows\Temporary Internet Files\Content.IE5\3PFY2U2D\MC90033063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128" y="2276872"/>
            <a:ext cx="255130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97518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/>
              <a:t>Vyber větu rozkazovací:</a:t>
            </a:r>
          </a:p>
        </p:txBody>
      </p:sp>
      <p:sp>
        <p:nvSpPr>
          <p:cNvPr id="3" name="Plechovka 2"/>
          <p:cNvSpPr/>
          <p:nvPr/>
        </p:nvSpPr>
        <p:spPr>
          <a:xfrm>
            <a:off x="1042397" y="1932674"/>
            <a:ext cx="3312368" cy="1008112"/>
          </a:xfrm>
          <a:prstGeom prst="ca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Kéž by nefoukal vítr.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42397" y="3508929"/>
            <a:ext cx="3312368" cy="1008112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Jak roste šiška jedle?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42397" y="5085184"/>
            <a:ext cx="3312368" cy="1296144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Foukej, foukej větříčku!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rej\AppData\Local\Microsoft\Windows\Temporary Internet Files\Content.IE5\3PFY2U2D\MC90033063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128" y="2276872"/>
            <a:ext cx="255130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49779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/>
              <a:t>Vyber větu rozkazovací:</a:t>
            </a:r>
          </a:p>
        </p:txBody>
      </p:sp>
      <p:sp>
        <p:nvSpPr>
          <p:cNvPr id="3" name="Plechovka 2"/>
          <p:cNvSpPr/>
          <p:nvPr/>
        </p:nvSpPr>
        <p:spPr>
          <a:xfrm>
            <a:off x="1042397" y="1932674"/>
            <a:ext cx="3312368" cy="1008112"/>
          </a:xfrm>
          <a:prstGeom prst="ca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 šišce jsou semínka.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42397" y="3508929"/>
            <a:ext cx="3312368" cy="1008112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Kdyby už sněžilo.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42397" y="5085184"/>
            <a:ext cx="3312368" cy="1008112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Najdi borovou šišku.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rej\AppData\Local\Microsoft\Windows\Temporary Internet Files\Content.IE5\3PFY2U2D\MC90033063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128" y="2276872"/>
            <a:ext cx="255130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235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přací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644843" lvl="1" indent="-342900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Větou </a:t>
            </a:r>
            <a:r>
              <a:rPr lang="cs-CZ" sz="2800" dirty="0" smtClean="0">
                <a:solidFill>
                  <a:schemeClr val="tx1"/>
                </a:solidFill>
              </a:rPr>
              <a:t>přací vyjadřujeme svá přání. Něco si přejeme.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644843" lvl="1" indent="-342900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Za větou </a:t>
            </a:r>
            <a:r>
              <a:rPr lang="cs-CZ" sz="2800" dirty="0" smtClean="0">
                <a:solidFill>
                  <a:schemeClr val="tx1"/>
                </a:solidFill>
              </a:rPr>
              <a:t>přací </a:t>
            </a:r>
            <a:r>
              <a:rPr lang="cs-CZ" sz="2800" dirty="0">
                <a:solidFill>
                  <a:schemeClr val="tx1"/>
                </a:solidFill>
              </a:rPr>
              <a:t>píšeme tečku, někdy vykřičník.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Ať najdu hodně hub.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Kéž by padal sníh.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Kdyby tak zítra nepršelo!</a:t>
            </a:r>
          </a:p>
          <a:p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ť už mám volno!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Kdybychom tak viděli veverku.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Kéž by svítilo sluníčko!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Ať se nám daří!</a:t>
            </a:r>
            <a:endParaRPr lang="cs-CZ" dirty="0"/>
          </a:p>
        </p:txBody>
      </p:sp>
      <p:sp>
        <p:nvSpPr>
          <p:cNvPr id="7" name="Slunce 6"/>
          <p:cNvSpPr/>
          <p:nvPr/>
        </p:nvSpPr>
        <p:spPr>
          <a:xfrm>
            <a:off x="811086" y="2672916"/>
            <a:ext cx="576064" cy="504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811086" y="4545124"/>
            <a:ext cx="576064" cy="504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366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64332" y="2273770"/>
            <a:ext cx="6111727" cy="4752528"/>
          </a:xfrm>
        </p:spPr>
        <p:txBody>
          <a:bodyPr/>
          <a:lstStyle/>
          <a:p>
            <a:pPr lvl="1"/>
            <a:r>
              <a:rPr lang="cs-CZ" sz="2400" dirty="0">
                <a:solidFill>
                  <a:schemeClr val="tx1"/>
                </a:solidFill>
              </a:rPr>
              <a:t>Dnes svítí sluníčko. </a:t>
            </a:r>
            <a:endParaRPr lang="cs-CZ" sz="2400" dirty="0" smtClean="0">
              <a:solidFill>
                <a:schemeClr val="tx1"/>
              </a:solidFill>
            </a:endParaRPr>
          </a:p>
          <a:p>
            <a:pPr lvl="1"/>
            <a:r>
              <a:rPr lang="cs-CZ" sz="2400" dirty="0">
                <a:solidFill>
                  <a:srgbClr val="C00000"/>
                </a:solidFill>
              </a:rPr>
              <a:t>B</a:t>
            </a:r>
            <a:r>
              <a:rPr lang="cs-CZ" sz="2400" dirty="0" smtClean="0">
                <a:solidFill>
                  <a:srgbClr val="C00000"/>
                </a:solidFill>
              </a:rPr>
              <a:t>ude zítra pršet? 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Ať už nefouká ten </a:t>
            </a:r>
            <a:r>
              <a:rPr lang="cs-CZ" sz="2400" dirty="0">
                <a:solidFill>
                  <a:schemeClr val="tx1"/>
                </a:solidFill>
              </a:rPr>
              <a:t>vítr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lvl="1"/>
            <a:r>
              <a:rPr lang="cs-CZ" sz="2400" dirty="0">
                <a:solidFill>
                  <a:srgbClr val="C00000"/>
                </a:solidFill>
              </a:rPr>
              <a:t>Vezměte si deštník nebo pláštěnku. </a:t>
            </a:r>
            <a:endParaRPr lang="cs-CZ" sz="2400" dirty="0" smtClean="0">
              <a:solidFill>
                <a:srgbClr val="C00000"/>
              </a:solidFill>
            </a:endParaRP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Ráno bude mlha. </a:t>
            </a:r>
            <a:endParaRPr lang="cs-CZ" sz="2400" dirty="0" smtClean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Kdyby už nebyly ty bouřky!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Bude v</a:t>
            </a:r>
            <a:r>
              <a:rPr lang="cs-CZ" sz="2400" dirty="0">
                <a:solidFill>
                  <a:schemeClr val="tx1"/>
                </a:solidFill>
              </a:rPr>
              <a:t> noci bude </a:t>
            </a:r>
            <a:r>
              <a:rPr lang="cs-CZ" sz="2400" dirty="0" smtClean="0">
                <a:solidFill>
                  <a:schemeClr val="tx1"/>
                </a:solidFill>
              </a:rPr>
              <a:t>vidět měsíc? 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Kéž byste viděli i hvězdy!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Předpověď počasí. Určíš druhy vět?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14511" y="271864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tázací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273769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34737" y="3163513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přací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452" y="3608385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53257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4737" y="4498129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14511" y="494300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4737" y="5387872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02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3635896" y="2420888"/>
            <a:ext cx="2016224" cy="1740225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Klikni </a:t>
            </a:r>
            <a:r>
              <a:rPr lang="cs-CZ" sz="3600" dirty="0" smtClean="0">
                <a:solidFill>
                  <a:schemeClr val="tx1"/>
                </a:solidFill>
                <a:hlinkClick r:id="rId2"/>
              </a:rPr>
              <a:t>SEM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 rot="769071">
            <a:off x="3327019" y="1193892"/>
            <a:ext cx="1773809" cy="2181903"/>
          </a:xfrm>
          <a:prstGeom prst="smileyFac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 rot="21046604">
            <a:off x="2433462" y="2295831"/>
            <a:ext cx="1773810" cy="249908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 rot="19903843">
            <a:off x="3045147" y="2861740"/>
            <a:ext cx="1773809" cy="2181904"/>
          </a:xfrm>
          <a:prstGeom prst="smileyFac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4608004" y="1476685"/>
            <a:ext cx="1773809" cy="2505801"/>
          </a:xfrm>
          <a:prstGeom prst="smileyFac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 rot="1744398">
            <a:off x="4394177" y="2947106"/>
            <a:ext cx="1773809" cy="2181904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1187624" y="1258672"/>
            <a:ext cx="1895981" cy="1112653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Nejez to!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360877" y="2551612"/>
            <a:ext cx="1921120" cy="1110047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Neházej tou šiškou!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děrná páska 16"/>
          <p:cNvSpPr/>
          <p:nvPr/>
        </p:nvSpPr>
        <p:spPr>
          <a:xfrm>
            <a:off x="6056137" y="4943957"/>
            <a:ext cx="2374292" cy="1112653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 má dlouhé šišky.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děrná páska 17"/>
          <p:cNvSpPr/>
          <p:nvPr/>
        </p:nvSpPr>
        <p:spPr>
          <a:xfrm>
            <a:off x="6623878" y="2594812"/>
            <a:ext cx="2352655" cy="1024122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Který strom na zimu opadává?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ývojový diagram: děrná páska 18"/>
          <p:cNvSpPr/>
          <p:nvPr/>
        </p:nvSpPr>
        <p:spPr>
          <a:xfrm>
            <a:off x="360877" y="3896411"/>
            <a:ext cx="2338915" cy="1098903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Ať nespadneš.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836434" y="5110963"/>
            <a:ext cx="2483933" cy="1230782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Vezmi si holínky.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3556432" y="5211375"/>
            <a:ext cx="2249250" cy="1029957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Nekřič v lese.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6193569" y="1262217"/>
            <a:ext cx="2236860" cy="1183802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Nech tu šišku!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Vývojový diagram: děrná páska 22"/>
          <p:cNvSpPr/>
          <p:nvPr/>
        </p:nvSpPr>
        <p:spPr>
          <a:xfrm>
            <a:off x="6511816" y="3789040"/>
            <a:ext cx="2193831" cy="1077371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 má kulaté šišky.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Veselý obličej 23"/>
          <p:cNvSpPr/>
          <p:nvPr/>
        </p:nvSpPr>
        <p:spPr>
          <a:xfrm>
            <a:off x="6338608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5652120" y="6085203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7781127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7038192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260648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400" dirty="0" smtClean="0">
                <a:solidFill>
                  <a:schemeClr val="bg1"/>
                </a:solidFill>
              </a:rPr>
              <a:t>Najdi větu rozkazovací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683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4" grpId="0" animBg="1"/>
      <p:bldP spid="24" grpId="0" animBg="1"/>
      <p:bldP spid="26" grpId="0" animBg="1"/>
      <p:bldP spid="27" grpId="0" animBg="1"/>
      <p:bldP spid="28" grpId="0" animBg="1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3635896" y="2420888"/>
            <a:ext cx="2016224" cy="1740225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Klikni </a:t>
            </a:r>
            <a:r>
              <a:rPr lang="cs-CZ" sz="3600" dirty="0" smtClean="0">
                <a:solidFill>
                  <a:schemeClr val="tx1"/>
                </a:solidFill>
                <a:hlinkClick r:id="rId2"/>
              </a:rPr>
              <a:t>SEM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Vývojový diagram: sloučení 4"/>
          <p:cNvSpPr/>
          <p:nvPr/>
        </p:nvSpPr>
        <p:spPr>
          <a:xfrm rot="769071">
            <a:off x="3220989" y="1378843"/>
            <a:ext cx="1773809" cy="2181903"/>
          </a:xfrm>
          <a:prstGeom prst="flowChartMerg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loučení 10"/>
          <p:cNvSpPr/>
          <p:nvPr/>
        </p:nvSpPr>
        <p:spPr>
          <a:xfrm rot="21404436">
            <a:off x="2826612" y="2195908"/>
            <a:ext cx="1773810" cy="2850143"/>
          </a:xfrm>
          <a:prstGeom prst="flowChartMerg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loučení 11"/>
          <p:cNvSpPr/>
          <p:nvPr/>
        </p:nvSpPr>
        <p:spPr>
          <a:xfrm>
            <a:off x="3641182" y="2683975"/>
            <a:ext cx="1773809" cy="2181904"/>
          </a:xfrm>
          <a:prstGeom prst="flowChartMerg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loučení 12"/>
          <p:cNvSpPr/>
          <p:nvPr/>
        </p:nvSpPr>
        <p:spPr>
          <a:xfrm rot="463970">
            <a:off x="4134054" y="1337026"/>
            <a:ext cx="1773809" cy="2505801"/>
          </a:xfrm>
          <a:prstGeom prst="flowChartMerg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loučení 13"/>
          <p:cNvSpPr/>
          <p:nvPr/>
        </p:nvSpPr>
        <p:spPr>
          <a:xfrm rot="1103530">
            <a:off x="4453345" y="2575649"/>
            <a:ext cx="1773809" cy="2434772"/>
          </a:xfrm>
          <a:prstGeom prst="flowChartMerg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lna 14"/>
          <p:cNvSpPr/>
          <p:nvPr/>
        </p:nvSpPr>
        <p:spPr>
          <a:xfrm>
            <a:off x="239633" y="1229081"/>
            <a:ext cx="2670710" cy="1486961"/>
          </a:xfrm>
          <a:prstGeom prst="wav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Šišky smrku rostou </a:t>
            </a:r>
            <a:r>
              <a:rPr lang="cs-CZ" sz="2400" dirty="0">
                <a:solidFill>
                  <a:schemeClr val="tx1"/>
                </a:solidFill>
              </a:rPr>
              <a:t>směrem dolů.</a:t>
            </a:r>
          </a:p>
        </p:txBody>
      </p:sp>
      <p:sp>
        <p:nvSpPr>
          <p:cNvPr id="16" name="Vlna 15"/>
          <p:cNvSpPr/>
          <p:nvPr/>
        </p:nvSpPr>
        <p:spPr>
          <a:xfrm>
            <a:off x="414657" y="2816258"/>
            <a:ext cx="2332364" cy="1134513"/>
          </a:xfrm>
          <a:prstGeom prst="wav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Borovice má dlouhé jehlice. </a:t>
            </a:r>
          </a:p>
        </p:txBody>
      </p:sp>
      <p:sp>
        <p:nvSpPr>
          <p:cNvPr id="17" name="Vlna 16"/>
          <p:cNvSpPr/>
          <p:nvPr/>
        </p:nvSpPr>
        <p:spPr>
          <a:xfrm>
            <a:off x="6285246" y="1308235"/>
            <a:ext cx="2019479" cy="1137176"/>
          </a:xfrm>
          <a:prstGeom prst="wav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Sněží každý den?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lna 17"/>
          <p:cNvSpPr/>
          <p:nvPr/>
        </p:nvSpPr>
        <p:spPr>
          <a:xfrm>
            <a:off x="6698647" y="2490628"/>
            <a:ext cx="2336731" cy="1046694"/>
          </a:xfrm>
          <a:prstGeom prst="wav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Odlétají ptáci?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lna 18"/>
          <p:cNvSpPr/>
          <p:nvPr/>
        </p:nvSpPr>
        <p:spPr>
          <a:xfrm>
            <a:off x="239633" y="4124087"/>
            <a:ext cx="2019479" cy="956735"/>
          </a:xfrm>
          <a:prstGeom prst="wav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Nekřič v lese.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Vlna 19"/>
          <p:cNvSpPr/>
          <p:nvPr/>
        </p:nvSpPr>
        <p:spPr>
          <a:xfrm>
            <a:off x="700696" y="5235758"/>
            <a:ext cx="2262236" cy="1257909"/>
          </a:xfrm>
          <a:prstGeom prst="wav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Plodem dubu je žalud.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Vlna 20"/>
          <p:cNvSpPr/>
          <p:nvPr/>
        </p:nvSpPr>
        <p:spPr>
          <a:xfrm>
            <a:off x="3313774" y="4988806"/>
            <a:ext cx="2732477" cy="1470421"/>
          </a:xfrm>
          <a:prstGeom prst="wav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2400" dirty="0" smtClean="0">
                <a:solidFill>
                  <a:schemeClr val="tx1"/>
                </a:solidFill>
              </a:rPr>
              <a:t>Modřín </a:t>
            </a:r>
            <a:r>
              <a:rPr lang="cs-CZ" sz="2400" dirty="0">
                <a:solidFill>
                  <a:schemeClr val="tx1"/>
                </a:solidFill>
              </a:rPr>
              <a:t>na zimu </a:t>
            </a:r>
            <a:r>
              <a:rPr lang="cs-CZ" sz="2400" dirty="0" smtClean="0">
                <a:solidFill>
                  <a:schemeClr val="tx1"/>
                </a:solidFill>
              </a:rPr>
              <a:t>opadává.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Vlna 21"/>
          <p:cNvSpPr/>
          <p:nvPr/>
        </p:nvSpPr>
        <p:spPr>
          <a:xfrm>
            <a:off x="6114807" y="4693470"/>
            <a:ext cx="2382562" cy="1324713"/>
          </a:xfrm>
          <a:prstGeom prst="wav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 podzim se dny se zkracují.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Vlna 22"/>
          <p:cNvSpPr/>
          <p:nvPr/>
        </p:nvSpPr>
        <p:spPr>
          <a:xfrm>
            <a:off x="6611833" y="3622427"/>
            <a:ext cx="2336730" cy="1101117"/>
          </a:xfrm>
          <a:prstGeom prst="wav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Ať už sněží.</a:t>
            </a:r>
          </a:p>
        </p:txBody>
      </p:sp>
      <p:sp>
        <p:nvSpPr>
          <p:cNvPr id="24" name="Veselý obličej 23"/>
          <p:cNvSpPr/>
          <p:nvPr/>
        </p:nvSpPr>
        <p:spPr>
          <a:xfrm>
            <a:off x="6338608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5652120" y="6085203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7781127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7038192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260648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400" dirty="0" smtClean="0">
                <a:solidFill>
                  <a:schemeClr val="bg1"/>
                </a:solidFill>
              </a:rPr>
              <a:t>Najdi větu oznamovací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264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4" grpId="0" animBg="1"/>
      <p:bldP spid="24" grpId="0" animBg="1"/>
      <p:bldP spid="26" grpId="0" animBg="1"/>
      <p:bldP spid="27" grpId="0" animBg="1"/>
      <p:bldP spid="28" grpId="0" animBg="1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3320367" y="2285829"/>
            <a:ext cx="2915974" cy="1821649"/>
            <a:chOff x="3021416" y="2415141"/>
            <a:chExt cx="2915974" cy="1821649"/>
          </a:xfrm>
        </p:grpSpPr>
        <p:sp>
          <p:nvSpPr>
            <p:cNvPr id="4" name="Obláček 3"/>
            <p:cNvSpPr/>
            <p:nvPr/>
          </p:nvSpPr>
          <p:spPr>
            <a:xfrm>
              <a:off x="3021416" y="2415141"/>
              <a:ext cx="2915974" cy="1821649"/>
            </a:xfrm>
            <a:prstGeom prst="cloudCallout">
              <a:avLst>
                <a:gd name="adj1" fmla="val -87932"/>
                <a:gd name="adj2" fmla="val 91576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Kéž by to všichni uměli jako ty!  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  <p:sp>
          <p:nvSpPr>
            <p:cNvPr id="7" name="Veselý obličej 6"/>
            <p:cNvSpPr/>
            <p:nvPr/>
          </p:nvSpPr>
          <p:spPr>
            <a:xfrm>
              <a:off x="5064281" y="3465014"/>
              <a:ext cx="355320" cy="380117"/>
            </a:xfrm>
            <a:prstGeom prst="smileyFac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Veselý obličej 4"/>
          <p:cNvSpPr/>
          <p:nvPr/>
        </p:nvSpPr>
        <p:spPr>
          <a:xfrm rot="769071">
            <a:off x="2919721" y="1364339"/>
            <a:ext cx="1773809" cy="2181903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 rot="21046604">
            <a:off x="2433462" y="2596491"/>
            <a:ext cx="1773810" cy="249908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 rot="388803">
            <a:off x="3721099" y="3036253"/>
            <a:ext cx="1773809" cy="2181904"/>
          </a:xfrm>
          <a:prstGeom prst="smileyFac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4495443" y="1340230"/>
            <a:ext cx="1773809" cy="2505801"/>
          </a:xfrm>
          <a:prstGeom prst="smileyFace">
            <a:avLst/>
          </a:prstGeom>
          <a:solidFill>
            <a:srgbClr val="C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 rot="530064">
            <a:off x="4846545" y="2986556"/>
            <a:ext cx="1773809" cy="2181904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323528" y="2571804"/>
            <a:ext cx="1895981" cy="1112653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Kéž by se zbarvilo listí!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6456254" y="2509726"/>
            <a:ext cx="2520279" cy="1110047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Kéž by modřín zůstal zelený.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děrná páska 16"/>
          <p:cNvSpPr/>
          <p:nvPr/>
        </p:nvSpPr>
        <p:spPr>
          <a:xfrm>
            <a:off x="6222660" y="4995314"/>
            <a:ext cx="2374292" cy="933315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Chraňte přírodu!</a:t>
            </a:r>
          </a:p>
        </p:txBody>
      </p:sp>
      <p:sp>
        <p:nvSpPr>
          <p:cNvPr id="18" name="Vývojový diagram: děrná páska 17"/>
          <p:cNvSpPr/>
          <p:nvPr/>
        </p:nvSpPr>
        <p:spPr>
          <a:xfrm>
            <a:off x="323528" y="1313497"/>
            <a:ext cx="2486232" cy="1024122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Nelámejte větve!</a:t>
            </a:r>
          </a:p>
        </p:txBody>
      </p:sp>
      <p:sp>
        <p:nvSpPr>
          <p:cNvPr id="19" name="Vývojový diagram: děrná páska 18"/>
          <p:cNvSpPr/>
          <p:nvPr/>
        </p:nvSpPr>
        <p:spPr>
          <a:xfrm>
            <a:off x="407083" y="3903251"/>
            <a:ext cx="2065136" cy="1098903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Kdy začíná podzim?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623157" y="5181301"/>
            <a:ext cx="2483933" cy="1230782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Ať už je 23. září.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3419872" y="5211375"/>
            <a:ext cx="2517518" cy="1203749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Kdybych tak našel hodně hub.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6490302" y="3737109"/>
            <a:ext cx="2236860" cy="1183802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Kéž bych už byl v lese!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Vývojový diagram: děrná páska 22"/>
          <p:cNvSpPr/>
          <p:nvPr/>
        </p:nvSpPr>
        <p:spPr>
          <a:xfrm>
            <a:off x="6381813" y="1313497"/>
            <a:ext cx="2594720" cy="1077371"/>
          </a:xfrm>
          <a:prstGeom prst="flowChartPunchedTap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dirty="0">
                <a:solidFill>
                  <a:schemeClr val="tx1"/>
                </a:solidFill>
              </a:rPr>
              <a:t>Jak dělíme stromy podle listů? </a:t>
            </a:r>
          </a:p>
        </p:txBody>
      </p:sp>
      <p:sp>
        <p:nvSpPr>
          <p:cNvPr id="24" name="Veselý obličej 23"/>
          <p:cNvSpPr/>
          <p:nvPr/>
        </p:nvSpPr>
        <p:spPr>
          <a:xfrm>
            <a:off x="6338608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5652120" y="6085203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7781127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7038192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181301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400" dirty="0" smtClean="0">
                <a:solidFill>
                  <a:schemeClr val="bg1"/>
                </a:solidFill>
              </a:rPr>
              <a:t>Najdi větu přací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38596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4" grpId="0" animBg="1"/>
      <p:bldP spid="24" grpId="0" animBg="1"/>
      <p:bldP spid="26" grpId="0" animBg="1"/>
      <p:bldP spid="27" grpId="0" animBg="1"/>
      <p:bldP spid="28" grpId="0" animBg="1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772816"/>
            <a:ext cx="8568952" cy="4824536"/>
          </a:xfrm>
        </p:spPr>
        <p:txBody>
          <a:bodyPr>
            <a:normAutofit fontScale="70000" lnSpcReduction="20000"/>
          </a:bodyPr>
          <a:lstStyle/>
          <a:p>
            <a:r>
              <a:rPr lang="cs-CZ" i="1" u="sng" dirty="0" smtClean="0"/>
              <a:t>Použitá literatura: </a:t>
            </a:r>
            <a:endParaRPr lang="cs-CZ" i="1" dirty="0" smtClean="0"/>
          </a:p>
          <a:p>
            <a:r>
              <a:rPr lang="cs-CZ" dirty="0" smtClean="0"/>
              <a:t>HANA BURIANOVÁ, LUDMILA JÍZDNÁ, MÁRIA TARÁBKOVÁ. </a:t>
            </a:r>
            <a:r>
              <a:rPr lang="cs-CZ" i="1" dirty="0" smtClean="0"/>
              <a:t>Český jazyk pro 2.ročník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2003, ISBN 80 - 86285 - 78 - 2.</a:t>
            </a:r>
          </a:p>
          <a:p>
            <a:r>
              <a:rPr lang="cs-CZ" dirty="0" smtClean="0"/>
              <a:t>ADÁMKOVÁ, Petra a kol. </a:t>
            </a:r>
            <a:r>
              <a:rPr lang="cs-CZ" i="1" dirty="0" smtClean="0"/>
              <a:t>Člověk a jeho svět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978-80-7358-059-9.</a:t>
            </a:r>
          </a:p>
          <a:p>
            <a:r>
              <a:rPr lang="cs-CZ" dirty="0" smtClean="0"/>
              <a:t>MGR.ŠTIKOVÁ, Věra. </a:t>
            </a:r>
            <a:r>
              <a:rPr lang="cs-CZ" i="1" dirty="0" smtClean="0"/>
              <a:t>Já a můj svět - prvouka pro 2. ročník - učebnice</a:t>
            </a:r>
            <a:r>
              <a:rPr lang="cs-CZ" dirty="0" smtClean="0"/>
              <a:t>. Brno: Nová škola, s.r.o., ISBN 978 - 80 - 7289 - 442 - 0.</a:t>
            </a:r>
            <a:endParaRPr lang="cs-CZ" i="1" dirty="0" smtClean="0"/>
          </a:p>
          <a:p>
            <a:endParaRPr lang="cs-CZ" dirty="0"/>
          </a:p>
          <a:p>
            <a:r>
              <a:rPr lang="cs-CZ" i="1" u="sng" dirty="0" smtClean="0"/>
              <a:t>Použité obrázky</a:t>
            </a:r>
            <a:r>
              <a:rPr lang="cs-CZ" i="1" u="sng" dirty="0" smtClean="0"/>
              <a:t>: </a:t>
            </a:r>
            <a:endParaRPr lang="cs-CZ" i="1" u="sng" dirty="0" smtClean="0"/>
          </a:p>
          <a:p>
            <a:pPr marL="0" indent="0">
              <a:buNone/>
            </a:pPr>
            <a:r>
              <a:rPr lang="cs-CZ" sz="2000" dirty="0" smtClean="0"/>
              <a:t>01: DANIEL MIŁACZEWSKI. 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 [online]. [cit. 31.10.2013]. Dostupný na WWW: </a:t>
            </a:r>
            <a:r>
              <a:rPr lang="cs-CZ" sz="2000" dirty="0" smtClean="0">
                <a:hlinkClick r:id="rId2"/>
              </a:rPr>
              <a:t>http://cs.wikipedia.org/wiki/Soubor:Abies_alba_01.jpg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02: CRUSIER. 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 [online]. [cit. 31.10.2013]. Dostupný na WWW: </a:t>
            </a:r>
            <a:r>
              <a:rPr lang="cs-CZ" sz="2000" dirty="0" smtClean="0">
                <a:hlinkClick r:id="rId3"/>
              </a:rPr>
              <a:t>http://cs.wikipedia.org/wiki/Soubor:Abies_alba_Slovakia.jpg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03: </a:t>
            </a:r>
            <a:r>
              <a:rPr lang="cs-CZ" sz="1800" dirty="0" smtClean="0"/>
              <a:t>KURT STUEBER.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31.10.2013]. Dostupný na WWW: </a:t>
            </a:r>
            <a:r>
              <a:rPr lang="cs-CZ" sz="1800" dirty="0" smtClean="0">
                <a:hlinkClick r:id="rId4"/>
              </a:rPr>
              <a:t>http://cs.wikipedia.org/wiki/Soubor:Illustration_Larix_decudua0.jpg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04: PRAZAK.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31.10.2013]. Dostupný na WWW: http://upload.wikimedia.org/wikipedia/commons/c/cc/Larix_decidua_Winter.jpg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dirty="0" smtClean="0">
                <a:solidFill>
                  <a:srgbClr val="073E87"/>
                </a:solidFill>
              </a:rPr>
              <a:t> Galerie </a:t>
            </a:r>
            <a:r>
              <a:rPr lang="cs-CZ" i="1" dirty="0" smtClean="0">
                <a:solidFill>
                  <a:srgbClr val="073E87"/>
                </a:solidFill>
                <a:hlinkClick r:id="rId5"/>
              </a:rPr>
              <a:t>www.</a:t>
            </a:r>
            <a:r>
              <a:rPr lang="cs-CZ" i="1" dirty="0" err="1" smtClean="0">
                <a:solidFill>
                  <a:srgbClr val="073E87"/>
                </a:solidFill>
                <a:hlinkClick r:id="rId5"/>
              </a:rPr>
              <a:t>microsoft.office.com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338328"/>
            <a:ext cx="8363272" cy="93043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2709</TotalTime>
  <Words>742</Words>
  <Application>Microsoft Office PowerPoint</Application>
  <PresentationFormat>Předvádění na obrazovce (4:3)</PresentationFormat>
  <Paragraphs>175</Paragraphs>
  <Slides>20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Vlnění</vt:lpstr>
      <vt:lpstr>Základní škola a Mateřská škola Bílá Třemešná, okres Trutnov</vt:lpstr>
      <vt:lpstr>Anotace</vt:lpstr>
      <vt:lpstr>Jehličnaté stromy</vt:lpstr>
      <vt:lpstr>Smrk</vt:lpstr>
      <vt:lpstr>Borovice</vt:lpstr>
      <vt:lpstr>Jedle</vt:lpstr>
      <vt:lpstr>Modřín</vt:lpstr>
      <vt:lpstr>Věta rozkazovací</vt:lpstr>
      <vt:lpstr>Vyber větu rozkazovací:</vt:lpstr>
      <vt:lpstr>Vyber větu rozkazovací:</vt:lpstr>
      <vt:lpstr>Vyber větu rozkazovací:</vt:lpstr>
      <vt:lpstr>Vyber větu rozkazovací:</vt:lpstr>
      <vt:lpstr>Vyber větu rozkazovací:</vt:lpstr>
      <vt:lpstr>Vyber větu rozkazovací:</vt:lpstr>
      <vt:lpstr>Věta přací</vt:lpstr>
      <vt:lpstr>Předpověď počasí. Určíš druhy vět?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171</cp:revision>
  <dcterms:created xsi:type="dcterms:W3CDTF">2013-05-10T12:01:16Z</dcterms:created>
  <dcterms:modified xsi:type="dcterms:W3CDTF">2013-11-05T22:25:49Z</dcterms:modified>
</cp:coreProperties>
</file>