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6" r:id="rId7"/>
    <p:sldId id="261" r:id="rId8"/>
    <p:sldId id="262" r:id="rId9"/>
    <p:sldId id="265" r:id="rId10"/>
    <p:sldId id="263" r:id="rId11"/>
    <p:sldId id="264"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CE0482AC-3210-450B-A748-9D0481883743}" type="datetimeFigureOut">
              <a:rPr lang="cs-CZ" smtClean="0"/>
              <a:t>3.11.2013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DB3389DB-BF5E-45C2-B11A-8DD634BBBA68}"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CE0482AC-3210-450B-A748-9D0481883743}" type="datetimeFigureOut">
              <a:rPr lang="cs-CZ" smtClean="0"/>
              <a:t>3.11.2013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DB3389DB-BF5E-45C2-B11A-8DD634BBBA6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CE0482AC-3210-450B-A748-9D0481883743}" type="datetimeFigureOut">
              <a:rPr lang="cs-CZ" smtClean="0"/>
              <a:t>3.11.2013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DB3389DB-BF5E-45C2-B11A-8DD634BBBA68}"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CE0482AC-3210-450B-A748-9D0481883743}" type="datetimeFigureOut">
              <a:rPr lang="cs-CZ" smtClean="0"/>
              <a:t>3.11.2013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CE0482AC-3210-450B-A748-9D0481883743}" type="datetimeFigureOut">
              <a:rPr lang="cs-CZ" smtClean="0"/>
              <a:t>3.11.2013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DB3389DB-BF5E-45C2-B11A-8DD634BBBA68}" type="slidenum">
              <a:rPr lang="cs-CZ" smtClean="0"/>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CE0482AC-3210-450B-A748-9D0481883743}" type="datetimeFigureOut">
              <a:rPr lang="cs-CZ" smtClean="0"/>
              <a:t>3.11.2013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CE0482AC-3210-450B-A748-9D0481883743}" type="datetimeFigureOut">
              <a:rPr lang="cs-CZ" smtClean="0"/>
              <a:t>3.11.2013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CE0482AC-3210-450B-A748-9D0481883743}" type="datetimeFigureOut">
              <a:rPr lang="cs-CZ" smtClean="0"/>
              <a:t>3.11.2013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CE0482AC-3210-450B-A748-9D0481883743}"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DB3389DB-BF5E-45C2-B11A-8DD634BBBA68}"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E0482AC-3210-450B-A748-9D0481883743}"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E0482AC-3210-450B-A748-9D0481883743}"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B3389DB-BF5E-45C2-B11A-8DD634BBBA6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CE0482AC-3210-450B-A748-9D0481883743}" type="datetimeFigureOut">
              <a:rPr lang="cs-CZ" smtClean="0"/>
              <a:t>3.11.2013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DB3389DB-BF5E-45C2-B11A-8DD634BBBA68}"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Elektromechanické spotřebiče</a:t>
            </a:r>
            <a:endParaRPr lang="cs-CZ" dirty="0"/>
          </a:p>
        </p:txBody>
      </p:sp>
      <p:sp>
        <p:nvSpPr>
          <p:cNvPr id="3" name="Podnadpis 2"/>
          <p:cNvSpPr>
            <a:spLocks noGrp="1"/>
          </p:cNvSpPr>
          <p:nvPr>
            <p:ph type="subTitle" idx="1"/>
          </p:nvPr>
        </p:nvSpPr>
        <p:spPr/>
        <p:txBody>
          <a:bodyPr/>
          <a:lstStyle/>
          <a:p>
            <a:r>
              <a:rPr lang="cs-CZ" dirty="0" smtClean="0"/>
              <a:t>Ing. Lenka </a:t>
            </a:r>
            <a:r>
              <a:rPr lang="cs-CZ" dirty="0" err="1" smtClean="0"/>
              <a:t>Bombera</a:t>
            </a:r>
            <a:r>
              <a:rPr lang="cs-CZ" dirty="0" smtClean="0"/>
              <a:t> </a:t>
            </a:r>
            <a:r>
              <a:rPr lang="cs-CZ" dirty="0" err="1" smtClean="0"/>
              <a:t>Piskačová</a:t>
            </a:r>
            <a:endParaRPr lang="cs-CZ"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DIGITÁLNÍ UČEBNÍ MATERIÁL</a:t>
            </a:r>
            <a:endParaRPr lang="cs-CZ" dirty="0"/>
          </a:p>
        </p:txBody>
      </p:sp>
      <p:graphicFrame>
        <p:nvGraphicFramePr>
          <p:cNvPr id="4" name="Group 78"/>
          <p:cNvGraphicFramePr>
            <a:graphicFrameLocks/>
          </p:cNvGraphicFramePr>
          <p:nvPr>
            <p:extLst>
              <p:ext uri="{D42A27DB-BD31-4B8C-83A1-F6EECF244321}">
                <p14:modId xmlns:p14="http://schemas.microsoft.com/office/powerpoint/2010/main" xmlns="" val="3990064957"/>
              </p:ext>
            </p:extLst>
          </p:nvPr>
        </p:nvGraphicFramePr>
        <p:xfrm>
          <a:off x="304800" y="1700807"/>
          <a:ext cx="6912768" cy="3833802"/>
        </p:xfrm>
        <a:graphic>
          <a:graphicData uri="http://schemas.openxmlformats.org/drawingml/2006/table">
            <a:tbl>
              <a:tblPr/>
              <a:tblGrid>
                <a:gridCol w="1868033"/>
                <a:gridCol w="5044735"/>
              </a:tblGrid>
              <a:tr h="232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Číslo projektu</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mn-lt"/>
                          <a:ea typeface="+mn-ea"/>
                          <a:cs typeface="+mn-cs"/>
                        </a:rPr>
                        <a:t>CZ.1.07/1.5.00/34.0124</a:t>
                      </a:r>
                      <a:endParaRPr kumimoji="0" lang="cs-CZ" sz="1400" b="0" i="0" u="none" strike="noStrike" cap="none" normalizeH="0" baseline="0" dirty="0" smtClean="0">
                        <a:ln>
                          <a:noFill/>
                        </a:ln>
                        <a:solidFill>
                          <a:schemeClr val="tx1"/>
                        </a:solidFill>
                        <a:effectLst/>
                        <a:latin typeface="Century Gothic" pitchFamily="34" charset="0"/>
                      </a:endParaRP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72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Název projektu</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DUM</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200" dirty="0" smtClean="0"/>
                        <a:t>Škola budoucnosti s využitím IT</a:t>
                      </a:r>
                    </a:p>
                    <a:p>
                      <a:pPr marL="0" marR="0" lvl="0" indent="0" algn="l" defTabSz="914400" rtl="0" eaLnBrk="1" fontAlgn="base" latinLnBrk="0" hangingPunct="1">
                        <a:lnSpc>
                          <a:spcPct val="100000"/>
                        </a:lnSpc>
                        <a:spcBef>
                          <a:spcPct val="20000"/>
                        </a:spcBef>
                        <a:spcAft>
                          <a:spcPct val="0"/>
                        </a:spcAft>
                        <a:buClrTx/>
                        <a:buSzTx/>
                        <a:buFontTx/>
                        <a:buNone/>
                        <a:tabLst/>
                      </a:pPr>
                      <a:r>
                        <a:rPr lang="cs-CZ" sz="1200" dirty="0" smtClean="0"/>
                        <a:t>VY_12_INOVACE_OV59</a:t>
                      </a:r>
                      <a:endParaRPr lang="cs-CZ" sz="1200" dirty="0" smtClean="0"/>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9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Název školy</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SPŠ a SOŠGS Most</a:t>
                      </a: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82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Předmět </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Odborný výcvik</a:t>
                      </a: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9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Tematická oblast</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Nauka o zboží II.</a:t>
                      </a: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9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Téma</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err="1" smtClean="0">
                          <a:ln>
                            <a:noFill/>
                          </a:ln>
                          <a:solidFill>
                            <a:schemeClr val="tx1"/>
                          </a:solidFill>
                          <a:effectLst/>
                          <a:latin typeface="Century Gothic" pitchFamily="34" charset="0"/>
                        </a:rPr>
                        <a:t>Elektomechanické</a:t>
                      </a:r>
                      <a:r>
                        <a:rPr kumimoji="0" lang="cs-CZ" sz="1200" b="0" i="0" u="none" strike="noStrike" cap="none" normalizeH="0" baseline="0" dirty="0" smtClean="0">
                          <a:ln>
                            <a:noFill/>
                          </a:ln>
                          <a:solidFill>
                            <a:schemeClr val="tx1"/>
                          </a:solidFill>
                          <a:effectLst/>
                          <a:latin typeface="Century Gothic" pitchFamily="34" charset="0"/>
                        </a:rPr>
                        <a:t> spotřebiče</a:t>
                      </a:r>
                      <a:endParaRPr kumimoji="0" lang="cs-CZ" sz="1200" b="0" i="0" u="none" strike="noStrike" cap="none" normalizeH="0" baseline="0" dirty="0" smtClean="0">
                        <a:ln>
                          <a:noFill/>
                        </a:ln>
                        <a:solidFill>
                          <a:schemeClr val="tx1"/>
                        </a:solidFill>
                        <a:effectLst/>
                        <a:latin typeface="Century Gothic" pitchFamily="34" charset="0"/>
                      </a:endParaRP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82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Ročník</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3.</a:t>
                      </a:r>
                      <a:endParaRPr kumimoji="0" lang="cs-CZ" sz="1200" b="0" i="0" u="none" strike="noStrike" cap="none" normalizeH="0" baseline="0" dirty="0" smtClean="0">
                        <a:ln>
                          <a:noFill/>
                        </a:ln>
                        <a:solidFill>
                          <a:schemeClr val="tx1"/>
                        </a:solidFill>
                        <a:effectLst/>
                        <a:latin typeface="Century Gothic" pitchFamily="34" charset="0"/>
                      </a:endParaRP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9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Jméno autora</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Ing. Lenka </a:t>
                      </a:r>
                      <a:r>
                        <a:rPr kumimoji="0" lang="cs-CZ" sz="1200" b="0" i="0" u="none" strike="noStrike" cap="none" normalizeH="0" baseline="0" dirty="0" err="1" smtClean="0">
                          <a:ln>
                            <a:noFill/>
                          </a:ln>
                          <a:solidFill>
                            <a:schemeClr val="tx1"/>
                          </a:solidFill>
                          <a:effectLst/>
                          <a:latin typeface="Century Gothic" pitchFamily="34" charset="0"/>
                        </a:rPr>
                        <a:t>Bombera</a:t>
                      </a:r>
                      <a:r>
                        <a:rPr kumimoji="0" lang="cs-CZ" sz="1200" b="0" i="0" u="none" strike="noStrike" cap="none" normalizeH="0" baseline="0" dirty="0" smtClean="0">
                          <a:ln>
                            <a:noFill/>
                          </a:ln>
                          <a:solidFill>
                            <a:schemeClr val="tx1"/>
                          </a:solidFill>
                          <a:effectLst/>
                          <a:latin typeface="Century Gothic" pitchFamily="34" charset="0"/>
                        </a:rPr>
                        <a:t> Piskačová</a:t>
                      </a: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82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Datum tvorby</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10.8.2012</a:t>
                      </a:r>
                      <a:endParaRPr kumimoji="0" lang="cs-CZ" sz="1200" b="0" i="0" u="none" strike="noStrike" cap="none" normalizeH="0" baseline="0" dirty="0" smtClean="0">
                        <a:ln>
                          <a:noFill/>
                        </a:ln>
                        <a:solidFill>
                          <a:schemeClr val="tx1"/>
                        </a:solidFill>
                        <a:effectLst/>
                        <a:latin typeface="Century Gothic" pitchFamily="34" charset="0"/>
                      </a:endParaRP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12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1" i="0" u="none" strike="noStrike" cap="none" normalizeH="0" baseline="0" dirty="0" smtClean="0">
                          <a:ln>
                            <a:noFill/>
                          </a:ln>
                          <a:solidFill>
                            <a:schemeClr val="tx1"/>
                          </a:solidFill>
                          <a:effectLst/>
                          <a:latin typeface="Century Gothic" pitchFamily="34" charset="0"/>
                        </a:rPr>
                        <a:t>Anotace</a:t>
                      </a:r>
                    </a:p>
                  </a:txBody>
                  <a:tcPr marL="91433" marR="91433"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Century Gothic" pitchFamily="34" charset="0"/>
                        </a:rPr>
                        <a:t>Žáci se seznámí se </a:t>
                      </a:r>
                      <a:r>
                        <a:rPr kumimoji="0" lang="cs-CZ" sz="1200" b="0" i="0" u="none" strike="noStrike" cap="none" normalizeH="0" baseline="0" dirty="0" smtClean="0">
                          <a:ln>
                            <a:noFill/>
                          </a:ln>
                          <a:solidFill>
                            <a:schemeClr val="tx1"/>
                          </a:solidFill>
                          <a:effectLst/>
                          <a:latin typeface="Century Gothic" pitchFamily="34" charset="0"/>
                        </a:rPr>
                        <a:t>základními elektromechanickými spotřebiči</a:t>
                      </a:r>
                      <a:endParaRPr kumimoji="0" lang="cs-CZ" sz="1200" b="0" i="0" u="none" strike="noStrike" cap="none" normalizeH="0" baseline="0" dirty="0" smtClean="0">
                        <a:ln>
                          <a:noFill/>
                        </a:ln>
                        <a:solidFill>
                          <a:schemeClr val="tx1"/>
                        </a:solidFill>
                        <a:effectLst/>
                        <a:latin typeface="Century Gothic" pitchFamily="34" charset="0"/>
                      </a:endParaRPr>
                    </a:p>
                  </a:txBody>
                  <a:tcPr marL="91433" marR="91433"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5" name="obrázek 2"/>
          <p:cNvPicPr>
            <a:picLocks noGrp="1" noChangeAspect="1" noChangeArrowheads="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051720" y="5589240"/>
            <a:ext cx="4792287" cy="11720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r>
              <a:rPr lang="cs-CZ" dirty="0" smtClean="0"/>
              <a:t>Pračky </a:t>
            </a:r>
          </a:p>
          <a:p>
            <a:endParaRPr lang="cs-CZ" dirty="0" smtClean="0"/>
          </a:p>
          <a:p>
            <a:r>
              <a:rPr lang="cs-CZ" dirty="0" smtClean="0"/>
              <a:t>Myčky</a:t>
            </a:r>
          </a:p>
          <a:p>
            <a:endParaRPr lang="cs-CZ" dirty="0" smtClean="0"/>
          </a:p>
          <a:p>
            <a:r>
              <a:rPr lang="cs-CZ" dirty="0" smtClean="0"/>
              <a:t>Vysavače</a:t>
            </a:r>
          </a:p>
          <a:p>
            <a:endParaRPr lang="cs-CZ" dirty="0" smtClean="0"/>
          </a:p>
          <a:p>
            <a:r>
              <a:rPr lang="cs-CZ" dirty="0" smtClean="0"/>
              <a:t>Chladničky a mrazničky</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normAutofit fontScale="92500"/>
          </a:bodyPr>
          <a:lstStyle/>
          <a:p>
            <a:pPr algn="ctr"/>
            <a:r>
              <a:rPr lang="cs-CZ" b="1" dirty="0" smtClean="0"/>
              <a:t>Pračky</a:t>
            </a:r>
          </a:p>
          <a:p>
            <a:pPr algn="just"/>
            <a:r>
              <a:rPr lang="cs-CZ" sz="3000" u="sng" dirty="0" smtClean="0"/>
              <a:t>Vířivé</a:t>
            </a:r>
            <a:r>
              <a:rPr lang="cs-CZ" sz="3000" dirty="0" smtClean="0"/>
              <a:t> - mají vířič ve tvaru lopatkového kola na straně prací nádoby. Vířič je poháněn jednofázovým elektromotorem. Otáčením vířiče se prádlo a prací roztok uvedou do pohybu. Prádlo je přitahováno do středu vířiče a při přiblížení k němu je odhazováno do strany. Prací účinek je proti jiným pračkám mnohem vyšší a doba praní je relativně krátká. Opotřebení prádla je však větší a proto je třeba dbát pokynu návodu.</a:t>
            </a:r>
            <a:endParaRPr lang="cs-CZ" sz="3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normAutofit/>
          </a:bodyPr>
          <a:lstStyle/>
          <a:p>
            <a:pPr algn="just"/>
            <a:r>
              <a:rPr lang="cs-CZ" u="sng" dirty="0" smtClean="0"/>
              <a:t>Točivé, automatické</a:t>
            </a:r>
            <a:r>
              <a:rPr lang="cs-CZ" dirty="0" smtClean="0"/>
              <a:t> </a:t>
            </a:r>
            <a:endParaRPr lang="cs-CZ" dirty="0" smtClean="0"/>
          </a:p>
          <a:p>
            <a:pPr algn="just"/>
            <a:r>
              <a:rPr lang="cs-CZ" dirty="0" smtClean="0"/>
              <a:t>- Automatická </a:t>
            </a:r>
            <a:r>
              <a:rPr lang="cs-CZ" dirty="0" smtClean="0"/>
              <a:t>pračka má vodorovně uložený prací buben z antikorozního materiálu. Buben se střídavě otáčí v jednom a druhém směru. Mechanickým pohybem se prádlo v bubnu převaluje. Přichází rovnoměrně do styku z pracím roztokem. </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r>
              <a:rPr lang="cs-CZ" dirty="0" smtClean="0"/>
              <a:t>Pro praní a odstřeďování slouží elektromotor s dvojitým vinutím, které umožňuje pomalé otáčky v bubnu při praní a vysoké otáčky při odstřeďování.               </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pPr algn="just"/>
            <a:r>
              <a:rPr lang="cs-CZ" dirty="0" smtClean="0"/>
              <a:t> Automatické pračky lze používat všude tam, kde je k dispozici tlaková voda, odpadní potrubí a el. přípojka. Jsou výhodné pro praní všech druhů prádla při různých teplotách. Průběh praní řídí automaticky programátor. Na jeho stupnici jsou vyznačeny jednotlivé operace – programy, které se nastavují voličem. </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normAutofit/>
          </a:bodyPr>
          <a:lstStyle/>
          <a:p>
            <a:pPr algn="ctr"/>
            <a:r>
              <a:rPr lang="cs-CZ" b="1" dirty="0" smtClean="0"/>
              <a:t>Vysavače</a:t>
            </a:r>
          </a:p>
          <a:p>
            <a:r>
              <a:rPr lang="cs-CZ" dirty="0" smtClean="0"/>
              <a:t>- základem </a:t>
            </a:r>
            <a:r>
              <a:rPr lang="cs-CZ" dirty="0" smtClean="0"/>
              <a:t>vysavače je elektrický motor, který otáčí rotorem turbínky. Turbínka nasává vzduch do krytu vysavače pevnou nebo ohebnou přívodní koncovou trubicí. Nasávány vzduch strhává s sebou prach a nečistotu, které se zachycují v papírovém nebo plátěném pytlíku. </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r>
              <a:rPr lang="cs-CZ" dirty="0" smtClean="0"/>
              <a:t>Vzduch potom prochází trubkou a vyfukuje se na druhou stranu vysavače. Po naplnění prachem se papírový pytlík vyhodí. Kolečka na spodní části vysavače umožňují pohyb. Na horní části vysavače je obvykle umístěn vypínač, kterým je možno ovládat u některých typů i pohon.</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r>
              <a:rPr lang="cs-CZ" dirty="0" smtClean="0"/>
              <a:t>Ruční vysavače mají podstatně menší hmotnost, což umožňuje pracovat s celým agregátem i se příslušným nástavcem.</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Elektromechanické spotřebiče</a:t>
            </a:r>
            <a:endParaRPr lang="cs-CZ" dirty="0"/>
          </a:p>
        </p:txBody>
      </p:sp>
      <p:sp>
        <p:nvSpPr>
          <p:cNvPr id="3" name="Zástupný symbol pro obsah 2"/>
          <p:cNvSpPr>
            <a:spLocks noGrp="1"/>
          </p:cNvSpPr>
          <p:nvPr>
            <p:ph idx="1"/>
          </p:nvPr>
        </p:nvSpPr>
        <p:spPr/>
        <p:txBody>
          <a:bodyPr/>
          <a:lstStyle/>
          <a:p>
            <a:pPr algn="ctr"/>
            <a:r>
              <a:rPr lang="cs-CZ" b="1" dirty="0" smtClean="0"/>
              <a:t>Chladničky</a:t>
            </a:r>
          </a:p>
          <a:p>
            <a:pPr algn="just"/>
            <a:r>
              <a:rPr lang="cs-CZ" dirty="0" smtClean="0"/>
              <a:t>- jsou vybaveny odmrazovacím samočinným zařízením, po odmrazení se kompresor opět sám zapojí.</a:t>
            </a:r>
          </a:p>
          <a:p>
            <a:pPr algn="just"/>
            <a:r>
              <a:rPr lang="cs-CZ" dirty="0" smtClean="0"/>
              <a:t>- chladící zařízení je v ledničkách buď společně zabudováno ( jedny společná dvířka ) nebo odděleno dvířky od mrazícího zařízení</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Kontrolní otázky</a:t>
            </a:r>
            <a:endParaRPr lang="cs-CZ" dirty="0"/>
          </a:p>
        </p:txBody>
      </p:sp>
      <p:sp>
        <p:nvSpPr>
          <p:cNvPr id="3" name="Zástupný symbol pro obsah 2"/>
          <p:cNvSpPr>
            <a:spLocks noGrp="1"/>
          </p:cNvSpPr>
          <p:nvPr>
            <p:ph idx="1"/>
          </p:nvPr>
        </p:nvSpPr>
        <p:spPr/>
        <p:txBody>
          <a:bodyPr>
            <a:normAutofit fontScale="92500"/>
          </a:bodyPr>
          <a:lstStyle/>
          <a:p>
            <a:r>
              <a:rPr lang="cs-CZ" dirty="0" smtClean="0"/>
              <a:t>1.) Jak rozdělujeme elektromechanické spotřebiče ?</a:t>
            </a:r>
          </a:p>
          <a:p>
            <a:endParaRPr lang="cs-CZ" dirty="0" smtClean="0"/>
          </a:p>
          <a:p>
            <a:r>
              <a:rPr lang="cs-CZ" dirty="0" smtClean="0"/>
              <a:t>2.) Jaké znáš programy automatické pračky?</a:t>
            </a:r>
          </a:p>
          <a:p>
            <a:endParaRPr lang="cs-CZ" dirty="0" smtClean="0"/>
          </a:p>
          <a:p>
            <a:r>
              <a:rPr lang="cs-CZ" dirty="0" smtClean="0"/>
              <a:t>3.) Popiš princip vysavače.</a:t>
            </a:r>
          </a:p>
          <a:p>
            <a:endParaRPr lang="cs-CZ" dirty="0" smtClean="0"/>
          </a:p>
          <a:p>
            <a:r>
              <a:rPr lang="cs-CZ" dirty="0" smtClean="0"/>
              <a:t>4.) Co víš o chladících a </a:t>
            </a:r>
            <a:r>
              <a:rPr lang="cs-CZ" smtClean="0"/>
              <a:t>mrazících zařízeních ?</a:t>
            </a:r>
          </a:p>
          <a:p>
            <a:endParaRPr lang="cs-CZ"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33</TotalTime>
  <Words>264</Words>
  <Application>Microsoft Office PowerPoint</Application>
  <PresentationFormat>Předvádění na obrazovce (4:3)</PresentationFormat>
  <Paragraphs>62</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Cesta</vt:lpstr>
      <vt:lpstr>Elektromechanické spotřebiče</vt:lpstr>
      <vt:lpstr>DIGITÁLNÍ UČEBNÍ MATERIÁL</vt:lpstr>
      <vt:lpstr>Elektromechanické spotřebiče</vt:lpstr>
      <vt:lpstr>Elektromechanické spotřebiče</vt:lpstr>
      <vt:lpstr>Elektromechanické spotřebiče</vt:lpstr>
      <vt:lpstr>Elektromechanické spotřebiče</vt:lpstr>
      <vt:lpstr>Elektromechanické spotřebiče</vt:lpstr>
      <vt:lpstr>Elektromechanické spotřebiče</vt:lpstr>
      <vt:lpstr>Elektromechanické spotřebiče</vt:lpstr>
      <vt:lpstr>Elektromechanické spotřebiče</vt:lpstr>
      <vt:lpstr>Elektromechanické spotřebiče</vt:lpstr>
      <vt:lpstr>Kontrolní otázky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Elektromechanické spotřebiče</dc:title>
  <dc:creator>Lenka Bombera Piskačová</dc:creator>
  <cp:lastModifiedBy>Lenka Bombera Piskačová</cp:lastModifiedBy>
  <cp:revision>4</cp:revision>
  <dcterms:created xsi:type="dcterms:W3CDTF">2013-11-03T17:53:19Z</dcterms:created>
  <dcterms:modified xsi:type="dcterms:W3CDTF">2013-11-03T18:26:31Z</dcterms:modified>
</cp:coreProperties>
</file>