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6"/>
  </p:notesMasterIdLst>
  <p:sldIdLst>
    <p:sldId id="266" r:id="rId2"/>
    <p:sldId id="272" r:id="rId3"/>
    <p:sldId id="270" r:id="rId4"/>
    <p:sldId id="257" r:id="rId5"/>
    <p:sldId id="260" r:id="rId6"/>
    <p:sldId id="261" r:id="rId7"/>
    <p:sldId id="262" r:id="rId8"/>
    <p:sldId id="263" r:id="rId9"/>
    <p:sldId id="264" r:id="rId10"/>
    <p:sldId id="265" r:id="rId11"/>
    <p:sldId id="268" r:id="rId12"/>
    <p:sldId id="271" r:id="rId13"/>
    <p:sldId id="269" r:id="rId14"/>
    <p:sldId id="258"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00B787-71CA-4DBD-9498-97962836FA22}" type="datetimeFigureOut">
              <a:rPr lang="cs-CZ" smtClean="0"/>
              <a:pPr/>
              <a:t>6.11.2013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281214-207B-40A0-B7BE-B2708C9E2E21}"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a:t>
            </a:r>
            <a:endParaRPr lang="cs-CZ" dirty="0"/>
          </a:p>
        </p:txBody>
      </p:sp>
      <p:sp>
        <p:nvSpPr>
          <p:cNvPr id="4" name="Zástupný symbol pro číslo snímku 3"/>
          <p:cNvSpPr>
            <a:spLocks noGrp="1"/>
          </p:cNvSpPr>
          <p:nvPr>
            <p:ph type="sldNum" sz="quarter" idx="10"/>
          </p:nvPr>
        </p:nvSpPr>
        <p:spPr/>
        <p:txBody>
          <a:bodyPr/>
          <a:lstStyle/>
          <a:p>
            <a:fld id="{A1281214-207B-40A0-B7BE-B2708C9E2E21}" type="slidenum">
              <a:rPr lang="cs-CZ" smtClean="0"/>
              <a:pPr/>
              <a:t>6</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C4EDB111-EBB4-4E57-8399-2BB59B299CFA}" type="datetimeFigureOut">
              <a:rPr lang="cs-CZ" smtClean="0"/>
              <a:pPr/>
              <a:t>6.11.2013</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E04D1B34-2B47-4A7F-8D7F-AD1FC333C4E0}"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C4EDB111-EBB4-4E57-8399-2BB59B299CFA}" type="datetimeFigureOut">
              <a:rPr lang="cs-CZ" smtClean="0"/>
              <a:pPr/>
              <a:t>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C4EDB111-EBB4-4E57-8399-2BB59B299CFA}" type="datetimeFigureOut">
              <a:rPr lang="cs-CZ" smtClean="0"/>
              <a:pPr/>
              <a:t>6.11.2013</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E04D1B34-2B47-4A7F-8D7F-AD1FC333C4E0}" type="slidenum">
              <a:rPr lang="cs-CZ" smtClean="0"/>
              <a:pPr/>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C4EDB111-EBB4-4E57-8399-2BB59B299CFA}" type="datetimeFigureOut">
              <a:rPr lang="cs-CZ" smtClean="0"/>
              <a:pPr/>
              <a:t>6.11.2013</a:t>
            </a:fld>
            <a:endParaRPr lang="cs-CZ"/>
          </a:p>
        </p:txBody>
      </p:sp>
      <p:sp>
        <p:nvSpPr>
          <p:cNvPr id="10" name="Zástupný symbol pro číslo snímku 9"/>
          <p:cNvSpPr>
            <a:spLocks noGrp="1"/>
          </p:cNvSpPr>
          <p:nvPr>
            <p:ph type="sldNum" sz="quarter" idx="16"/>
          </p:nvPr>
        </p:nvSpPr>
        <p:spPr/>
        <p:txBody>
          <a:bodyPr rtlCol="0"/>
          <a:lstStyle/>
          <a:p>
            <a:fld id="{E04D1B34-2B47-4A7F-8D7F-AD1FC333C4E0}" type="slidenum">
              <a:rPr lang="cs-CZ" smtClean="0"/>
              <a:pPr/>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Klepnutím lze upravit styl předlohy nadpisů.</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C4EDB111-EBB4-4E57-8399-2BB59B299CFA}" type="datetimeFigureOut">
              <a:rPr lang="cs-CZ" smtClean="0"/>
              <a:pPr/>
              <a:t>6.11.2013</a:t>
            </a:fld>
            <a:endParaRPr lang="cs-CZ"/>
          </a:p>
        </p:txBody>
      </p:sp>
      <p:sp>
        <p:nvSpPr>
          <p:cNvPr id="12" name="Zástupný symbol pro číslo snímku 11"/>
          <p:cNvSpPr>
            <a:spLocks noGrp="1"/>
          </p:cNvSpPr>
          <p:nvPr>
            <p:ph type="sldNum" sz="quarter" idx="16"/>
          </p:nvPr>
        </p:nvSpPr>
        <p:spPr/>
        <p:txBody>
          <a:bodyPr rtlCol="0"/>
          <a:lstStyle/>
          <a:p>
            <a:fld id="{E04D1B34-2B47-4A7F-8D7F-AD1FC333C4E0}" type="slidenum">
              <a:rPr lang="cs-CZ" smtClean="0"/>
              <a:pPr/>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C4EDB111-EBB4-4E57-8399-2BB59B299CFA}" type="datetimeFigureOut">
              <a:rPr lang="cs-CZ" smtClean="0"/>
              <a:pPr/>
              <a:t>6.11.2013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4EDB111-EBB4-4E57-8399-2BB59B299CFA}" type="datetimeFigureOut">
              <a:rPr lang="cs-CZ" smtClean="0"/>
              <a:pPr/>
              <a:t>6.11.2013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E04D1B34-2B47-4A7F-8D7F-AD1FC333C4E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C4EDB111-EBB4-4E57-8399-2BB59B299CFA}" type="datetimeFigureOut">
              <a:rPr lang="cs-CZ" smtClean="0"/>
              <a:pPr/>
              <a:t>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Klepnutím lze upravit styl předlohy nadpisů.</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C4EDB111-EBB4-4E57-8399-2BB59B299CFA}" type="datetimeFigureOut">
              <a:rPr lang="cs-CZ" smtClean="0"/>
              <a:pPr/>
              <a:t>6.11.2013</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E04D1B34-2B47-4A7F-8D7F-AD1FC333C4E0}" type="slidenum">
              <a:rPr lang="cs-CZ" smtClean="0"/>
              <a:pPr/>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Klepnutím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4EDB111-EBB4-4E57-8399-2BB59B299CFA}" type="datetimeFigureOut">
              <a:rPr lang="cs-CZ" smtClean="0"/>
              <a:pPr/>
              <a:t>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04D1B34-2B47-4A7F-8D7F-AD1FC333C4E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C4EDB111-EBB4-4E57-8399-2BB59B299CFA}" type="datetimeFigureOut">
              <a:rPr lang="cs-CZ" smtClean="0"/>
              <a:pPr/>
              <a:t>6.11.2013</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E04D1B34-2B47-4A7F-8D7F-AD1FC333C4E0}"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C4EDB111-EBB4-4E57-8399-2BB59B299CFA}" type="datetimeFigureOut">
              <a:rPr lang="cs-CZ" smtClean="0"/>
              <a:pPr/>
              <a:t>6.11.2013</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E04D1B34-2B47-4A7F-8D7F-AD1FC333C4E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ld.johanesville.net/jirasek-01-stare-povesti-ceske?page=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img.groundspeak.com/cache/6a3ca250-5bff-4767-bb53-11327e869641.jpg" TargetMode="External"/><Relationship Id="rId3" Type="http://schemas.openxmlformats.org/officeDocument/2006/relationships/hyperlink" Target="http://a-s-v.ic.cz/wp-content/uploads/2009/10/othello_3_lg.gif" TargetMode="External"/><Relationship Id="rId7" Type="http://schemas.openxmlformats.org/officeDocument/2006/relationships/hyperlink" Target="http://upload.wikimedia.org/wikipedia/commons/f/f4/Venceslav_cerny_tri_zlate_vlasy_deda_vseveda.jpg" TargetMode="External"/><Relationship Id="rId2" Type="http://schemas.openxmlformats.org/officeDocument/2006/relationships/hyperlink" Target="http://www.ceske-tradice.cz/deploy/img/fck/Image/tradice/podzim/sv_katerina.jpg" TargetMode="External"/><Relationship Id="rId1" Type="http://schemas.openxmlformats.org/officeDocument/2006/relationships/slideLayout" Target="../slideLayouts/slideLayout2.xml"/><Relationship Id="rId6" Type="http://schemas.openxmlformats.org/officeDocument/2006/relationships/hyperlink" Target="http://img.radio.cz/pictures/spisovatele/borovsky_karel_havlicek2.jpg" TargetMode="External"/><Relationship Id="rId5" Type="http://schemas.openxmlformats.org/officeDocument/2006/relationships/hyperlink" Target="http://www.cestanahoru.org/blog/wp-content/uploads/sv_vaclav1-150x150.jpg" TargetMode="External"/><Relationship Id="rId10" Type="http://schemas.openxmlformats.org/officeDocument/2006/relationships/hyperlink" Target="http://3.bp.blogspot.com/-FpusYiuCsX4/UEairJle6RI/AAAAAAAAAIM/LJIIJ6WdkcQ/s1600/Trojan-horse-001.jpg" TargetMode="External"/><Relationship Id="rId4" Type="http://schemas.openxmlformats.org/officeDocument/2006/relationships/hyperlink" Target="http://texty.citanka.cz/ezop-hollar/22zaba-vul.jpeg" TargetMode="External"/><Relationship Id="rId9" Type="http://schemas.openxmlformats.org/officeDocument/2006/relationships/hyperlink" Target="http://www.paleografie.org/UK/img/gallery/110705142439.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obrázek 1" descr="OPVK_hor_zakladni_logolink_RGB_cz.jpg"/>
          <p:cNvPicPr>
            <a:picLocks noChangeAspect="1" noChangeArrowheads="1"/>
          </p:cNvPicPr>
          <p:nvPr/>
        </p:nvPicPr>
        <p:blipFill>
          <a:blip r:embed="rId2" cstate="print">
            <a:lum bright="10000" contrast="16000"/>
            <a:extLst>
              <a:ext uri="{28A0092B-C50C-407E-A947-70E740481C1C}">
                <a14:useLocalDpi xmlns:a14="http://schemas.microsoft.com/office/drawing/2010/main" xmlns="" val="0"/>
              </a:ext>
            </a:extLst>
          </a:blip>
          <a:srcRect/>
          <a:stretch>
            <a:fillRect/>
          </a:stretch>
        </p:blipFill>
        <p:spPr bwMode="auto">
          <a:xfrm>
            <a:off x="1285875" y="285750"/>
            <a:ext cx="6896100" cy="1503363"/>
          </a:xfrm>
          <a:prstGeom prst="rect">
            <a:avLst/>
          </a:prstGeom>
          <a:noFill/>
          <a:ln>
            <a:noFill/>
          </a:ln>
          <a:effectLst>
            <a:outerShdw sx="999" sy="999" algn="ctr" rotWithShape="0">
              <a:srgbClr val="00000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4" name="Tabulka 13"/>
          <p:cNvGraphicFramePr>
            <a:graphicFrameLocks noGrp="1"/>
          </p:cNvGraphicFramePr>
          <p:nvPr>
            <p:extLst>
              <p:ext uri="{D42A27DB-BD31-4B8C-83A1-F6EECF244321}">
                <p14:modId xmlns:p14="http://schemas.microsoft.com/office/powerpoint/2010/main" xmlns="" val="1494365064"/>
              </p:ext>
            </p:extLst>
          </p:nvPr>
        </p:nvGraphicFramePr>
        <p:xfrm>
          <a:off x="1000100" y="2357430"/>
          <a:ext cx="6929486" cy="3780490"/>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500066">
                <a:tc gridSpan="2">
                  <a:txBody>
                    <a:bodyPr/>
                    <a:lstStyle/>
                    <a:p>
                      <a:pPr algn="ctr"/>
                      <a:r>
                        <a:rPr lang="cs-CZ" dirty="0" smtClean="0">
                          <a:latin typeface="Times New Roman" pitchFamily="18" charset="0"/>
                          <a:cs typeface="Times New Roman" pitchFamily="18" charset="0"/>
                        </a:rPr>
                        <a:t>Střední odborná</a:t>
                      </a:r>
                      <a:r>
                        <a:rPr lang="cs-CZ" baseline="0" dirty="0" smtClean="0">
                          <a:latin typeface="Times New Roman" pitchFamily="18" charset="0"/>
                          <a:cs typeface="Times New Roman" pitchFamily="18" charset="0"/>
                        </a:rPr>
                        <a:t> škola a Střední odborné učiliště,  </a:t>
                      </a:r>
                      <a:r>
                        <a:rPr lang="cs-CZ" baseline="0" dirty="0" err="1" smtClean="0">
                          <a:latin typeface="Times New Roman" pitchFamily="18" charset="0"/>
                          <a:cs typeface="Times New Roman" pitchFamily="18" charset="0"/>
                        </a:rPr>
                        <a:t>Vocelova</a:t>
                      </a:r>
                      <a:r>
                        <a:rPr lang="cs-CZ" baseline="0" dirty="0" smtClean="0">
                          <a:latin typeface="Times New Roman" pitchFamily="18" charset="0"/>
                          <a:cs typeface="Times New Roman" pitchFamily="18" charset="0"/>
                        </a:rPr>
                        <a:t> 1338</a:t>
                      </a:r>
                    </a:p>
                    <a:p>
                      <a:pPr algn="ctr"/>
                      <a:r>
                        <a:rPr lang="cs-CZ" baseline="0" dirty="0" smtClean="0">
                          <a:latin typeface="Times New Roman" pitchFamily="18" charset="0"/>
                          <a:cs typeface="Times New Roman" pitchFamily="18" charset="0"/>
                        </a:rPr>
                        <a:t>Hradec Králové</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Registrační číslo projektu:</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algn="l"/>
                      <a:r>
                        <a:rPr lang="cs-CZ" sz="1800" kern="1200" dirty="0" smtClean="0">
                          <a:latin typeface="Times New Roman" pitchFamily="18" charset="0"/>
                          <a:cs typeface="Times New Roman" pitchFamily="18" charset="0"/>
                        </a:rPr>
                        <a:t>CZ.1.07/1.5.00/34.0245</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Číslo DUM:</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800" kern="1200" dirty="0" smtClean="0">
                          <a:latin typeface="Times New Roman" pitchFamily="18" charset="0"/>
                          <a:cs typeface="Times New Roman" pitchFamily="18" charset="0"/>
                        </a:rPr>
                        <a:t>VY_32_INOVACE_01_C_08</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Tematická oblast:</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Humanitní předměty 4. ročník</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Téma:</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Maturitní příprava: Pracovní list – literární druhy a žánry</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Autor:</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Mgr. Tereza </a:t>
                      </a:r>
                      <a:r>
                        <a:rPr lang="cs-CZ" dirty="0" err="1" smtClean="0">
                          <a:latin typeface="Times New Roman" pitchFamily="18" charset="0"/>
                          <a:cs typeface="Times New Roman" pitchFamily="18" charset="0"/>
                        </a:rPr>
                        <a:t>Federselová</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Datum vytvoření:</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září 2013</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spTree>
    <p:extLst>
      <p:ext uri="{BB962C8B-B14F-4D97-AF65-F5344CB8AC3E}">
        <p14:creationId xmlns:p14="http://schemas.microsoft.com/office/powerpoint/2010/main" xmlns="" val="1593863970"/>
      </p:ext>
    </p:extLst>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Zástupný symbol pro obsah 1"/>
          <p:cNvSpPr>
            <a:spLocks noGrp="1"/>
          </p:cNvSpPr>
          <p:nvPr>
            <p:ph idx="1"/>
          </p:nvPr>
        </p:nvSpPr>
        <p:spPr>
          <a:xfrm>
            <a:off x="107504" y="1556792"/>
            <a:ext cx="8856984" cy="5204371"/>
          </a:xfrm>
        </p:spPr>
        <p:txBody>
          <a:bodyPr>
            <a:normAutofit fontScale="92500" lnSpcReduction="20000"/>
          </a:bodyPr>
          <a:lstStyle/>
          <a:p>
            <a:pPr marL="0" indent="0" eaLnBrk="1" hangingPunct="1">
              <a:buFont typeface="Wingdings 2" pitchFamily="18" charset="2"/>
              <a:buNone/>
            </a:pPr>
            <a:r>
              <a:rPr lang="cs-CZ" altLang="cs-CZ" sz="3200" b="1" dirty="0" smtClean="0">
                <a:solidFill>
                  <a:schemeClr val="accent1"/>
                </a:solidFill>
              </a:rPr>
              <a:t>Anotace:</a:t>
            </a:r>
          </a:p>
          <a:p>
            <a:pPr marL="0" indent="0" algn="just">
              <a:buNone/>
            </a:pPr>
            <a:r>
              <a:rPr lang="cs-CZ" altLang="cs-CZ" sz="3200" dirty="0" smtClean="0"/>
              <a:t>Text je určen pro žáky 4. ročníku střední odborné školy a žákům nástavbového studia. Prezentace obsahuje úkoly zaměřené na literární druhy a žánry. Znalost literární teorie je jedním ze základních požadavků maturitní zkoušky. </a:t>
            </a:r>
          </a:p>
          <a:p>
            <a:pPr marL="0" indent="0" algn="just" eaLnBrk="1" hangingPunct="1">
              <a:buFont typeface="Wingdings 2" pitchFamily="18" charset="2"/>
              <a:buNone/>
            </a:pPr>
            <a:endParaRPr lang="cs-CZ" altLang="cs-CZ" dirty="0" smtClean="0">
              <a:solidFill>
                <a:srgbClr val="FF0000"/>
              </a:solidFill>
            </a:endParaRPr>
          </a:p>
          <a:p>
            <a:pPr marL="0" indent="0" algn="just" eaLnBrk="1" hangingPunct="1">
              <a:buFont typeface="Wingdings 2" pitchFamily="18" charset="2"/>
              <a:buNone/>
            </a:pPr>
            <a:r>
              <a:rPr lang="cs-CZ" altLang="cs-CZ" sz="3200" b="1" dirty="0" smtClean="0">
                <a:solidFill>
                  <a:schemeClr val="accent1"/>
                </a:solidFill>
              </a:rPr>
              <a:t>Metodický pokyn:</a:t>
            </a:r>
          </a:p>
          <a:p>
            <a:pPr marL="0" indent="0" algn="just" eaLnBrk="1" hangingPunct="1">
              <a:buFont typeface="Wingdings 2" pitchFamily="18" charset="2"/>
              <a:buNone/>
            </a:pPr>
            <a:r>
              <a:rPr lang="cs-CZ" altLang="cs-CZ" sz="3200" dirty="0" smtClean="0"/>
              <a:t>Vyučující s pomocí multimediální techniky použije materiál k samostatné práci žáků. </a:t>
            </a:r>
            <a:r>
              <a:rPr lang="cs-CZ" altLang="cs-CZ" sz="3200" dirty="0" smtClean="0"/>
              <a:t>Při řešení může </a:t>
            </a:r>
            <a:r>
              <a:rPr lang="cs-CZ" altLang="cs-CZ" sz="3200" smtClean="0"/>
              <a:t>dle potřeby </a:t>
            </a:r>
            <a:r>
              <a:rPr lang="cs-CZ" altLang="cs-CZ" sz="3200" dirty="0" smtClean="0"/>
              <a:t>pokládat </a:t>
            </a:r>
            <a:r>
              <a:rPr lang="cs-CZ" altLang="cs-CZ" sz="3200" smtClean="0"/>
              <a:t>doplňující otázky. </a:t>
            </a:r>
            <a:r>
              <a:rPr lang="cs-CZ" altLang="cs-CZ" sz="3200" dirty="0" smtClean="0"/>
              <a:t>Prezentaci </a:t>
            </a:r>
            <a:r>
              <a:rPr lang="cs-CZ" altLang="cs-CZ" sz="3200" dirty="0" smtClean="0"/>
              <a:t>lze také využít jako opakující práci.</a:t>
            </a:r>
          </a:p>
        </p:txBody>
      </p:sp>
      <p:sp>
        <p:nvSpPr>
          <p:cNvPr id="3" name="Nadpis 2"/>
          <p:cNvSpPr>
            <a:spLocks noGrp="1"/>
          </p:cNvSpPr>
          <p:nvPr>
            <p:ph type="title"/>
          </p:nvPr>
        </p:nvSpPr>
        <p:spPr>
          <a:xfrm>
            <a:off x="0" y="152400"/>
            <a:ext cx="9144000" cy="1116360"/>
          </a:xfrm>
        </p:spPr>
        <p:txBody>
          <a:bodyPr/>
          <a:lstStyle/>
          <a:p>
            <a:pPr eaLnBrk="1" hangingPunct="1">
              <a:defRPr/>
            </a:pPr>
            <a:endParaRPr lang="cs-CZ" dirty="0"/>
          </a:p>
        </p:txBody>
      </p:sp>
      <p:pic>
        <p:nvPicPr>
          <p:cNvPr id="8196" name="obrázek 1" descr="OPVK_hor_zakladni_logolink_RGB_cz.jpg"/>
          <p:cNvPicPr>
            <a:picLocks noChangeAspect="1" noChangeArrowheads="1"/>
          </p:cNvPicPr>
          <p:nvPr/>
        </p:nvPicPr>
        <p:blipFill>
          <a:blip r:embed="rId2" cstate="print">
            <a:lum bright="10000" contrast="16000"/>
            <a:extLst>
              <a:ext uri="{28A0092B-C50C-407E-A947-70E740481C1C}">
                <a14:useLocalDpi xmlns="" xmlns:a14="http://schemas.microsoft.com/office/drawing/2010/main" val="0"/>
              </a:ext>
            </a:extLst>
          </a:blip>
          <a:srcRect/>
          <a:stretch>
            <a:fillRect/>
          </a:stretch>
        </p:blipFill>
        <p:spPr bwMode="auto">
          <a:xfrm>
            <a:off x="0" y="0"/>
            <a:ext cx="9144000" cy="1196752"/>
          </a:xfrm>
          <a:prstGeom prst="rect">
            <a:avLst/>
          </a:prstGeom>
          <a:noFill/>
          <a:ln>
            <a:noFill/>
          </a:ln>
          <a:effectLst>
            <a:outerShdw sx="999" sy="999" algn="ctr" rotWithShape="0">
              <a:srgbClr val="000000"/>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686685669"/>
      </p:ext>
    </p:extLst>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28600"/>
            <a:ext cx="8784976" cy="990600"/>
          </a:xfrm>
        </p:spPr>
        <p:txBody>
          <a:bodyPr/>
          <a:lstStyle/>
          <a:p>
            <a:pPr algn="ctr"/>
            <a:r>
              <a:rPr lang="cs-CZ" b="1" dirty="0" smtClean="0">
                <a:solidFill>
                  <a:schemeClr val="accent2">
                    <a:lumMod val="60000"/>
                    <a:lumOff val="40000"/>
                  </a:schemeClr>
                </a:solidFill>
              </a:rPr>
              <a:t>Úkoly</a:t>
            </a:r>
            <a:endParaRPr lang="cs-CZ" dirty="0"/>
          </a:p>
        </p:txBody>
      </p:sp>
      <p:sp>
        <p:nvSpPr>
          <p:cNvPr id="3" name="Zástupný symbol pro obsah 2"/>
          <p:cNvSpPr>
            <a:spLocks noGrp="1"/>
          </p:cNvSpPr>
          <p:nvPr>
            <p:ph sz="quarter" idx="1"/>
          </p:nvPr>
        </p:nvSpPr>
        <p:spPr>
          <a:xfrm>
            <a:off x="179512" y="1600200"/>
            <a:ext cx="8784976" cy="5069160"/>
          </a:xfrm>
        </p:spPr>
        <p:txBody>
          <a:bodyPr>
            <a:normAutofit/>
          </a:bodyPr>
          <a:lstStyle/>
          <a:p>
            <a:pPr algn="just">
              <a:lnSpc>
                <a:spcPct val="200000"/>
              </a:lnSpc>
            </a:pPr>
            <a:r>
              <a:rPr lang="cs-CZ" sz="3000" b="1" dirty="0" smtClean="0"/>
              <a:t>Určete literární druh ukázky.</a:t>
            </a:r>
          </a:p>
          <a:p>
            <a:pPr algn="just">
              <a:lnSpc>
                <a:spcPct val="200000"/>
              </a:lnSpc>
            </a:pPr>
            <a:r>
              <a:rPr lang="cs-CZ" sz="3000" b="1" dirty="0" smtClean="0"/>
              <a:t>Určete literární žánr ukázky.</a:t>
            </a:r>
          </a:p>
          <a:p>
            <a:pPr algn="just">
              <a:lnSpc>
                <a:spcPct val="200000"/>
              </a:lnSpc>
            </a:pPr>
            <a:r>
              <a:rPr lang="cs-CZ" sz="3000" b="1" dirty="0" smtClean="0"/>
              <a:t>Ústně charakterizujte literární žánr.</a:t>
            </a:r>
          </a:p>
          <a:p>
            <a:pPr algn="just">
              <a:lnSpc>
                <a:spcPct val="200000"/>
              </a:lnSpc>
            </a:pPr>
            <a:r>
              <a:rPr lang="cs-CZ" sz="3000" b="1" dirty="0" smtClean="0"/>
              <a:t>Uveďte název díla a jméno autora, pokud je znám.</a:t>
            </a:r>
            <a:endParaRPr lang="cs-CZ" sz="3000" b="1" dirty="0"/>
          </a:p>
        </p:txBody>
      </p:sp>
    </p:spTree>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Ukázka</a:t>
            </a:r>
            <a:endParaRPr lang="cs-CZ" b="1" dirty="0">
              <a:solidFill>
                <a:schemeClr val="accent2">
                  <a:lumMod val="60000"/>
                  <a:lumOff val="40000"/>
                </a:schemeClr>
              </a:solidFill>
            </a:endParaRPr>
          </a:p>
        </p:txBody>
      </p:sp>
      <p:sp>
        <p:nvSpPr>
          <p:cNvPr id="5" name="Zástupný symbol pro obsah 4"/>
          <p:cNvSpPr>
            <a:spLocks noGrp="1"/>
          </p:cNvSpPr>
          <p:nvPr>
            <p:ph sz="quarter" idx="1"/>
          </p:nvPr>
        </p:nvSpPr>
        <p:spPr>
          <a:xfrm>
            <a:off x="251520" y="1589566"/>
            <a:ext cx="4244280" cy="5079794"/>
          </a:xfrm>
        </p:spPr>
        <p:txBody>
          <a:bodyPr>
            <a:normAutofit lnSpcReduction="10000"/>
          </a:bodyPr>
          <a:lstStyle/>
          <a:p>
            <a:pPr algn="ctr">
              <a:buNone/>
            </a:pPr>
            <a:r>
              <a:rPr lang="cs-CZ" dirty="0" smtClean="0"/>
              <a:t>Takto svatá Kateřina,</a:t>
            </a:r>
          </a:p>
          <a:p>
            <a:pPr algn="ctr">
              <a:buNone/>
            </a:pPr>
            <a:r>
              <a:rPr lang="cs-CZ" dirty="0" smtClean="0"/>
              <a:t>drahá dcera </a:t>
            </a:r>
            <a:r>
              <a:rPr lang="cs-CZ" dirty="0" err="1" smtClean="0"/>
              <a:t>mateřina</a:t>
            </a:r>
            <a:r>
              <a:rPr lang="cs-CZ" dirty="0" smtClean="0"/>
              <a:t>,</a:t>
            </a:r>
          </a:p>
          <a:p>
            <a:pPr algn="ctr">
              <a:buNone/>
            </a:pPr>
            <a:r>
              <a:rPr lang="cs-CZ" dirty="0" smtClean="0"/>
              <a:t>bojovala a skonala</a:t>
            </a:r>
          </a:p>
          <a:p>
            <a:pPr algn="ctr">
              <a:buNone/>
            </a:pPr>
            <a:r>
              <a:rPr lang="cs-CZ" dirty="0" smtClean="0"/>
              <a:t>a nám </a:t>
            </a:r>
            <a:r>
              <a:rPr lang="cs-CZ" dirty="0" err="1" smtClean="0"/>
              <a:t>vzpomínati</a:t>
            </a:r>
            <a:r>
              <a:rPr lang="cs-CZ" dirty="0" smtClean="0"/>
              <a:t> dala</a:t>
            </a:r>
          </a:p>
          <a:p>
            <a:pPr algn="ctr">
              <a:buNone/>
            </a:pPr>
            <a:r>
              <a:rPr lang="cs-CZ" dirty="0" smtClean="0"/>
              <a:t>své smrti vší chvály hodné</a:t>
            </a:r>
          </a:p>
          <a:p>
            <a:pPr algn="ctr">
              <a:buNone/>
            </a:pPr>
            <a:r>
              <a:rPr lang="cs-CZ" dirty="0" smtClean="0"/>
              <a:t>dvacátého pátého dne</a:t>
            </a:r>
          </a:p>
          <a:p>
            <a:pPr algn="ctr">
              <a:buNone/>
            </a:pPr>
            <a:r>
              <a:rPr lang="cs-CZ" dirty="0" smtClean="0"/>
              <a:t>vždy v měsíci listopadu.</a:t>
            </a:r>
          </a:p>
          <a:p>
            <a:pPr>
              <a:buNone/>
            </a:pPr>
            <a:endParaRPr lang="cs-CZ" dirty="0" smtClean="0"/>
          </a:p>
          <a:p>
            <a:pPr algn="ctr">
              <a:buNone/>
            </a:pPr>
            <a:r>
              <a:rPr lang="cs-CZ" sz="2700" b="1" dirty="0" smtClean="0">
                <a:solidFill>
                  <a:schemeClr val="accent1"/>
                </a:solidFill>
              </a:rPr>
              <a:t>Legenda o sv. Kateřině</a:t>
            </a:r>
            <a:endParaRPr lang="cs-CZ" sz="2700" b="1" dirty="0">
              <a:solidFill>
                <a:schemeClr val="accent1"/>
              </a:solidFill>
            </a:endParaRPr>
          </a:p>
        </p:txBody>
      </p:sp>
      <p:sp>
        <p:nvSpPr>
          <p:cNvPr id="8" name="Zástupný symbol pro obsah 7"/>
          <p:cNvSpPr>
            <a:spLocks noGrp="1"/>
          </p:cNvSpPr>
          <p:nvPr>
            <p:ph sz="quarter" idx="2"/>
          </p:nvPr>
        </p:nvSpPr>
        <p:spPr>
          <a:xfrm>
            <a:off x="5436096" y="1484784"/>
            <a:ext cx="3456383" cy="5112567"/>
          </a:xfrm>
        </p:spPr>
        <p:txBody>
          <a:bodyPr>
            <a:normAutofit lnSpcReduction="10000"/>
          </a:bodyPr>
          <a:lstStyle/>
          <a:p>
            <a:pPr>
              <a:buNone/>
            </a:pPr>
            <a:endParaRPr lang="cs-CZ" dirty="0" smtClean="0"/>
          </a:p>
          <a:p>
            <a:endParaRPr lang="cs-CZ" dirty="0" smtClean="0"/>
          </a:p>
          <a:p>
            <a:endParaRPr lang="cs-CZ" dirty="0" smtClean="0"/>
          </a:p>
          <a:p>
            <a:endParaRPr lang="cs-CZ" dirty="0" smtClean="0"/>
          </a:p>
          <a:p>
            <a:endParaRPr lang="cs-CZ" dirty="0" smtClean="0"/>
          </a:p>
          <a:p>
            <a:endParaRPr lang="cs-CZ" dirty="0" smtClean="0"/>
          </a:p>
          <a:p>
            <a:pPr algn="ctr">
              <a:buNone/>
            </a:pPr>
            <a:endParaRPr lang="cs-CZ" b="1" dirty="0" smtClean="0">
              <a:solidFill>
                <a:schemeClr val="accent2"/>
              </a:solidFill>
            </a:endParaRPr>
          </a:p>
          <a:p>
            <a:pPr algn="ctr">
              <a:buNone/>
            </a:pPr>
            <a:endParaRPr lang="cs-CZ" b="1" dirty="0" smtClean="0">
              <a:solidFill>
                <a:schemeClr val="accent2"/>
              </a:solidFill>
            </a:endParaRPr>
          </a:p>
          <a:p>
            <a:pPr algn="ctr">
              <a:buNone/>
            </a:pPr>
            <a:r>
              <a:rPr lang="cs-CZ" sz="2700" b="1" dirty="0" smtClean="0">
                <a:solidFill>
                  <a:schemeClr val="accent1"/>
                </a:solidFill>
              </a:rPr>
              <a:t>epika</a:t>
            </a:r>
          </a:p>
          <a:p>
            <a:pPr algn="ctr">
              <a:buNone/>
            </a:pPr>
            <a:r>
              <a:rPr lang="cs-CZ" sz="2700" b="1" dirty="0" smtClean="0">
                <a:solidFill>
                  <a:schemeClr val="accent1"/>
                </a:solidFill>
              </a:rPr>
              <a:t>legenda</a:t>
            </a:r>
            <a:endParaRPr lang="cs-CZ" sz="2700" b="1" dirty="0">
              <a:solidFill>
                <a:schemeClr val="accent1"/>
              </a:solidFill>
            </a:endParaRPr>
          </a:p>
        </p:txBody>
      </p:sp>
      <p:pic>
        <p:nvPicPr>
          <p:cNvPr id="9" name="Obrázek 8" descr="sv_katerina.jpg"/>
          <p:cNvPicPr>
            <a:picLocks noChangeAspect="1"/>
          </p:cNvPicPr>
          <p:nvPr/>
        </p:nvPicPr>
        <p:blipFill>
          <a:blip r:embed="rId2" cstate="print"/>
          <a:stretch>
            <a:fillRect/>
          </a:stretch>
        </p:blipFill>
        <p:spPr>
          <a:xfrm>
            <a:off x="6084168" y="1628800"/>
            <a:ext cx="2304256" cy="3744416"/>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8" end="8"/>
                                            </p:txEl>
                                          </p:spTgt>
                                        </p:tgtEl>
                                        <p:attrNameLst>
                                          <p:attrName>style.visibility</p:attrName>
                                        </p:attrNameLst>
                                      </p:cBhvr>
                                      <p:to>
                                        <p:strVal val="visible"/>
                                      </p:to>
                                    </p:set>
                                    <p:anim calcmode="lin" valueType="num">
                                      <p:cBhvr additive="base">
                                        <p:cTn id="7" dur="10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8">
                                            <p:txEl>
                                              <p:pRg st="8" end="8"/>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9" end="9"/>
                                            </p:txEl>
                                          </p:spTgt>
                                        </p:tgtEl>
                                        <p:attrNameLst>
                                          <p:attrName>style.visibility</p:attrName>
                                        </p:attrNameLst>
                                      </p:cBhvr>
                                      <p:to>
                                        <p:strVal val="visible"/>
                                      </p:to>
                                    </p:set>
                                    <p:anim calcmode="lin" valueType="num">
                                      <p:cBhvr additive="base">
                                        <p:cTn id="11" dur="1000" fill="hold"/>
                                        <p:tgtEl>
                                          <p:spTgt spid="8">
                                            <p:txEl>
                                              <p:pRg st="9" end="9"/>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8">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5">
                                            <p:txEl>
                                              <p:pRg st="8" end="8"/>
                                            </p:txEl>
                                          </p:spTgt>
                                        </p:tgtEl>
                                        <p:attrNameLst>
                                          <p:attrName>style.visibility</p:attrName>
                                        </p:attrNameLst>
                                      </p:cBhvr>
                                      <p:to>
                                        <p:strVal val="visible"/>
                                      </p:to>
                                    </p:set>
                                    <p:animEffect transition="in" filter="checkerboard(across)">
                                      <p:cBhvr>
                                        <p:cTn id="1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Ukázka</a:t>
            </a:r>
            <a:endParaRPr lang="cs-CZ" dirty="0">
              <a:solidFill>
                <a:schemeClr val="accent2">
                  <a:lumMod val="60000"/>
                  <a:lumOff val="40000"/>
                </a:schemeClr>
              </a:solidFill>
            </a:endParaRPr>
          </a:p>
        </p:txBody>
      </p:sp>
      <p:sp>
        <p:nvSpPr>
          <p:cNvPr id="3" name="Zástupný symbol pro obsah 2"/>
          <p:cNvSpPr>
            <a:spLocks noGrp="1"/>
          </p:cNvSpPr>
          <p:nvPr>
            <p:ph sz="quarter" idx="1"/>
          </p:nvPr>
        </p:nvSpPr>
        <p:spPr>
          <a:xfrm>
            <a:off x="179512" y="1589566"/>
            <a:ext cx="5256584" cy="5079794"/>
          </a:xfrm>
        </p:spPr>
        <p:txBody>
          <a:bodyPr>
            <a:normAutofit fontScale="92500" lnSpcReduction="10000"/>
          </a:bodyPr>
          <a:lstStyle/>
          <a:p>
            <a:pPr algn="just">
              <a:buNone/>
            </a:pPr>
            <a:r>
              <a:rPr lang="cs-CZ" sz="2200" i="1" dirty="0" smtClean="0"/>
              <a:t>Desdemona</a:t>
            </a:r>
            <a:r>
              <a:rPr lang="cs-CZ" sz="2200" dirty="0" smtClean="0"/>
              <a:t>	K čemu se přiznal?</a:t>
            </a:r>
          </a:p>
          <a:p>
            <a:pPr algn="just">
              <a:buNone/>
            </a:pPr>
            <a:r>
              <a:rPr lang="cs-CZ" sz="2200" i="1" dirty="0" smtClean="0"/>
              <a:t>Othello</a:t>
            </a:r>
            <a:r>
              <a:rPr lang="cs-CZ" sz="2200" dirty="0" smtClean="0"/>
              <a:t>		Že tě měl.</a:t>
            </a:r>
          </a:p>
          <a:p>
            <a:pPr algn="just">
              <a:buNone/>
            </a:pPr>
            <a:r>
              <a:rPr lang="cs-CZ" sz="2200" i="1" dirty="0" smtClean="0"/>
              <a:t>Desdemona</a:t>
            </a:r>
            <a:r>
              <a:rPr lang="cs-CZ" sz="2200" dirty="0" smtClean="0"/>
              <a:t>	To není možná, že by to říkal.</a:t>
            </a:r>
          </a:p>
          <a:p>
            <a:pPr algn="just">
              <a:buNone/>
            </a:pPr>
            <a:r>
              <a:rPr lang="cs-CZ" sz="2200" i="1" dirty="0" smtClean="0"/>
              <a:t>Othello</a:t>
            </a:r>
            <a:r>
              <a:rPr lang="cs-CZ" sz="2200" dirty="0" smtClean="0"/>
              <a:t>		Teď už ne. Je němý.  Navždy.		Poctivý Jaggo postaral se o 		to.</a:t>
            </a:r>
          </a:p>
          <a:p>
            <a:pPr algn="just">
              <a:buNone/>
            </a:pPr>
            <a:r>
              <a:rPr lang="cs-CZ" sz="2200" i="1" dirty="0" smtClean="0"/>
              <a:t>Desdemona</a:t>
            </a:r>
            <a:r>
              <a:rPr lang="cs-CZ" sz="2200" dirty="0" smtClean="0"/>
              <a:t>	Hrůza mě učí rozumět: je mrtev?</a:t>
            </a:r>
          </a:p>
          <a:p>
            <a:pPr algn="just">
              <a:buNone/>
            </a:pPr>
            <a:r>
              <a:rPr lang="cs-CZ" sz="2200" i="1" dirty="0" smtClean="0"/>
              <a:t>Othello</a:t>
            </a:r>
            <a:r>
              <a:rPr lang="cs-CZ" sz="2200" dirty="0" smtClean="0"/>
              <a:t>		Kdyby byl životů co vlasů měl, 		má valná pomsta pozřela je 		všechny.</a:t>
            </a:r>
          </a:p>
          <a:p>
            <a:pPr algn="just">
              <a:buNone/>
            </a:pPr>
            <a:r>
              <a:rPr lang="cs-CZ" sz="2200" i="1" dirty="0" smtClean="0"/>
              <a:t>Desdemona</a:t>
            </a:r>
            <a:r>
              <a:rPr lang="cs-CZ" sz="2200" dirty="0" smtClean="0"/>
              <a:t>	Ach! On je zahrdlen a po mně 		veta!</a:t>
            </a:r>
          </a:p>
          <a:p>
            <a:pPr algn="just">
              <a:buNone/>
            </a:pPr>
            <a:endParaRPr lang="cs-CZ" sz="2600" dirty="0" smtClean="0"/>
          </a:p>
          <a:p>
            <a:pPr algn="ctr">
              <a:buNone/>
            </a:pPr>
            <a:r>
              <a:rPr lang="cs-CZ" sz="2600" b="1" dirty="0" smtClean="0">
                <a:solidFill>
                  <a:schemeClr val="accent1"/>
                </a:solidFill>
              </a:rPr>
              <a:t>William Shakespeare: Othello</a:t>
            </a:r>
          </a:p>
          <a:p>
            <a:pPr>
              <a:buNone/>
            </a:pPr>
            <a:endParaRPr lang="cs-CZ" sz="2700" dirty="0"/>
          </a:p>
        </p:txBody>
      </p:sp>
      <p:sp>
        <p:nvSpPr>
          <p:cNvPr id="4" name="Zástupný symbol pro obsah 3"/>
          <p:cNvSpPr>
            <a:spLocks noGrp="1"/>
          </p:cNvSpPr>
          <p:nvPr>
            <p:ph sz="quarter" idx="2"/>
          </p:nvPr>
        </p:nvSpPr>
        <p:spPr>
          <a:xfrm>
            <a:off x="5580112" y="1589566"/>
            <a:ext cx="3384376" cy="5079793"/>
          </a:xfrm>
        </p:spPr>
        <p:txBody>
          <a:bodyPr>
            <a:normAutofit fontScale="92500" lnSpcReduction="10000"/>
          </a:bodyPr>
          <a:lstStyle/>
          <a:p>
            <a:pPr>
              <a:buNone/>
            </a:pPr>
            <a:endParaRPr lang="cs-CZ" dirty="0" smtClean="0"/>
          </a:p>
          <a:p>
            <a:endParaRPr lang="cs-CZ" dirty="0" smtClean="0"/>
          </a:p>
          <a:p>
            <a:endParaRPr lang="cs-CZ" dirty="0" smtClean="0"/>
          </a:p>
          <a:p>
            <a:pPr>
              <a:buNone/>
            </a:pPr>
            <a:endParaRPr lang="cs-CZ" dirty="0" smtClean="0"/>
          </a:p>
          <a:p>
            <a:endParaRPr lang="cs-CZ" dirty="0" smtClean="0"/>
          </a:p>
          <a:p>
            <a:endParaRPr lang="cs-CZ" dirty="0" smtClean="0"/>
          </a:p>
          <a:p>
            <a:pPr algn="ctr">
              <a:buNone/>
            </a:pPr>
            <a:endParaRPr lang="cs-CZ" b="1" dirty="0" smtClean="0">
              <a:solidFill>
                <a:schemeClr val="accent2"/>
              </a:solidFill>
            </a:endParaRPr>
          </a:p>
          <a:p>
            <a:pPr algn="ctr">
              <a:buNone/>
            </a:pPr>
            <a:endParaRPr lang="cs-CZ" b="1" dirty="0" smtClean="0">
              <a:solidFill>
                <a:schemeClr val="accent1"/>
              </a:solidFill>
            </a:endParaRPr>
          </a:p>
          <a:p>
            <a:pPr algn="ctr">
              <a:buNone/>
            </a:pPr>
            <a:endParaRPr lang="cs-CZ" sz="2700" b="1" dirty="0" smtClean="0">
              <a:solidFill>
                <a:schemeClr val="accent1"/>
              </a:solidFill>
            </a:endParaRPr>
          </a:p>
          <a:p>
            <a:pPr algn="ctr">
              <a:buNone/>
            </a:pPr>
            <a:r>
              <a:rPr lang="cs-CZ" sz="2700" b="1" dirty="0" smtClean="0">
                <a:solidFill>
                  <a:schemeClr val="accent1"/>
                </a:solidFill>
              </a:rPr>
              <a:t>drama</a:t>
            </a:r>
          </a:p>
          <a:p>
            <a:pPr algn="ctr">
              <a:buNone/>
            </a:pPr>
            <a:r>
              <a:rPr lang="cs-CZ" sz="2700" b="1" dirty="0" smtClean="0">
                <a:solidFill>
                  <a:schemeClr val="accent1"/>
                </a:solidFill>
              </a:rPr>
              <a:t>tragédie</a:t>
            </a:r>
          </a:p>
        </p:txBody>
      </p:sp>
      <p:pic>
        <p:nvPicPr>
          <p:cNvPr id="5" name="Obrázek 4" descr="othello_3_lg.gif"/>
          <p:cNvPicPr>
            <a:picLocks noChangeAspect="1"/>
          </p:cNvPicPr>
          <p:nvPr/>
        </p:nvPicPr>
        <p:blipFill>
          <a:blip r:embed="rId2" cstate="print"/>
          <a:stretch>
            <a:fillRect/>
          </a:stretch>
        </p:blipFill>
        <p:spPr>
          <a:xfrm>
            <a:off x="5652120" y="1628800"/>
            <a:ext cx="3214044" cy="3960440"/>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9" end="9"/>
                                            </p:txEl>
                                          </p:spTgt>
                                        </p:tgtEl>
                                        <p:attrNameLst>
                                          <p:attrName>style.visibility</p:attrName>
                                        </p:attrNameLst>
                                      </p:cBhvr>
                                      <p:to>
                                        <p:strVal val="visible"/>
                                      </p:to>
                                    </p:set>
                                    <p:anim calcmode="lin" valueType="num">
                                      <p:cBhvr additive="base">
                                        <p:cTn id="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9" end="9"/>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0" end="10"/>
                                            </p:txEl>
                                          </p:spTgt>
                                        </p:tgtEl>
                                        <p:attrNameLst>
                                          <p:attrName>style.visibility</p:attrName>
                                        </p:attrNameLst>
                                      </p:cBhvr>
                                      <p:to>
                                        <p:strVal val="visible"/>
                                      </p:to>
                                    </p:set>
                                    <p:anim calcmode="lin" valueType="num">
                                      <p:cBhvr additive="base">
                                        <p:cTn id="11"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animEffect transition="in" filter="checkerboard(across)">
                                      <p:cBhvr>
                                        <p:cTn id="1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Ukázka</a:t>
            </a:r>
            <a:endParaRPr lang="cs-CZ" dirty="0">
              <a:solidFill>
                <a:schemeClr val="accent2">
                  <a:lumMod val="60000"/>
                  <a:lumOff val="40000"/>
                </a:schemeClr>
              </a:solidFill>
            </a:endParaRPr>
          </a:p>
        </p:txBody>
      </p:sp>
      <p:sp>
        <p:nvSpPr>
          <p:cNvPr id="3" name="Zástupný symbol pro obsah 2"/>
          <p:cNvSpPr>
            <a:spLocks noGrp="1"/>
          </p:cNvSpPr>
          <p:nvPr>
            <p:ph sz="quarter" idx="1"/>
          </p:nvPr>
        </p:nvSpPr>
        <p:spPr>
          <a:xfrm>
            <a:off x="179512" y="1628800"/>
            <a:ext cx="5616624" cy="5007786"/>
          </a:xfrm>
        </p:spPr>
        <p:txBody>
          <a:bodyPr>
            <a:normAutofit fontScale="85000" lnSpcReduction="20000"/>
          </a:bodyPr>
          <a:lstStyle/>
          <a:p>
            <a:pPr algn="just">
              <a:buNone/>
            </a:pPr>
            <a:r>
              <a:rPr lang="cs-CZ" b="1" dirty="0" smtClean="0"/>
              <a:t>	Žába a vůl</a:t>
            </a:r>
          </a:p>
          <a:p>
            <a:pPr algn="just">
              <a:buNone/>
            </a:pPr>
            <a:r>
              <a:rPr lang="cs-CZ" dirty="0" smtClean="0"/>
              <a:t>	</a:t>
            </a:r>
            <a:r>
              <a:rPr lang="cs-CZ" sz="2600" dirty="0" smtClean="0"/>
              <a:t>Žába spatřila na pastvě vola a uvažovala: „Kdybych pořádně nafoukla svou vrásčitou kůži, určitě bych vyrostla jako ten obrovský vůl.“ Několikrát nabrala dech a zeptala se dcerky. „Co myslíš, poupátko moje, jsem už velká jako ten vůl?“ „Nejsi maminko,“ řekla žabka. Stará se nadmula ještě víc. Když sklidila stejnou odpověď, nafoukla se po třetí, ale praskla a zdechla.</a:t>
            </a:r>
          </a:p>
          <a:p>
            <a:pPr algn="ctr">
              <a:buNone/>
            </a:pPr>
            <a:r>
              <a:rPr lang="cs-CZ" sz="2600" b="1" i="1" dirty="0" smtClean="0"/>
              <a:t>Veliká pýcha - malý pán.</a:t>
            </a:r>
          </a:p>
          <a:p>
            <a:pPr algn="ctr">
              <a:buNone/>
            </a:pPr>
            <a:r>
              <a:rPr lang="cs-CZ" sz="2600" b="1" i="1" dirty="0" smtClean="0"/>
              <a:t>Nenadýmej se, abys </a:t>
            </a:r>
            <a:r>
              <a:rPr lang="cs-CZ" sz="2600" b="1" i="1" dirty="0" err="1" smtClean="0"/>
              <a:t>neprask</a:t>
            </a:r>
            <a:r>
              <a:rPr lang="cs-CZ" sz="2600" b="1" i="1" dirty="0" smtClean="0"/>
              <a:t>.</a:t>
            </a:r>
          </a:p>
          <a:p>
            <a:pPr algn="just">
              <a:buNone/>
            </a:pPr>
            <a:endParaRPr lang="cs-CZ" sz="2800" b="1" dirty="0" smtClean="0">
              <a:solidFill>
                <a:schemeClr val="accent1"/>
              </a:solidFill>
            </a:endParaRPr>
          </a:p>
          <a:p>
            <a:pPr algn="ctr">
              <a:buNone/>
            </a:pPr>
            <a:r>
              <a:rPr lang="cs-CZ" sz="3200" b="1" dirty="0" smtClean="0">
                <a:solidFill>
                  <a:schemeClr val="accent1"/>
                </a:solidFill>
              </a:rPr>
              <a:t>Ezop: Bajky</a:t>
            </a:r>
          </a:p>
        </p:txBody>
      </p:sp>
      <p:sp>
        <p:nvSpPr>
          <p:cNvPr id="4" name="Zástupný symbol pro obsah 3"/>
          <p:cNvSpPr>
            <a:spLocks noGrp="1"/>
          </p:cNvSpPr>
          <p:nvPr>
            <p:ph sz="quarter" idx="2"/>
          </p:nvPr>
        </p:nvSpPr>
        <p:spPr>
          <a:xfrm>
            <a:off x="5796136" y="1589566"/>
            <a:ext cx="3168352" cy="5007785"/>
          </a:xfrm>
        </p:spPr>
        <p:txBody>
          <a:bodyPr>
            <a:normAutofit fontScale="85000" lnSpcReduction="20000"/>
          </a:bodyPr>
          <a:lstStyle/>
          <a:p>
            <a:pPr>
              <a:buNone/>
            </a:pPr>
            <a:endParaRPr lang="cs-CZ" dirty="0" smtClean="0"/>
          </a:p>
          <a:p>
            <a:endParaRPr lang="cs-CZ" dirty="0" smtClean="0"/>
          </a:p>
          <a:p>
            <a:endParaRPr lang="cs-CZ" dirty="0" smtClean="0"/>
          </a:p>
          <a:p>
            <a:endParaRPr lang="cs-CZ" dirty="0" smtClean="0"/>
          </a:p>
          <a:p>
            <a:endParaRPr lang="cs-CZ" dirty="0" smtClean="0"/>
          </a:p>
          <a:p>
            <a:pPr>
              <a:buNone/>
            </a:pPr>
            <a:endParaRPr lang="cs-CZ" dirty="0" smtClean="0"/>
          </a:p>
          <a:p>
            <a:endParaRPr lang="cs-CZ" dirty="0" smtClean="0"/>
          </a:p>
          <a:p>
            <a:endParaRPr lang="cs-CZ" dirty="0" smtClean="0"/>
          </a:p>
          <a:p>
            <a:endParaRPr lang="cs-CZ" dirty="0" smtClean="0"/>
          </a:p>
          <a:p>
            <a:endParaRPr lang="cs-CZ" dirty="0" smtClean="0"/>
          </a:p>
          <a:p>
            <a:pPr algn="ctr">
              <a:buNone/>
            </a:pPr>
            <a:r>
              <a:rPr lang="cs-CZ" sz="3200" b="1" dirty="0" smtClean="0">
                <a:solidFill>
                  <a:schemeClr val="accent1"/>
                </a:solidFill>
              </a:rPr>
              <a:t>epika</a:t>
            </a:r>
          </a:p>
          <a:p>
            <a:pPr algn="ctr">
              <a:buNone/>
            </a:pPr>
            <a:r>
              <a:rPr lang="cs-CZ" sz="3200" b="1" dirty="0" smtClean="0">
                <a:solidFill>
                  <a:schemeClr val="accent1"/>
                </a:solidFill>
              </a:rPr>
              <a:t>bajka</a:t>
            </a:r>
            <a:endParaRPr lang="cs-CZ" sz="3200" b="1" dirty="0">
              <a:solidFill>
                <a:schemeClr val="accent1"/>
              </a:solidFill>
            </a:endParaRPr>
          </a:p>
        </p:txBody>
      </p:sp>
      <p:pic>
        <p:nvPicPr>
          <p:cNvPr id="5" name="Obrázek 4" descr="22zaba-vul.jpeg"/>
          <p:cNvPicPr>
            <a:picLocks noChangeAspect="1"/>
          </p:cNvPicPr>
          <p:nvPr/>
        </p:nvPicPr>
        <p:blipFill>
          <a:blip r:embed="rId3" cstate="print"/>
          <a:stretch>
            <a:fillRect/>
          </a:stretch>
        </p:blipFill>
        <p:spPr>
          <a:xfrm>
            <a:off x="6228184" y="1916832"/>
            <a:ext cx="2316480" cy="3511296"/>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0" end="10"/>
                                            </p:txEl>
                                          </p:spTgt>
                                        </p:tgtEl>
                                        <p:attrNameLst>
                                          <p:attrName>style.visibility</p:attrName>
                                        </p:attrNameLst>
                                      </p:cBhvr>
                                      <p:to>
                                        <p:strVal val="visible"/>
                                      </p:to>
                                    </p:set>
                                    <p:anim calcmode="lin" valueType="num">
                                      <p:cBhvr additive="base">
                                        <p:cTn id="7"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10" end="1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1" end="11"/>
                                            </p:txEl>
                                          </p:spTgt>
                                        </p:tgtEl>
                                        <p:attrNameLst>
                                          <p:attrName>style.visibility</p:attrName>
                                        </p:attrNameLst>
                                      </p:cBhvr>
                                      <p:to>
                                        <p:strVal val="visible"/>
                                      </p:to>
                                    </p:set>
                                    <p:anim calcmode="lin" valueType="num">
                                      <p:cBhvr additive="base">
                                        <p:cTn id="11"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checkerboard(across)">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Ukázka</a:t>
            </a:r>
            <a:endParaRPr lang="cs-CZ" dirty="0">
              <a:solidFill>
                <a:schemeClr val="accent2">
                  <a:lumMod val="60000"/>
                  <a:lumOff val="40000"/>
                </a:schemeClr>
              </a:solidFill>
            </a:endParaRPr>
          </a:p>
        </p:txBody>
      </p:sp>
      <p:sp>
        <p:nvSpPr>
          <p:cNvPr id="3" name="Zástupný symbol pro obsah 2"/>
          <p:cNvSpPr>
            <a:spLocks noGrp="1"/>
          </p:cNvSpPr>
          <p:nvPr>
            <p:ph sz="quarter" idx="1"/>
          </p:nvPr>
        </p:nvSpPr>
        <p:spPr>
          <a:xfrm>
            <a:off x="251520" y="1700808"/>
            <a:ext cx="5472608" cy="4968551"/>
          </a:xfrm>
        </p:spPr>
        <p:txBody>
          <a:bodyPr>
            <a:normAutofit lnSpcReduction="10000"/>
          </a:bodyPr>
          <a:lstStyle/>
          <a:p>
            <a:pPr algn="ctr">
              <a:buNone/>
            </a:pPr>
            <a:r>
              <a:rPr lang="cs-CZ" dirty="0" smtClean="0"/>
              <a:t>Pomoci tvé </a:t>
            </a:r>
            <a:r>
              <a:rPr lang="cs-CZ" dirty="0" err="1" smtClean="0"/>
              <a:t>žádámy</a:t>
            </a:r>
            <a:r>
              <a:rPr lang="cs-CZ" dirty="0" smtClean="0"/>
              <a:t>,</a:t>
            </a:r>
          </a:p>
          <a:p>
            <a:pPr algn="ctr">
              <a:buNone/>
            </a:pPr>
            <a:r>
              <a:rPr lang="cs-CZ" dirty="0" smtClean="0"/>
              <a:t>smiluj </a:t>
            </a:r>
            <a:r>
              <a:rPr lang="cs-CZ" dirty="0" err="1" smtClean="0"/>
              <a:t>sě</a:t>
            </a:r>
            <a:r>
              <a:rPr lang="cs-CZ" dirty="0" smtClean="0"/>
              <a:t> nad námi,</a:t>
            </a:r>
          </a:p>
          <a:p>
            <a:pPr algn="ctr">
              <a:buNone/>
            </a:pPr>
            <a:r>
              <a:rPr lang="cs-CZ" dirty="0" smtClean="0"/>
              <a:t>utěš smutné,</a:t>
            </a:r>
          </a:p>
          <a:p>
            <a:pPr algn="ctr">
              <a:buNone/>
            </a:pPr>
            <a:r>
              <a:rPr lang="cs-CZ" dirty="0" err="1" smtClean="0"/>
              <a:t>otžeň</a:t>
            </a:r>
            <a:r>
              <a:rPr lang="cs-CZ" dirty="0" smtClean="0"/>
              <a:t> vše zlé,</a:t>
            </a:r>
          </a:p>
          <a:p>
            <a:pPr algn="ctr">
              <a:buNone/>
            </a:pPr>
            <a:r>
              <a:rPr lang="cs-CZ" dirty="0" smtClean="0"/>
              <a:t>Svatý Václave!</a:t>
            </a:r>
          </a:p>
          <a:p>
            <a:pPr algn="ctr">
              <a:buNone/>
            </a:pPr>
            <a:r>
              <a:rPr lang="cs-CZ" dirty="0" err="1" smtClean="0"/>
              <a:t>Kyrieeleison</a:t>
            </a:r>
            <a:r>
              <a:rPr lang="cs-CZ" dirty="0" smtClean="0"/>
              <a:t>!</a:t>
            </a:r>
          </a:p>
          <a:p>
            <a:pPr algn="just">
              <a:buNone/>
            </a:pPr>
            <a:endParaRPr lang="cs-CZ" dirty="0" smtClean="0"/>
          </a:p>
          <a:p>
            <a:pPr algn="just">
              <a:buNone/>
            </a:pPr>
            <a:endParaRPr lang="cs-CZ" sz="2700" b="1" dirty="0" smtClean="0">
              <a:solidFill>
                <a:schemeClr val="accent1"/>
              </a:solidFill>
            </a:endParaRPr>
          </a:p>
          <a:p>
            <a:pPr algn="ctr">
              <a:buNone/>
            </a:pPr>
            <a:r>
              <a:rPr lang="cs-CZ" sz="2700" b="1" dirty="0" smtClean="0">
                <a:solidFill>
                  <a:schemeClr val="accent1"/>
                </a:solidFill>
              </a:rPr>
              <a:t>Svatý Václave, vévodo české země</a:t>
            </a:r>
          </a:p>
          <a:p>
            <a:pPr algn="just">
              <a:buNone/>
            </a:pPr>
            <a:r>
              <a:rPr lang="cs-CZ" dirty="0" smtClean="0"/>
              <a:t>	</a:t>
            </a:r>
            <a:endParaRPr lang="cs-CZ" dirty="0"/>
          </a:p>
        </p:txBody>
      </p:sp>
      <p:sp>
        <p:nvSpPr>
          <p:cNvPr id="4" name="Zástupný symbol pro obsah 3"/>
          <p:cNvSpPr>
            <a:spLocks noGrp="1"/>
          </p:cNvSpPr>
          <p:nvPr>
            <p:ph sz="quarter" idx="2"/>
          </p:nvPr>
        </p:nvSpPr>
        <p:spPr>
          <a:xfrm>
            <a:off x="6084168" y="1589566"/>
            <a:ext cx="2808311" cy="5079793"/>
          </a:xfrm>
        </p:spPr>
        <p:txBody>
          <a:bodyPr>
            <a:normAutofit lnSpcReduction="10000"/>
          </a:bodyPr>
          <a:lstStyle/>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lgn="ctr">
              <a:buNone/>
            </a:pPr>
            <a:endParaRPr lang="cs-CZ" b="1" dirty="0" smtClean="0">
              <a:solidFill>
                <a:schemeClr val="accent2"/>
              </a:solidFill>
            </a:endParaRPr>
          </a:p>
          <a:p>
            <a:pPr algn="ctr">
              <a:buNone/>
            </a:pPr>
            <a:r>
              <a:rPr lang="cs-CZ" b="1" dirty="0" smtClean="0">
                <a:solidFill>
                  <a:schemeClr val="accent1"/>
                </a:solidFill>
              </a:rPr>
              <a:t>lyrika</a:t>
            </a:r>
          </a:p>
          <a:p>
            <a:pPr algn="ctr">
              <a:buNone/>
            </a:pPr>
            <a:r>
              <a:rPr lang="cs-CZ" b="1" dirty="0" smtClean="0">
                <a:solidFill>
                  <a:schemeClr val="accent1"/>
                </a:solidFill>
              </a:rPr>
              <a:t>píseň</a:t>
            </a:r>
          </a:p>
        </p:txBody>
      </p:sp>
      <p:pic>
        <p:nvPicPr>
          <p:cNvPr id="5" name="Obrázek 4" descr="sv_vaclav1.jpg"/>
          <p:cNvPicPr>
            <a:picLocks noChangeAspect="1"/>
          </p:cNvPicPr>
          <p:nvPr/>
        </p:nvPicPr>
        <p:blipFill>
          <a:blip r:embed="rId2" cstate="print"/>
          <a:stretch>
            <a:fillRect/>
          </a:stretch>
        </p:blipFill>
        <p:spPr>
          <a:xfrm>
            <a:off x="6300192" y="1628800"/>
            <a:ext cx="2592288" cy="3888432"/>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8" end="8"/>
                                            </p:txEl>
                                          </p:spTgt>
                                        </p:tgtEl>
                                        <p:attrNameLst>
                                          <p:attrName>style.visibility</p:attrName>
                                        </p:attrNameLst>
                                      </p:cBhvr>
                                      <p:to>
                                        <p:strVal val="visible"/>
                                      </p:to>
                                    </p:set>
                                    <p:anim calcmode="lin" valueType="num">
                                      <p:cBhvr additive="base">
                                        <p:cTn id="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8" end="8"/>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9" end="9"/>
                                            </p:txEl>
                                          </p:spTgt>
                                        </p:tgtEl>
                                        <p:attrNameLst>
                                          <p:attrName>style.visibility</p:attrName>
                                        </p:attrNameLst>
                                      </p:cBhvr>
                                      <p:to>
                                        <p:strVal val="visible"/>
                                      </p:to>
                                    </p:set>
                                    <p:anim calcmode="lin" valueType="num">
                                      <p:cBhvr additive="base">
                                        <p:cTn id="11"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animEffect transition="in" filter="checkerboard(across)">
                                      <p:cBhvr>
                                        <p:cTn id="1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Ukázka</a:t>
            </a:r>
            <a:endParaRPr lang="cs-CZ" dirty="0">
              <a:solidFill>
                <a:schemeClr val="accent2">
                  <a:lumMod val="60000"/>
                  <a:lumOff val="40000"/>
                </a:schemeClr>
              </a:solidFill>
            </a:endParaRPr>
          </a:p>
        </p:txBody>
      </p:sp>
      <p:sp>
        <p:nvSpPr>
          <p:cNvPr id="3" name="Zástupný symbol pro obsah 2"/>
          <p:cNvSpPr>
            <a:spLocks noGrp="1"/>
          </p:cNvSpPr>
          <p:nvPr>
            <p:ph sz="quarter" idx="1"/>
          </p:nvPr>
        </p:nvSpPr>
        <p:spPr>
          <a:xfrm>
            <a:off x="179512" y="1589566"/>
            <a:ext cx="5328592" cy="5079793"/>
          </a:xfrm>
        </p:spPr>
        <p:txBody>
          <a:bodyPr/>
          <a:lstStyle/>
          <a:p>
            <a:pPr algn="ctr">
              <a:buNone/>
            </a:pPr>
            <a:r>
              <a:rPr lang="cs-CZ" b="1" dirty="0" smtClean="0"/>
              <a:t> </a:t>
            </a:r>
            <a:r>
              <a:rPr lang="cs-CZ" b="1" dirty="0" err="1" smtClean="0"/>
              <a:t>Demokratský</a:t>
            </a:r>
            <a:endParaRPr lang="cs-CZ" dirty="0" smtClean="0"/>
          </a:p>
          <a:p>
            <a:pPr algn="ctr">
              <a:buNone/>
            </a:pPr>
            <a:r>
              <a:rPr lang="cs-CZ" dirty="0" smtClean="0"/>
              <a:t>Nechoď, Vašku, s pány na led,</a:t>
            </a:r>
          </a:p>
          <a:p>
            <a:pPr algn="ctr">
              <a:buNone/>
            </a:pPr>
            <a:r>
              <a:rPr lang="cs-CZ" dirty="0" smtClean="0"/>
              <a:t>	mnohý příklad máme,</a:t>
            </a:r>
          </a:p>
          <a:p>
            <a:pPr algn="ctr">
              <a:buNone/>
            </a:pPr>
            <a:r>
              <a:rPr lang="cs-CZ" dirty="0" smtClean="0"/>
              <a:t>	že pán sklouzne a sedlák si</a:t>
            </a:r>
          </a:p>
          <a:p>
            <a:pPr algn="ctr">
              <a:buNone/>
            </a:pPr>
            <a:r>
              <a:rPr lang="cs-CZ" dirty="0" smtClean="0"/>
              <a:t>	za něj nohu zláme.</a:t>
            </a:r>
          </a:p>
          <a:p>
            <a:pPr>
              <a:buNone/>
            </a:pPr>
            <a:endParaRPr lang="cs-CZ" dirty="0" smtClean="0"/>
          </a:p>
          <a:p>
            <a:pPr>
              <a:buNone/>
            </a:pPr>
            <a:endParaRPr lang="cs-CZ" sz="2700" b="1" dirty="0" smtClean="0"/>
          </a:p>
          <a:p>
            <a:pPr algn="ctr">
              <a:buNone/>
            </a:pPr>
            <a:r>
              <a:rPr lang="cs-CZ" sz="2700" b="1" dirty="0" smtClean="0">
                <a:solidFill>
                  <a:schemeClr val="accent1"/>
                </a:solidFill>
              </a:rPr>
              <a:t>Karel Havlíček Borovský: Epigramy</a:t>
            </a:r>
            <a:endParaRPr lang="cs-CZ" sz="2700" b="1" dirty="0">
              <a:solidFill>
                <a:schemeClr val="accent1"/>
              </a:solidFill>
            </a:endParaRPr>
          </a:p>
        </p:txBody>
      </p:sp>
      <p:sp>
        <p:nvSpPr>
          <p:cNvPr id="4" name="Zástupný symbol pro obsah 3"/>
          <p:cNvSpPr>
            <a:spLocks noGrp="1"/>
          </p:cNvSpPr>
          <p:nvPr>
            <p:ph sz="quarter" idx="2"/>
          </p:nvPr>
        </p:nvSpPr>
        <p:spPr>
          <a:xfrm>
            <a:off x="6012160" y="1589566"/>
            <a:ext cx="2952327" cy="5079793"/>
          </a:xfrm>
        </p:spPr>
        <p:txBody>
          <a:bodyPr/>
          <a:lstStyle/>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lgn="ctr">
              <a:buNone/>
            </a:pPr>
            <a:r>
              <a:rPr lang="cs-CZ" b="1" dirty="0" smtClean="0">
                <a:solidFill>
                  <a:schemeClr val="accent1"/>
                </a:solidFill>
              </a:rPr>
              <a:t>epika</a:t>
            </a:r>
          </a:p>
          <a:p>
            <a:pPr algn="ctr">
              <a:buNone/>
            </a:pPr>
            <a:r>
              <a:rPr lang="cs-CZ" b="1" dirty="0" smtClean="0">
                <a:solidFill>
                  <a:schemeClr val="accent1"/>
                </a:solidFill>
              </a:rPr>
              <a:t>epigram</a:t>
            </a:r>
            <a:endParaRPr lang="cs-CZ" b="1" dirty="0">
              <a:solidFill>
                <a:schemeClr val="accent1"/>
              </a:solidFill>
            </a:endParaRPr>
          </a:p>
        </p:txBody>
      </p:sp>
      <p:pic>
        <p:nvPicPr>
          <p:cNvPr id="5" name="Obrázek 4" descr="borovsky_karel_havlicek2.jpg"/>
          <p:cNvPicPr>
            <a:picLocks noChangeAspect="1"/>
          </p:cNvPicPr>
          <p:nvPr/>
        </p:nvPicPr>
        <p:blipFill>
          <a:blip r:embed="rId2" cstate="print"/>
          <a:stretch>
            <a:fillRect/>
          </a:stretch>
        </p:blipFill>
        <p:spPr>
          <a:xfrm>
            <a:off x="6300192" y="1772816"/>
            <a:ext cx="2474747" cy="3600399"/>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7" end="7"/>
                                            </p:txEl>
                                          </p:spTgt>
                                        </p:tgtEl>
                                        <p:attrNameLst>
                                          <p:attrName>style.visibility</p:attrName>
                                        </p:attrNameLst>
                                      </p:cBhvr>
                                      <p:to>
                                        <p:strVal val="visible"/>
                                      </p:to>
                                    </p:set>
                                    <p:anim calcmode="lin" valueType="num">
                                      <p:cBhvr additive="base">
                                        <p:cTn id="7"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8" end="8"/>
                                            </p:txEl>
                                          </p:spTgt>
                                        </p:tgtEl>
                                        <p:attrNameLst>
                                          <p:attrName>style.visibility</p:attrName>
                                        </p:attrNameLst>
                                      </p:cBhvr>
                                      <p:to>
                                        <p:strVal val="visible"/>
                                      </p:to>
                                    </p:set>
                                    <p:anim calcmode="lin" valueType="num">
                                      <p:cBhvr additive="base">
                                        <p:cTn id="11"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checkerboard(across)">
                                      <p:cBhvr>
                                        <p:cTn id="1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Ukázka</a:t>
            </a:r>
            <a:endParaRPr lang="cs-CZ" dirty="0">
              <a:solidFill>
                <a:schemeClr val="accent2">
                  <a:lumMod val="60000"/>
                  <a:lumOff val="40000"/>
                </a:schemeClr>
              </a:solidFill>
            </a:endParaRPr>
          </a:p>
        </p:txBody>
      </p:sp>
      <p:sp>
        <p:nvSpPr>
          <p:cNvPr id="3" name="Zástupný symbol pro obsah 2"/>
          <p:cNvSpPr>
            <a:spLocks noGrp="1"/>
          </p:cNvSpPr>
          <p:nvPr>
            <p:ph sz="quarter" idx="1"/>
          </p:nvPr>
        </p:nvSpPr>
        <p:spPr>
          <a:xfrm>
            <a:off x="179512" y="1589566"/>
            <a:ext cx="5184576" cy="5079793"/>
          </a:xfrm>
        </p:spPr>
        <p:txBody>
          <a:bodyPr>
            <a:normAutofit fontScale="85000" lnSpcReduction="20000"/>
          </a:bodyPr>
          <a:lstStyle/>
          <a:p>
            <a:pPr algn="just">
              <a:buNone/>
            </a:pPr>
            <a:r>
              <a:rPr lang="cs-CZ" dirty="0" smtClean="0"/>
              <a:t>	</a:t>
            </a:r>
            <a:r>
              <a:rPr lang="cs-CZ" sz="2700" dirty="0" smtClean="0"/>
              <a:t>Bylo - nebylo: byl jednou jeden král, který se rád honil po lesích za zvěři. Jednou taky se pustil daleko za jelenem a zabloudil. Byl sám a sám, přišla noc a král byl rád, že našel na mýtině chalupu. Zůstával tam uhlíř. Král povídá, jestli by ho chtěl z lesa na cestu vyvést, že mu dobře zaplatí. – „I rád bych s vámi,“ řekl uhlíř, „ale tu vidíte, žena se mi právě čeká, nemohu odejít. A kam byste taky v noci? Lehněte si na půdu na seno a ráno vás doprovodím:“ - Brzy potom se narodil uhlířovi synáček. Král ležel na půdě, nemohl usnout.</a:t>
            </a:r>
            <a:r>
              <a:rPr lang="cs-CZ" dirty="0" smtClean="0"/>
              <a:t> </a:t>
            </a:r>
          </a:p>
          <a:p>
            <a:pPr algn="ctr">
              <a:buNone/>
            </a:pPr>
            <a:r>
              <a:rPr lang="cs-CZ" b="1" dirty="0" smtClean="0">
                <a:solidFill>
                  <a:schemeClr val="accent1"/>
                </a:solidFill>
              </a:rPr>
              <a:t>Karel Jaromír Erben: Pohádky</a:t>
            </a:r>
          </a:p>
          <a:p>
            <a:pPr algn="ctr">
              <a:buNone/>
            </a:pPr>
            <a:r>
              <a:rPr lang="cs-CZ" b="1" dirty="0" smtClean="0">
                <a:solidFill>
                  <a:schemeClr val="accent1"/>
                </a:solidFill>
              </a:rPr>
              <a:t>(Tři zlaté vlasy děda Vševěda)</a:t>
            </a:r>
            <a:endParaRPr lang="cs-CZ" b="1" dirty="0">
              <a:solidFill>
                <a:schemeClr val="accent1"/>
              </a:solidFill>
            </a:endParaRPr>
          </a:p>
        </p:txBody>
      </p:sp>
      <p:sp>
        <p:nvSpPr>
          <p:cNvPr id="4" name="Zástupný symbol pro obsah 3"/>
          <p:cNvSpPr>
            <a:spLocks noGrp="1"/>
          </p:cNvSpPr>
          <p:nvPr>
            <p:ph sz="quarter" idx="2"/>
          </p:nvPr>
        </p:nvSpPr>
        <p:spPr>
          <a:xfrm>
            <a:off x="5364087" y="1589566"/>
            <a:ext cx="3367013" cy="5268434"/>
          </a:xfrm>
        </p:spPr>
        <p:txBody>
          <a:bodyPr>
            <a:normAutofit fontScale="85000" lnSpcReduction="20000"/>
          </a:bodyPr>
          <a:lstStyle/>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lgn="ctr">
              <a:buNone/>
            </a:pPr>
            <a:endParaRPr lang="cs-CZ" b="1" dirty="0" smtClean="0">
              <a:solidFill>
                <a:schemeClr val="accent2"/>
              </a:solidFill>
            </a:endParaRPr>
          </a:p>
          <a:p>
            <a:pPr algn="ctr">
              <a:buNone/>
            </a:pPr>
            <a:r>
              <a:rPr lang="cs-CZ" sz="3200" b="1" dirty="0" smtClean="0">
                <a:solidFill>
                  <a:schemeClr val="accent1"/>
                </a:solidFill>
              </a:rPr>
              <a:t>epika</a:t>
            </a:r>
          </a:p>
          <a:p>
            <a:pPr algn="ctr">
              <a:buNone/>
            </a:pPr>
            <a:r>
              <a:rPr lang="cs-CZ" sz="3200" b="1" dirty="0" smtClean="0">
                <a:solidFill>
                  <a:schemeClr val="accent1"/>
                </a:solidFill>
              </a:rPr>
              <a:t>pohádka</a:t>
            </a:r>
            <a:endParaRPr lang="cs-CZ" sz="3200" b="1" dirty="0">
              <a:solidFill>
                <a:schemeClr val="accent1"/>
              </a:solidFill>
            </a:endParaRPr>
          </a:p>
        </p:txBody>
      </p:sp>
      <p:pic>
        <p:nvPicPr>
          <p:cNvPr id="5" name="Obrázek 4" descr="Venceslav_cerny_tri_zlate_vlasy_deda_vseveda.jpg"/>
          <p:cNvPicPr>
            <a:picLocks noChangeAspect="1"/>
          </p:cNvPicPr>
          <p:nvPr/>
        </p:nvPicPr>
        <p:blipFill>
          <a:blip r:embed="rId2" cstate="print"/>
          <a:stretch>
            <a:fillRect/>
          </a:stretch>
        </p:blipFill>
        <p:spPr>
          <a:xfrm>
            <a:off x="5652120" y="1628800"/>
            <a:ext cx="2917400" cy="4248472"/>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1" end="11"/>
                                            </p:txEl>
                                          </p:spTgt>
                                        </p:tgtEl>
                                        <p:attrNameLst>
                                          <p:attrName>style.visibility</p:attrName>
                                        </p:attrNameLst>
                                      </p:cBhvr>
                                      <p:to>
                                        <p:strVal val="visible"/>
                                      </p:to>
                                    </p:set>
                                    <p:anim calcmode="lin" valueType="num">
                                      <p:cBhvr additive="base">
                                        <p:cTn id="7"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11" end="1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2" end="12"/>
                                            </p:txEl>
                                          </p:spTgt>
                                        </p:tgtEl>
                                        <p:attrNameLst>
                                          <p:attrName>style.visibility</p:attrName>
                                        </p:attrNameLst>
                                      </p:cBhvr>
                                      <p:to>
                                        <p:strVal val="visible"/>
                                      </p:to>
                                    </p:set>
                                    <p:anim calcmode="lin" valueType="num">
                                      <p:cBhvr additive="base">
                                        <p:cTn id="11" dur="10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4">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par>
                                <p:cTn id="18" presetID="5"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heckerboard(across)">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Ukázka</a:t>
            </a:r>
            <a:endParaRPr lang="cs-CZ" dirty="0">
              <a:solidFill>
                <a:schemeClr val="accent2">
                  <a:lumMod val="60000"/>
                  <a:lumOff val="40000"/>
                </a:schemeClr>
              </a:solidFill>
            </a:endParaRPr>
          </a:p>
        </p:txBody>
      </p:sp>
      <p:sp>
        <p:nvSpPr>
          <p:cNvPr id="3" name="Zástupný symbol pro obsah 2"/>
          <p:cNvSpPr>
            <a:spLocks noGrp="1"/>
          </p:cNvSpPr>
          <p:nvPr>
            <p:ph sz="quarter" idx="1"/>
          </p:nvPr>
        </p:nvSpPr>
        <p:spPr>
          <a:xfrm>
            <a:off x="251520" y="1589566"/>
            <a:ext cx="4896544" cy="5079793"/>
          </a:xfrm>
        </p:spPr>
        <p:txBody>
          <a:bodyPr/>
          <a:lstStyle/>
          <a:p>
            <a:pPr algn="just">
              <a:buNone/>
            </a:pPr>
            <a:r>
              <a:rPr lang="cs-CZ" sz="2700" dirty="0" smtClean="0"/>
              <a:t>	Tu vojvoda Čech ukázal na vysokou horu, jež se před nimi modrala nad širým, rovinatým krajem, a děl: „Podejděme pod tuto horu, tam dětem, skotu odpočineme.“ Došli a položili se na úpatí hory, jež </a:t>
            </a:r>
            <a:r>
              <a:rPr lang="cs-CZ" sz="2700" dirty="0" err="1" smtClean="0"/>
              <a:t>slove</a:t>
            </a:r>
            <a:r>
              <a:rPr lang="cs-CZ" sz="2700" dirty="0" smtClean="0"/>
              <a:t> Říp.</a:t>
            </a:r>
          </a:p>
          <a:p>
            <a:pPr algn="just">
              <a:buNone/>
            </a:pPr>
            <a:endParaRPr lang="cs-CZ" sz="2700" dirty="0" smtClean="0"/>
          </a:p>
          <a:p>
            <a:pPr algn="just">
              <a:buNone/>
            </a:pPr>
            <a:endParaRPr lang="cs-CZ" sz="2700" dirty="0" smtClean="0"/>
          </a:p>
          <a:p>
            <a:pPr algn="ctr">
              <a:buNone/>
            </a:pPr>
            <a:r>
              <a:rPr lang="cs-CZ" sz="2700" b="1" dirty="0" smtClean="0">
                <a:solidFill>
                  <a:schemeClr val="accent1"/>
                </a:solidFill>
              </a:rPr>
              <a:t>Alois Jirásek: Staré pověsti české</a:t>
            </a:r>
          </a:p>
          <a:p>
            <a:pPr>
              <a:buNone/>
            </a:pPr>
            <a:endParaRPr lang="cs-CZ" dirty="0"/>
          </a:p>
        </p:txBody>
      </p:sp>
      <p:sp>
        <p:nvSpPr>
          <p:cNvPr id="4" name="Zástupný symbol pro obsah 3"/>
          <p:cNvSpPr>
            <a:spLocks noGrp="1"/>
          </p:cNvSpPr>
          <p:nvPr>
            <p:ph sz="quarter" idx="2"/>
          </p:nvPr>
        </p:nvSpPr>
        <p:spPr>
          <a:xfrm>
            <a:off x="5508104" y="1589566"/>
            <a:ext cx="3456383" cy="5079793"/>
          </a:xfrm>
        </p:spPr>
        <p:txBody>
          <a:bodyPr/>
          <a:lstStyle/>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lgn="ctr">
              <a:buNone/>
            </a:pPr>
            <a:r>
              <a:rPr lang="cs-CZ" b="1" dirty="0" smtClean="0">
                <a:solidFill>
                  <a:schemeClr val="accent1"/>
                </a:solidFill>
              </a:rPr>
              <a:t>epika</a:t>
            </a:r>
          </a:p>
          <a:p>
            <a:pPr algn="ctr">
              <a:buNone/>
            </a:pPr>
            <a:r>
              <a:rPr lang="cs-CZ" b="1" dirty="0" smtClean="0">
                <a:solidFill>
                  <a:schemeClr val="accent1"/>
                </a:solidFill>
              </a:rPr>
              <a:t>pověst</a:t>
            </a:r>
            <a:endParaRPr lang="cs-CZ" b="1" dirty="0">
              <a:solidFill>
                <a:schemeClr val="accent1"/>
              </a:solidFill>
            </a:endParaRPr>
          </a:p>
        </p:txBody>
      </p:sp>
      <p:pic>
        <p:nvPicPr>
          <p:cNvPr id="5" name="Obrázek 4" descr="Čech.jpg"/>
          <p:cNvPicPr>
            <a:picLocks noChangeAspect="1"/>
          </p:cNvPicPr>
          <p:nvPr/>
        </p:nvPicPr>
        <p:blipFill>
          <a:blip r:embed="rId2" cstate="print"/>
          <a:stretch>
            <a:fillRect/>
          </a:stretch>
        </p:blipFill>
        <p:spPr>
          <a:xfrm>
            <a:off x="5652120" y="1916832"/>
            <a:ext cx="3268191" cy="3384376"/>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7" end="7"/>
                                            </p:txEl>
                                          </p:spTgt>
                                        </p:tgtEl>
                                        <p:attrNameLst>
                                          <p:attrName>style.visibility</p:attrName>
                                        </p:attrNameLst>
                                      </p:cBhvr>
                                      <p:to>
                                        <p:strVal val="visible"/>
                                      </p:to>
                                    </p:set>
                                    <p:anim calcmode="lin" valueType="num">
                                      <p:cBhvr additive="base">
                                        <p:cTn id="7"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8" end="8"/>
                                            </p:txEl>
                                          </p:spTgt>
                                        </p:tgtEl>
                                        <p:attrNameLst>
                                          <p:attrName>style.visibility</p:attrName>
                                        </p:attrNameLst>
                                      </p:cBhvr>
                                      <p:to>
                                        <p:strVal val="visible"/>
                                      </p:to>
                                    </p:set>
                                    <p:anim calcmode="lin" valueType="num">
                                      <p:cBhvr additive="base">
                                        <p:cTn id="11"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heckerboard(across)">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28600"/>
            <a:ext cx="8964488" cy="990600"/>
          </a:xfrm>
        </p:spPr>
        <p:txBody>
          <a:bodyPr/>
          <a:lstStyle/>
          <a:p>
            <a:pPr algn="ctr"/>
            <a:r>
              <a:rPr lang="cs-CZ" b="1" dirty="0" smtClean="0">
                <a:solidFill>
                  <a:schemeClr val="accent2">
                    <a:lumMod val="60000"/>
                    <a:lumOff val="40000"/>
                  </a:schemeClr>
                </a:solidFill>
              </a:rPr>
              <a:t>Ukázka</a:t>
            </a:r>
            <a:endParaRPr lang="cs-CZ" dirty="0">
              <a:solidFill>
                <a:schemeClr val="accent2">
                  <a:lumMod val="60000"/>
                  <a:lumOff val="40000"/>
                </a:schemeClr>
              </a:solidFill>
            </a:endParaRPr>
          </a:p>
        </p:txBody>
      </p:sp>
      <p:sp>
        <p:nvSpPr>
          <p:cNvPr id="3" name="Zástupný symbol pro obsah 2"/>
          <p:cNvSpPr>
            <a:spLocks noGrp="1"/>
          </p:cNvSpPr>
          <p:nvPr>
            <p:ph sz="quarter" idx="1"/>
          </p:nvPr>
        </p:nvSpPr>
        <p:spPr>
          <a:xfrm>
            <a:off x="179512" y="1589566"/>
            <a:ext cx="5472608" cy="5079793"/>
          </a:xfrm>
        </p:spPr>
        <p:txBody>
          <a:bodyPr>
            <a:normAutofit lnSpcReduction="10000"/>
          </a:bodyPr>
          <a:lstStyle/>
          <a:p>
            <a:pPr algn="just">
              <a:buNone/>
            </a:pPr>
            <a:r>
              <a:rPr lang="cs-CZ" sz="2600" dirty="0" smtClean="0"/>
              <a:t>	</a:t>
            </a:r>
            <a:r>
              <a:rPr lang="cs-CZ" sz="2400" dirty="0" smtClean="0"/>
              <a:t>Téhož roku dne 9. listopadu kníže Oldřich opustil království zemské a království nebeské získal. Svrchu dotčený Jaromír, zraku zbavený, jenž podle ustanovení knížete Oldřicha bydlel ve vísce Lysé, uslyšev že se bratr odebral z tohoto světa, vstal o svítání a dal se </a:t>
            </a:r>
            <a:r>
              <a:rPr lang="cs-CZ" sz="2400" dirty="0" err="1" smtClean="0"/>
              <a:t>dovézti</a:t>
            </a:r>
            <a:r>
              <a:rPr lang="cs-CZ" sz="2400" dirty="0" smtClean="0"/>
              <a:t> do Prahy. Když tam přijel, byl jeho bratr již donesen do kostela sv. Jiří, Jaromír, stoje o pohřbu při </a:t>
            </a:r>
            <a:r>
              <a:rPr lang="cs-CZ" sz="2400" dirty="0" err="1" smtClean="0"/>
              <a:t>marách</a:t>
            </a:r>
            <a:r>
              <a:rPr lang="cs-CZ" sz="2400" dirty="0" smtClean="0"/>
              <a:t>, dojal a rozechvěl srdce všech okolo stojících nářkem.</a:t>
            </a:r>
          </a:p>
          <a:p>
            <a:pPr algn="ctr">
              <a:buNone/>
            </a:pPr>
            <a:r>
              <a:rPr lang="cs-CZ" sz="2700" b="1" dirty="0" smtClean="0">
                <a:solidFill>
                  <a:schemeClr val="accent1"/>
                </a:solidFill>
              </a:rPr>
              <a:t>Kosmas: Česká kronika</a:t>
            </a:r>
            <a:endParaRPr lang="cs-CZ" sz="2700" b="1" dirty="0">
              <a:solidFill>
                <a:schemeClr val="accent1"/>
              </a:solidFill>
            </a:endParaRPr>
          </a:p>
        </p:txBody>
      </p:sp>
      <p:sp>
        <p:nvSpPr>
          <p:cNvPr id="4" name="Zástupný symbol pro obsah 3"/>
          <p:cNvSpPr>
            <a:spLocks noGrp="1"/>
          </p:cNvSpPr>
          <p:nvPr>
            <p:ph sz="quarter" idx="2"/>
          </p:nvPr>
        </p:nvSpPr>
        <p:spPr>
          <a:xfrm>
            <a:off x="5940152" y="1589566"/>
            <a:ext cx="3024335" cy="5079793"/>
          </a:xfrm>
        </p:spPr>
        <p:txBody>
          <a:bodyPr>
            <a:normAutofit lnSpcReduction="10000"/>
          </a:bodyPr>
          <a:lstStyle/>
          <a:p>
            <a:pPr>
              <a:buNone/>
            </a:pPr>
            <a:endParaRPr lang="cs-CZ" dirty="0" smtClean="0"/>
          </a:p>
          <a:p>
            <a:pPr>
              <a:buNone/>
            </a:pPr>
            <a:endParaRPr lang="cs-CZ" dirty="0" smtClean="0"/>
          </a:p>
          <a:p>
            <a:endParaRPr lang="cs-CZ" dirty="0" smtClean="0"/>
          </a:p>
          <a:p>
            <a:endParaRPr lang="cs-CZ" dirty="0" smtClean="0"/>
          </a:p>
          <a:p>
            <a:endParaRPr lang="cs-CZ" dirty="0" smtClean="0"/>
          </a:p>
          <a:p>
            <a:pPr algn="ctr">
              <a:buNone/>
            </a:pPr>
            <a:endParaRPr lang="cs-CZ" sz="2700" b="1" dirty="0" smtClean="0">
              <a:solidFill>
                <a:schemeClr val="accent1"/>
              </a:solidFill>
            </a:endParaRPr>
          </a:p>
          <a:p>
            <a:pPr algn="ctr">
              <a:buNone/>
            </a:pPr>
            <a:endParaRPr lang="cs-CZ" sz="2700" b="1" dirty="0" smtClean="0">
              <a:solidFill>
                <a:schemeClr val="accent1"/>
              </a:solidFill>
            </a:endParaRPr>
          </a:p>
          <a:p>
            <a:pPr algn="ctr">
              <a:buNone/>
            </a:pPr>
            <a:endParaRPr lang="cs-CZ" sz="2700" b="1" dirty="0" smtClean="0">
              <a:solidFill>
                <a:schemeClr val="accent1"/>
              </a:solidFill>
            </a:endParaRPr>
          </a:p>
          <a:p>
            <a:pPr algn="ctr">
              <a:buNone/>
            </a:pPr>
            <a:r>
              <a:rPr lang="cs-CZ" sz="2700" b="1" dirty="0" smtClean="0">
                <a:solidFill>
                  <a:schemeClr val="accent1"/>
                </a:solidFill>
              </a:rPr>
              <a:t>epika</a:t>
            </a:r>
          </a:p>
          <a:p>
            <a:pPr algn="ctr">
              <a:buNone/>
            </a:pPr>
            <a:r>
              <a:rPr lang="cs-CZ" sz="2700" b="1" dirty="0" smtClean="0">
                <a:solidFill>
                  <a:schemeClr val="accent1"/>
                </a:solidFill>
              </a:rPr>
              <a:t>kronika</a:t>
            </a:r>
            <a:endParaRPr lang="cs-CZ" sz="2700" b="1" dirty="0">
              <a:solidFill>
                <a:schemeClr val="accent1"/>
              </a:solidFill>
            </a:endParaRPr>
          </a:p>
        </p:txBody>
      </p:sp>
      <p:pic>
        <p:nvPicPr>
          <p:cNvPr id="5" name="Obrázek 4" descr="kronika.jpg"/>
          <p:cNvPicPr>
            <a:picLocks noChangeAspect="1"/>
          </p:cNvPicPr>
          <p:nvPr/>
        </p:nvPicPr>
        <p:blipFill>
          <a:blip r:embed="rId2" cstate="print"/>
          <a:stretch>
            <a:fillRect/>
          </a:stretch>
        </p:blipFill>
        <p:spPr>
          <a:xfrm>
            <a:off x="5796136" y="1700808"/>
            <a:ext cx="3131840" cy="3312368"/>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8" end="8"/>
                                            </p:txEl>
                                          </p:spTgt>
                                        </p:tgtEl>
                                        <p:attrNameLst>
                                          <p:attrName>style.visibility</p:attrName>
                                        </p:attrNameLst>
                                      </p:cBhvr>
                                      <p:to>
                                        <p:strVal val="visible"/>
                                      </p:to>
                                    </p:set>
                                    <p:anim calcmode="lin" valueType="num">
                                      <p:cBhvr additive="base">
                                        <p:cTn id="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8" end="8"/>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9" end="9"/>
                                            </p:txEl>
                                          </p:spTgt>
                                        </p:tgtEl>
                                        <p:attrNameLst>
                                          <p:attrName>style.visibility</p:attrName>
                                        </p:attrNameLst>
                                      </p:cBhvr>
                                      <p:to>
                                        <p:strVal val="visible"/>
                                      </p:to>
                                    </p:set>
                                    <p:anim calcmode="lin" valueType="num">
                                      <p:cBhvr additive="base">
                                        <p:cTn id="11"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Ukázka</a:t>
            </a:r>
            <a:endParaRPr lang="cs-CZ" dirty="0"/>
          </a:p>
        </p:txBody>
      </p:sp>
      <p:sp>
        <p:nvSpPr>
          <p:cNvPr id="3" name="Zástupný symbol pro obsah 2"/>
          <p:cNvSpPr>
            <a:spLocks noGrp="1"/>
          </p:cNvSpPr>
          <p:nvPr>
            <p:ph sz="quarter" idx="1"/>
          </p:nvPr>
        </p:nvSpPr>
        <p:spPr>
          <a:xfrm>
            <a:off x="179512" y="1556792"/>
            <a:ext cx="6552728" cy="5079793"/>
          </a:xfrm>
        </p:spPr>
        <p:txBody>
          <a:bodyPr>
            <a:normAutofit/>
          </a:bodyPr>
          <a:lstStyle/>
          <a:p>
            <a:pPr algn="just">
              <a:buNone/>
            </a:pPr>
            <a:r>
              <a:rPr lang="cs-CZ" sz="2200" dirty="0" smtClean="0"/>
              <a:t>Pravil, a veliký žal se zmocnil Achilla, v mužné</a:t>
            </a:r>
          </a:p>
          <a:p>
            <a:pPr algn="just">
              <a:buNone/>
            </a:pPr>
            <a:r>
              <a:rPr lang="cs-CZ" sz="2200" dirty="0" smtClean="0"/>
              <a:t>hrudi začalo srdce věc vážit na obě strany,</a:t>
            </a:r>
          </a:p>
          <a:p>
            <a:pPr algn="just">
              <a:buNone/>
            </a:pPr>
            <a:r>
              <a:rPr lang="cs-CZ" sz="2200" dirty="0" smtClean="0"/>
              <a:t>zdali by ostrý meč měl od boku tasit a zahnat</a:t>
            </a:r>
          </a:p>
          <a:p>
            <a:pPr algn="just">
              <a:buNone/>
            </a:pPr>
            <a:r>
              <a:rPr lang="cs-CZ" sz="2200" dirty="0" smtClean="0"/>
              <a:t>ostatní krále stranou a probodnout </a:t>
            </a:r>
            <a:r>
              <a:rPr lang="cs-CZ" sz="2200" dirty="0" err="1" smtClean="0"/>
              <a:t>Agamemnóna</a:t>
            </a:r>
            <a:r>
              <a:rPr lang="cs-CZ" sz="2200" dirty="0" smtClean="0"/>
              <a:t>, </a:t>
            </a:r>
          </a:p>
          <a:p>
            <a:pPr algn="just">
              <a:buNone/>
            </a:pPr>
            <a:r>
              <a:rPr lang="cs-CZ" sz="2200" dirty="0" smtClean="0"/>
              <a:t>nebo zda utlumit hněv a potlačit  vzkypělou vášeň.</a:t>
            </a:r>
          </a:p>
          <a:p>
            <a:pPr algn="just">
              <a:buNone/>
            </a:pPr>
            <a:r>
              <a:rPr lang="cs-CZ" sz="2200" dirty="0" smtClean="0"/>
              <a:t>Zatímco přemítal takto jak v srdci, tak v mysli a z pochvy</a:t>
            </a:r>
          </a:p>
          <a:p>
            <a:pPr algn="just">
              <a:buNone/>
            </a:pPr>
            <a:r>
              <a:rPr lang="cs-CZ" sz="2200" dirty="0" smtClean="0"/>
              <a:t>tasil už veliký meč, vtom Athéna snesla se z nebe – </a:t>
            </a:r>
          </a:p>
          <a:p>
            <a:pPr algn="just">
              <a:buNone/>
            </a:pPr>
            <a:r>
              <a:rPr lang="cs-CZ" sz="2200" dirty="0" smtClean="0"/>
              <a:t>bohyně bělostných loktů ji poslala, Héra, vždyť v srdci</a:t>
            </a:r>
          </a:p>
          <a:p>
            <a:pPr algn="just">
              <a:buNone/>
            </a:pPr>
            <a:r>
              <a:rPr lang="cs-CZ" sz="2200" dirty="0" smtClean="0"/>
              <a:t>Ve stejné lásce je měla a o oba jevila starost.</a:t>
            </a:r>
          </a:p>
          <a:p>
            <a:pPr algn="just">
              <a:buNone/>
            </a:pPr>
            <a:endParaRPr lang="cs-CZ" sz="2200" dirty="0" smtClean="0"/>
          </a:p>
          <a:p>
            <a:pPr algn="ctr">
              <a:buNone/>
            </a:pPr>
            <a:r>
              <a:rPr lang="cs-CZ" sz="2700" b="1" dirty="0" smtClean="0">
                <a:solidFill>
                  <a:schemeClr val="accent1"/>
                </a:solidFill>
              </a:rPr>
              <a:t>Homér: Ilias</a:t>
            </a:r>
          </a:p>
          <a:p>
            <a:pPr>
              <a:buNone/>
            </a:pPr>
            <a:endParaRPr lang="cs-CZ" dirty="0"/>
          </a:p>
        </p:txBody>
      </p:sp>
      <p:sp>
        <p:nvSpPr>
          <p:cNvPr id="6" name="Zástupný symbol pro obsah 5"/>
          <p:cNvSpPr>
            <a:spLocks noGrp="1"/>
          </p:cNvSpPr>
          <p:nvPr>
            <p:ph sz="quarter" idx="2"/>
          </p:nvPr>
        </p:nvSpPr>
        <p:spPr>
          <a:xfrm>
            <a:off x="6660231" y="1589566"/>
            <a:ext cx="2304257" cy="5079793"/>
          </a:xfrm>
        </p:spPr>
        <p:txBody>
          <a:bodyPr/>
          <a:lstStyle/>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lgn="ctr">
              <a:buNone/>
            </a:pPr>
            <a:r>
              <a:rPr lang="cs-CZ" sz="2700" b="1" dirty="0" smtClean="0">
                <a:solidFill>
                  <a:schemeClr val="accent1"/>
                </a:solidFill>
              </a:rPr>
              <a:t>epika</a:t>
            </a:r>
          </a:p>
          <a:p>
            <a:pPr algn="ctr">
              <a:buNone/>
            </a:pPr>
            <a:r>
              <a:rPr lang="cs-CZ" sz="2700" b="1" dirty="0" smtClean="0">
                <a:solidFill>
                  <a:schemeClr val="accent1"/>
                </a:solidFill>
              </a:rPr>
              <a:t>epos</a:t>
            </a:r>
            <a:endParaRPr lang="cs-CZ" sz="2700" b="1" dirty="0">
              <a:solidFill>
                <a:schemeClr val="accent1"/>
              </a:solidFill>
            </a:endParaRPr>
          </a:p>
        </p:txBody>
      </p:sp>
      <p:pic>
        <p:nvPicPr>
          <p:cNvPr id="8" name="Obrázek 7" descr="Trojan-horse-001.jpg"/>
          <p:cNvPicPr>
            <a:picLocks noChangeAspect="1"/>
          </p:cNvPicPr>
          <p:nvPr/>
        </p:nvPicPr>
        <p:blipFill>
          <a:blip r:embed="rId2" cstate="print"/>
          <a:stretch>
            <a:fillRect/>
          </a:stretch>
        </p:blipFill>
        <p:spPr>
          <a:xfrm>
            <a:off x="6732240" y="1772816"/>
            <a:ext cx="2221260" cy="3456384"/>
          </a:xfrm>
          <a:prstGeom prst="rect">
            <a:avLst/>
          </a:prstGeo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7" end="7"/>
                                            </p:txEl>
                                          </p:spTgt>
                                        </p:tgtEl>
                                        <p:attrNameLst>
                                          <p:attrName>style.visibility</p:attrName>
                                        </p:attrNameLst>
                                      </p:cBhvr>
                                      <p:to>
                                        <p:strVal val="visible"/>
                                      </p:to>
                                    </p:set>
                                    <p:anim calcmode="lin" valueType="num">
                                      <p:cBhvr additive="base">
                                        <p:cTn id="7"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6">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8" end="8"/>
                                            </p:txEl>
                                          </p:spTgt>
                                        </p:tgtEl>
                                        <p:attrNameLst>
                                          <p:attrName>style.visibility</p:attrName>
                                        </p:attrNameLst>
                                      </p:cBhvr>
                                      <p:to>
                                        <p:strVal val="visible"/>
                                      </p:to>
                                    </p:set>
                                    <p:anim calcmode="lin" valueType="num">
                                      <p:cBhvr additive="base">
                                        <p:cTn id="11"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animEffect transition="in" filter="checkerboard(across)">
                                      <p:cBhvr>
                                        <p:cTn id="17"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60648"/>
            <a:ext cx="9144000" cy="990600"/>
          </a:xfrm>
        </p:spPr>
        <p:txBody>
          <a:bodyPr/>
          <a:lstStyle/>
          <a:p>
            <a:pPr algn="ctr"/>
            <a:r>
              <a:rPr lang="cs-CZ" b="1" dirty="0" smtClean="0">
                <a:solidFill>
                  <a:schemeClr val="accent2">
                    <a:lumMod val="60000"/>
                    <a:lumOff val="40000"/>
                  </a:schemeClr>
                </a:solidFill>
              </a:rPr>
              <a:t>Použité zdroje</a:t>
            </a:r>
            <a:endParaRPr lang="cs-CZ" b="1" dirty="0">
              <a:solidFill>
                <a:schemeClr val="accent2">
                  <a:lumMod val="60000"/>
                  <a:lumOff val="40000"/>
                </a:schemeClr>
              </a:solidFill>
            </a:endParaRPr>
          </a:p>
        </p:txBody>
      </p:sp>
      <p:sp>
        <p:nvSpPr>
          <p:cNvPr id="6" name="Zástupný symbol pro obsah 5"/>
          <p:cNvSpPr>
            <a:spLocks noGrp="1"/>
          </p:cNvSpPr>
          <p:nvPr>
            <p:ph sz="quarter" idx="1"/>
          </p:nvPr>
        </p:nvSpPr>
        <p:spPr>
          <a:xfrm>
            <a:off x="179512" y="1600200"/>
            <a:ext cx="8784976" cy="5069160"/>
          </a:xfrm>
        </p:spPr>
        <p:txBody>
          <a:bodyPr/>
          <a:lstStyle/>
          <a:p>
            <a:pPr algn="just">
              <a:buNone/>
            </a:pPr>
            <a:r>
              <a:rPr lang="cs-CZ" sz="2800" b="1" dirty="0" smtClean="0">
                <a:solidFill>
                  <a:schemeClr val="accent2"/>
                </a:solidFill>
              </a:rPr>
              <a:t>Literatura</a:t>
            </a:r>
          </a:p>
          <a:p>
            <a:pPr marL="514350" indent="-514350" algn="just">
              <a:buFont typeface="Wingdings"/>
              <a:buAutoNum type="arabicPeriod"/>
            </a:pPr>
            <a:r>
              <a:rPr lang="cs-CZ" sz="2200" dirty="0" smtClean="0"/>
              <a:t>Prokop, V. </a:t>
            </a:r>
            <a:r>
              <a:rPr lang="cs-CZ" sz="2200" i="1" dirty="0" smtClean="0"/>
              <a:t>Čítanka k Dějinám literatury od starověku do počátku 19. století</a:t>
            </a:r>
            <a:r>
              <a:rPr lang="cs-CZ" sz="2200" dirty="0" smtClean="0"/>
              <a:t>. 1. </a:t>
            </a:r>
            <a:r>
              <a:rPr lang="cs-CZ" sz="2200" dirty="0" err="1" smtClean="0"/>
              <a:t>vyd</a:t>
            </a:r>
            <a:r>
              <a:rPr lang="cs-CZ" sz="2200" dirty="0" smtClean="0"/>
              <a:t>. Karlovy Vary: O.K.-Soft, 2008.</a:t>
            </a:r>
          </a:p>
          <a:p>
            <a:pPr marL="514350" indent="-514350" algn="just">
              <a:buFont typeface="Wingdings"/>
              <a:buAutoNum type="arabicPeriod"/>
            </a:pPr>
            <a:r>
              <a:rPr lang="cs-CZ" sz="2200" dirty="0" smtClean="0"/>
              <a:t>Prokop, V. </a:t>
            </a:r>
            <a:r>
              <a:rPr lang="cs-CZ" sz="2200" i="1" dirty="0" smtClean="0"/>
              <a:t>Čítanka k Literatuře 19. a počátku 20. století.</a:t>
            </a:r>
            <a:r>
              <a:rPr lang="cs-CZ" sz="2200" dirty="0" smtClean="0"/>
              <a:t> 1. </a:t>
            </a:r>
            <a:r>
              <a:rPr lang="cs-CZ" sz="2200" dirty="0" err="1" smtClean="0"/>
              <a:t>vyd</a:t>
            </a:r>
            <a:r>
              <a:rPr lang="cs-CZ" sz="2200" dirty="0" smtClean="0"/>
              <a:t>. Karlovy Vary: O.K.-Soft, 2008.</a:t>
            </a:r>
          </a:p>
          <a:p>
            <a:pPr marL="514350" indent="-514350" algn="just">
              <a:buAutoNum type="arabicPeriod"/>
            </a:pPr>
            <a:r>
              <a:rPr lang="cs-CZ" sz="2200" dirty="0" err="1" smtClean="0"/>
              <a:t>Sochrová</a:t>
            </a:r>
            <a:r>
              <a:rPr lang="cs-CZ" sz="2200" dirty="0" smtClean="0"/>
              <a:t>, M. </a:t>
            </a:r>
            <a:r>
              <a:rPr lang="cs-CZ" sz="2200" i="1" dirty="0" smtClean="0"/>
              <a:t>Čítanka I. k literatuře v kostce. </a:t>
            </a:r>
            <a:r>
              <a:rPr lang="cs-CZ" sz="2200" dirty="0" smtClean="0"/>
              <a:t>2. </a:t>
            </a:r>
            <a:r>
              <a:rPr lang="cs-CZ" sz="2200" dirty="0" err="1" smtClean="0"/>
              <a:t>vyd</a:t>
            </a:r>
            <a:r>
              <a:rPr lang="cs-CZ" sz="2200" dirty="0" smtClean="0"/>
              <a:t>. Havlíčkův Brod: Fragment, 2004. ISBN 80-7200-973-7</a:t>
            </a:r>
          </a:p>
          <a:p>
            <a:pPr marL="514350" indent="-514350" algn="just">
              <a:buAutoNum type="arabicPeriod"/>
            </a:pPr>
            <a:r>
              <a:rPr lang="cs-CZ" sz="2200" dirty="0" smtClean="0">
                <a:hlinkClick r:id="rId2"/>
              </a:rPr>
              <a:t>http://ld.johanesville.net/jirasek-01-stare-povesti-ceske?page=0</a:t>
            </a:r>
            <a:endParaRPr lang="cs-CZ" sz="2200" dirty="0" smtClean="0"/>
          </a:p>
          <a:p>
            <a:pPr marL="514350" indent="-514350" algn="just">
              <a:buAutoNum type="arabicPeriod"/>
            </a:pPr>
            <a:endParaRPr lang="cs-CZ" sz="2700" dirty="0" smtClean="0"/>
          </a:p>
          <a:p>
            <a:pPr algn="just">
              <a:buNone/>
            </a:pPr>
            <a:endParaRPr lang="cs-CZ" dirty="0" smtClean="0"/>
          </a:p>
          <a:p>
            <a:pPr>
              <a:buNone/>
            </a:pPr>
            <a:endParaRPr lang="cs-CZ" dirty="0"/>
          </a:p>
        </p:txBody>
      </p:sp>
    </p:spTree>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2">
                    <a:lumMod val="60000"/>
                    <a:lumOff val="40000"/>
                  </a:schemeClr>
                </a:solidFill>
              </a:rPr>
              <a:t>Použité zdroje</a:t>
            </a:r>
            <a:endParaRPr lang="cs-CZ" b="1" dirty="0">
              <a:solidFill>
                <a:schemeClr val="accent2">
                  <a:lumMod val="60000"/>
                  <a:lumOff val="40000"/>
                </a:schemeClr>
              </a:solidFill>
            </a:endParaRPr>
          </a:p>
        </p:txBody>
      </p:sp>
      <p:sp>
        <p:nvSpPr>
          <p:cNvPr id="5" name="Zástupný symbol pro obsah 4"/>
          <p:cNvSpPr>
            <a:spLocks noGrp="1"/>
          </p:cNvSpPr>
          <p:nvPr>
            <p:ph sz="quarter" idx="1"/>
          </p:nvPr>
        </p:nvSpPr>
        <p:spPr>
          <a:xfrm>
            <a:off x="0" y="1600200"/>
            <a:ext cx="9144000" cy="5257800"/>
          </a:xfrm>
        </p:spPr>
        <p:txBody>
          <a:bodyPr>
            <a:normAutofit/>
          </a:bodyPr>
          <a:lstStyle/>
          <a:p>
            <a:pPr>
              <a:buNone/>
            </a:pPr>
            <a:r>
              <a:rPr lang="cs-CZ" sz="2800" b="1" dirty="0" smtClean="0">
                <a:solidFill>
                  <a:schemeClr val="accent2"/>
                </a:solidFill>
              </a:rPr>
              <a:t>Obrázky</a:t>
            </a:r>
          </a:p>
          <a:p>
            <a:pPr marL="342900" indent="-342900" algn="just">
              <a:buAutoNum type="arabicPeriod"/>
            </a:pPr>
            <a:r>
              <a:rPr lang="cs-CZ" sz="1800" dirty="0" smtClean="0">
                <a:hlinkClick r:id="rId2"/>
              </a:rPr>
              <a:t>http://www.</a:t>
            </a:r>
            <a:r>
              <a:rPr lang="cs-CZ" sz="1800" dirty="0" err="1" smtClean="0">
                <a:hlinkClick r:id="rId2"/>
              </a:rPr>
              <a:t>ceske</a:t>
            </a:r>
            <a:r>
              <a:rPr lang="cs-CZ" sz="1800" dirty="0" smtClean="0">
                <a:hlinkClick r:id="rId2"/>
              </a:rPr>
              <a:t>-tradice.</a:t>
            </a:r>
            <a:r>
              <a:rPr lang="cs-CZ" sz="1800" dirty="0" err="1" smtClean="0">
                <a:hlinkClick r:id="rId2"/>
              </a:rPr>
              <a:t>cz</a:t>
            </a:r>
            <a:r>
              <a:rPr lang="cs-CZ" sz="1800" dirty="0" smtClean="0">
                <a:hlinkClick r:id="rId2"/>
              </a:rPr>
              <a:t>/</a:t>
            </a:r>
            <a:r>
              <a:rPr lang="cs-CZ" sz="1800" dirty="0" err="1" smtClean="0">
                <a:hlinkClick r:id="rId2"/>
              </a:rPr>
              <a:t>deploy</a:t>
            </a:r>
            <a:r>
              <a:rPr lang="cs-CZ" sz="1800" dirty="0" smtClean="0">
                <a:hlinkClick r:id="rId2"/>
              </a:rPr>
              <a:t>/</a:t>
            </a:r>
            <a:r>
              <a:rPr lang="cs-CZ" sz="1800" dirty="0" err="1" smtClean="0">
                <a:hlinkClick r:id="rId2"/>
              </a:rPr>
              <a:t>img</a:t>
            </a:r>
            <a:r>
              <a:rPr lang="cs-CZ" sz="1800" dirty="0" smtClean="0">
                <a:hlinkClick r:id="rId2"/>
              </a:rPr>
              <a:t>/</a:t>
            </a:r>
            <a:r>
              <a:rPr lang="cs-CZ" sz="1800" dirty="0" err="1" smtClean="0">
                <a:hlinkClick r:id="rId2"/>
              </a:rPr>
              <a:t>fck</a:t>
            </a:r>
            <a:r>
              <a:rPr lang="cs-CZ" sz="1800" dirty="0" smtClean="0">
                <a:hlinkClick r:id="rId2"/>
              </a:rPr>
              <a:t>/Image/tradice/podzim/</a:t>
            </a:r>
            <a:r>
              <a:rPr lang="cs-CZ" sz="1800" dirty="0" err="1" smtClean="0">
                <a:hlinkClick r:id="rId2"/>
              </a:rPr>
              <a:t>sv</a:t>
            </a:r>
            <a:r>
              <a:rPr lang="cs-CZ" sz="1800" dirty="0" smtClean="0">
                <a:hlinkClick r:id="rId2"/>
              </a:rPr>
              <a:t>_</a:t>
            </a:r>
            <a:r>
              <a:rPr lang="cs-CZ" sz="1800" dirty="0" err="1" smtClean="0">
                <a:hlinkClick r:id="rId2"/>
              </a:rPr>
              <a:t>katerina.jpg</a:t>
            </a:r>
            <a:endParaRPr lang="cs-CZ" sz="1800" dirty="0" smtClean="0"/>
          </a:p>
          <a:p>
            <a:pPr marL="342900" indent="-342900" algn="just">
              <a:buAutoNum type="arabicPeriod"/>
            </a:pPr>
            <a:r>
              <a:rPr lang="cs-CZ" sz="1800" dirty="0" smtClean="0">
                <a:hlinkClick r:id="rId3"/>
              </a:rPr>
              <a:t>http://a-s-v.</a:t>
            </a:r>
            <a:r>
              <a:rPr lang="cs-CZ" sz="1800" dirty="0" err="1" smtClean="0">
                <a:hlinkClick r:id="rId3"/>
              </a:rPr>
              <a:t>ic.cz</a:t>
            </a:r>
            <a:r>
              <a:rPr lang="cs-CZ" sz="1800" dirty="0" smtClean="0">
                <a:hlinkClick r:id="rId3"/>
              </a:rPr>
              <a:t>/</a:t>
            </a:r>
            <a:r>
              <a:rPr lang="cs-CZ" sz="1800" dirty="0" err="1" smtClean="0">
                <a:hlinkClick r:id="rId3"/>
              </a:rPr>
              <a:t>wp</a:t>
            </a:r>
            <a:r>
              <a:rPr lang="cs-CZ" sz="1800" dirty="0" smtClean="0">
                <a:hlinkClick r:id="rId3"/>
              </a:rPr>
              <a:t>-</a:t>
            </a:r>
            <a:r>
              <a:rPr lang="cs-CZ" sz="1800" dirty="0" err="1" smtClean="0">
                <a:hlinkClick r:id="rId3"/>
              </a:rPr>
              <a:t>content</a:t>
            </a:r>
            <a:r>
              <a:rPr lang="cs-CZ" sz="1800" dirty="0" smtClean="0">
                <a:hlinkClick r:id="rId3"/>
              </a:rPr>
              <a:t>/</a:t>
            </a:r>
            <a:r>
              <a:rPr lang="cs-CZ" sz="1800" dirty="0" err="1" smtClean="0">
                <a:hlinkClick r:id="rId3"/>
              </a:rPr>
              <a:t>uploads</a:t>
            </a:r>
            <a:r>
              <a:rPr lang="cs-CZ" sz="1800" dirty="0" smtClean="0">
                <a:hlinkClick r:id="rId3"/>
              </a:rPr>
              <a:t>/2009/10/</a:t>
            </a:r>
            <a:r>
              <a:rPr lang="cs-CZ" sz="1800" dirty="0" err="1" smtClean="0">
                <a:hlinkClick r:id="rId3"/>
              </a:rPr>
              <a:t>othello</a:t>
            </a:r>
            <a:r>
              <a:rPr lang="cs-CZ" sz="1800" dirty="0" smtClean="0">
                <a:hlinkClick r:id="rId3"/>
              </a:rPr>
              <a:t>_3_</a:t>
            </a:r>
            <a:r>
              <a:rPr lang="cs-CZ" sz="1800" dirty="0" err="1" smtClean="0">
                <a:hlinkClick r:id="rId3"/>
              </a:rPr>
              <a:t>lg.gif</a:t>
            </a:r>
            <a:endParaRPr lang="cs-CZ" sz="1800" dirty="0" smtClean="0"/>
          </a:p>
          <a:p>
            <a:pPr marL="342900" indent="-342900" algn="just">
              <a:buAutoNum type="arabicPeriod"/>
            </a:pPr>
            <a:r>
              <a:rPr lang="cs-CZ" sz="1800" dirty="0" smtClean="0">
                <a:hlinkClick r:id="rId4"/>
              </a:rPr>
              <a:t>http://texty.</a:t>
            </a:r>
            <a:r>
              <a:rPr lang="cs-CZ" sz="1800" dirty="0" err="1" smtClean="0">
                <a:hlinkClick r:id="rId4"/>
              </a:rPr>
              <a:t>citanka.cz</a:t>
            </a:r>
            <a:r>
              <a:rPr lang="cs-CZ" sz="1800" dirty="0" smtClean="0">
                <a:hlinkClick r:id="rId4"/>
              </a:rPr>
              <a:t>/</a:t>
            </a:r>
            <a:r>
              <a:rPr lang="cs-CZ" sz="1800" dirty="0" err="1" smtClean="0">
                <a:hlinkClick r:id="rId4"/>
              </a:rPr>
              <a:t>ezop</a:t>
            </a:r>
            <a:r>
              <a:rPr lang="cs-CZ" sz="1800" dirty="0" smtClean="0">
                <a:hlinkClick r:id="rId4"/>
              </a:rPr>
              <a:t>-</a:t>
            </a:r>
            <a:r>
              <a:rPr lang="cs-CZ" sz="1800" dirty="0" err="1" smtClean="0">
                <a:hlinkClick r:id="rId4"/>
              </a:rPr>
              <a:t>hollar</a:t>
            </a:r>
            <a:r>
              <a:rPr lang="cs-CZ" sz="1800" dirty="0" smtClean="0">
                <a:hlinkClick r:id="rId4"/>
              </a:rPr>
              <a:t>/22zaba-</a:t>
            </a:r>
            <a:r>
              <a:rPr lang="cs-CZ" sz="1800" dirty="0" err="1" smtClean="0">
                <a:hlinkClick r:id="rId4"/>
              </a:rPr>
              <a:t>vul.jpeg</a:t>
            </a:r>
            <a:endParaRPr lang="cs-CZ" sz="1800" dirty="0" smtClean="0"/>
          </a:p>
          <a:p>
            <a:pPr marL="342900" indent="-342900" algn="just">
              <a:buAutoNum type="arabicPeriod"/>
            </a:pPr>
            <a:r>
              <a:rPr lang="cs-CZ" sz="1800" dirty="0" smtClean="0">
                <a:hlinkClick r:id="rId5"/>
              </a:rPr>
              <a:t>http://www.</a:t>
            </a:r>
            <a:r>
              <a:rPr lang="cs-CZ" sz="1800" dirty="0" err="1" smtClean="0">
                <a:hlinkClick r:id="rId5"/>
              </a:rPr>
              <a:t>cestanahoru.org</a:t>
            </a:r>
            <a:r>
              <a:rPr lang="cs-CZ" sz="1800" dirty="0" smtClean="0">
                <a:hlinkClick r:id="rId5"/>
              </a:rPr>
              <a:t>/blog/</a:t>
            </a:r>
            <a:r>
              <a:rPr lang="cs-CZ" sz="1800" dirty="0" err="1" smtClean="0">
                <a:hlinkClick r:id="rId5"/>
              </a:rPr>
              <a:t>wp</a:t>
            </a:r>
            <a:r>
              <a:rPr lang="cs-CZ" sz="1800" dirty="0" smtClean="0">
                <a:hlinkClick r:id="rId5"/>
              </a:rPr>
              <a:t>-</a:t>
            </a:r>
            <a:r>
              <a:rPr lang="cs-CZ" sz="1800" dirty="0" err="1" smtClean="0">
                <a:hlinkClick r:id="rId5"/>
              </a:rPr>
              <a:t>content</a:t>
            </a:r>
            <a:r>
              <a:rPr lang="cs-CZ" sz="1800" dirty="0" smtClean="0">
                <a:hlinkClick r:id="rId5"/>
              </a:rPr>
              <a:t>/</a:t>
            </a:r>
            <a:r>
              <a:rPr lang="cs-CZ" sz="1800" dirty="0" err="1" smtClean="0">
                <a:hlinkClick r:id="rId5"/>
              </a:rPr>
              <a:t>uploads</a:t>
            </a:r>
            <a:r>
              <a:rPr lang="cs-CZ" sz="1800" dirty="0" smtClean="0">
                <a:hlinkClick r:id="rId5"/>
              </a:rPr>
              <a:t>/</a:t>
            </a:r>
            <a:r>
              <a:rPr lang="cs-CZ" sz="1800" dirty="0" err="1" smtClean="0">
                <a:hlinkClick r:id="rId5"/>
              </a:rPr>
              <a:t>sv</a:t>
            </a:r>
            <a:r>
              <a:rPr lang="cs-CZ" sz="1800" dirty="0" smtClean="0">
                <a:hlinkClick r:id="rId5"/>
              </a:rPr>
              <a:t>_vaclav1-150x150.jpg</a:t>
            </a:r>
            <a:endParaRPr lang="cs-CZ" sz="1800" dirty="0" smtClean="0"/>
          </a:p>
          <a:p>
            <a:pPr marL="342900" indent="-342900" algn="just">
              <a:buAutoNum type="arabicPeriod"/>
            </a:pPr>
            <a:r>
              <a:rPr lang="cs-CZ" sz="1800" dirty="0" smtClean="0">
                <a:hlinkClick r:id="rId6"/>
              </a:rPr>
              <a:t>http://img.radio.cz/pictures/spisovatele/borovsky_karel_havlicek2.jpg</a:t>
            </a:r>
            <a:endParaRPr lang="cs-CZ" sz="1800" dirty="0" smtClean="0"/>
          </a:p>
          <a:p>
            <a:pPr marL="342900" indent="-342900" algn="just">
              <a:buAutoNum type="arabicPeriod"/>
            </a:pPr>
            <a:r>
              <a:rPr lang="cs-CZ" sz="1800" dirty="0" smtClean="0">
                <a:hlinkClick r:id="rId7"/>
              </a:rPr>
              <a:t>http://upload.wikimedia.org/wikipedia/commons/f/f4/Venceslav_cerny_tri_zlate_vlasy_deda_vseveda.jpg</a:t>
            </a:r>
            <a:endParaRPr lang="cs-CZ" sz="1800" dirty="0" smtClean="0"/>
          </a:p>
          <a:p>
            <a:pPr marL="342900" indent="-342900" algn="just">
              <a:buAutoNum type="arabicPeriod"/>
            </a:pPr>
            <a:r>
              <a:rPr lang="cs-CZ" sz="1800" dirty="0" smtClean="0">
                <a:hlinkClick r:id="rId8"/>
              </a:rPr>
              <a:t>http://img.groundspeak.com/cache/6a3ca250-5bff-4767-bb53-11327e869641.jpg</a:t>
            </a:r>
            <a:endParaRPr lang="cs-CZ" sz="1800" dirty="0" smtClean="0"/>
          </a:p>
          <a:p>
            <a:pPr marL="342900" indent="-342900" algn="just">
              <a:buAutoNum type="arabicPeriod"/>
            </a:pPr>
            <a:r>
              <a:rPr lang="cs-CZ" sz="1800" dirty="0" smtClean="0">
                <a:hlinkClick r:id="rId9"/>
              </a:rPr>
              <a:t>http://www.paleografie.</a:t>
            </a:r>
            <a:r>
              <a:rPr lang="cs-CZ" sz="1800" dirty="0" err="1" smtClean="0">
                <a:hlinkClick r:id="rId9"/>
              </a:rPr>
              <a:t>org</a:t>
            </a:r>
            <a:r>
              <a:rPr lang="cs-CZ" sz="1800" dirty="0" smtClean="0">
                <a:hlinkClick r:id="rId9"/>
              </a:rPr>
              <a:t>/UK/</a:t>
            </a:r>
            <a:r>
              <a:rPr lang="cs-CZ" sz="1800" dirty="0" err="1" smtClean="0">
                <a:hlinkClick r:id="rId9"/>
              </a:rPr>
              <a:t>img</a:t>
            </a:r>
            <a:r>
              <a:rPr lang="cs-CZ" sz="1800" dirty="0" smtClean="0">
                <a:hlinkClick r:id="rId9"/>
              </a:rPr>
              <a:t>/</a:t>
            </a:r>
            <a:r>
              <a:rPr lang="cs-CZ" sz="1800" dirty="0" err="1" smtClean="0">
                <a:hlinkClick r:id="rId9"/>
              </a:rPr>
              <a:t>gallery</a:t>
            </a:r>
            <a:r>
              <a:rPr lang="cs-CZ" sz="1800" dirty="0" smtClean="0">
                <a:hlinkClick r:id="rId9"/>
              </a:rPr>
              <a:t>/110705142439.jpg</a:t>
            </a:r>
            <a:endParaRPr lang="cs-CZ" sz="1800" dirty="0" smtClean="0"/>
          </a:p>
          <a:p>
            <a:pPr marL="342900" indent="-342900" algn="just">
              <a:buAutoNum type="arabicPeriod"/>
            </a:pPr>
            <a:r>
              <a:rPr lang="cs-CZ" sz="1800" dirty="0" smtClean="0">
                <a:hlinkClick r:id="rId10"/>
              </a:rPr>
              <a:t>http://3.bp.blogspot.com/-FpusYiuCsX4/UEairJle6RI/AAAAAAAAAIM/LJIIJ6WdkcQ/s1600/Trojan-</a:t>
            </a:r>
            <a:r>
              <a:rPr lang="cs-CZ" sz="1800" dirty="0" err="1" smtClean="0">
                <a:hlinkClick r:id="rId10"/>
              </a:rPr>
              <a:t>horse</a:t>
            </a:r>
            <a:r>
              <a:rPr lang="cs-CZ" sz="1800" dirty="0" smtClean="0">
                <a:hlinkClick r:id="rId10"/>
              </a:rPr>
              <a:t>-001.jpg</a:t>
            </a:r>
            <a:endParaRPr lang="cs-CZ" sz="1800" dirty="0" smtClean="0"/>
          </a:p>
          <a:p>
            <a:pPr marL="342900" indent="-342900" algn="just">
              <a:buAutoNum type="arabicPeriod"/>
            </a:pPr>
            <a:endParaRPr lang="cs-CZ" sz="1800" dirty="0"/>
          </a:p>
        </p:txBody>
      </p:sp>
    </p:spTree>
  </p:cSld>
  <p:clrMapOvr>
    <a:masterClrMapping/>
  </p:clrMapOvr>
  <p:transition spd="med">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3135</TotalTime>
  <Words>455</Words>
  <Application>Microsoft Office PowerPoint</Application>
  <PresentationFormat>Předvádění na obrazovce (4:3)</PresentationFormat>
  <Paragraphs>208</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Medián</vt:lpstr>
      <vt:lpstr>Snímek 1</vt:lpstr>
      <vt:lpstr>Snímek 2</vt:lpstr>
      <vt:lpstr>Úkoly</vt:lpstr>
      <vt:lpstr>Ukázka</vt:lpstr>
      <vt:lpstr>Ukázka</vt:lpstr>
      <vt:lpstr>Ukázka</vt:lpstr>
      <vt:lpstr>Ukázka</vt:lpstr>
      <vt:lpstr>Ukázka</vt:lpstr>
      <vt:lpstr>Ukázka</vt:lpstr>
      <vt:lpstr>Ukázka</vt:lpstr>
      <vt:lpstr>Ukázka</vt:lpstr>
      <vt:lpstr>Ukázka</vt:lpstr>
      <vt:lpstr>Použité zdroje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Uživatel</dc:creator>
  <cp:lastModifiedBy>Uživatel</cp:lastModifiedBy>
  <cp:revision>155</cp:revision>
  <dcterms:created xsi:type="dcterms:W3CDTF">2013-10-09T13:06:42Z</dcterms:created>
  <dcterms:modified xsi:type="dcterms:W3CDTF">2013-11-06T05:55:11Z</dcterms:modified>
</cp:coreProperties>
</file>