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sldIdLst>
    <p:sldId id="266" r:id="rId2"/>
    <p:sldId id="267" r:id="rId3"/>
    <p:sldId id="270" r:id="rId4"/>
    <p:sldId id="271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92" r:id="rId14"/>
    <p:sldId id="291" r:id="rId15"/>
    <p:sldId id="290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9436506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VY_32_INOVACE_01_C_14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Humanitní předměty  4. ročník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Všestranný jazykový rozbor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9386397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Text je určen pro žáky 4. ročníku střední odborné školy a žákům nástavbového studia.  Všestranný jazykový rozbor shrnuje poznatky předchozích let z oblasti hláskosloví, morfologie, syntaxi a lexikologie.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/>
              <a:t>Vyučující s pomocí </a:t>
            </a:r>
            <a:r>
              <a:rPr lang="cs-CZ" altLang="cs-CZ" dirty="0" smtClean="0"/>
              <a:t>multimediální techniky </a:t>
            </a:r>
            <a:r>
              <a:rPr lang="cs-CZ" altLang="cs-CZ" dirty="0" smtClean="0"/>
              <a:t>použije materiál k samostatné práci žáků. Prezentaci lze také využít jako opakující práci.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Opište si souvětí a doplňte čárky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5400" dirty="0" smtClean="0"/>
              <a:t>	Prahou se rozlétla řeč že král chce město ušetřit neboť ho čeští páni uprosili aby nehubil své velkolepé dědictví které jeho otec tak moc zvelebil.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Opište si souvětí a doplňte čárky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5400" dirty="0" smtClean="0"/>
              <a:t>	Prahou se rozlétla řeč</a:t>
            </a:r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,</a:t>
            </a:r>
            <a:r>
              <a:rPr lang="cs-CZ" sz="5400" dirty="0" smtClean="0"/>
              <a:t> že král chce město ušetřit</a:t>
            </a:r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,</a:t>
            </a:r>
            <a:r>
              <a:rPr lang="cs-CZ" sz="5400" dirty="0" smtClean="0"/>
              <a:t> neboť ho čeští páni uprosili</a:t>
            </a:r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,</a:t>
            </a:r>
            <a:r>
              <a:rPr lang="cs-CZ" sz="5400" dirty="0" smtClean="0"/>
              <a:t> aby nehubil své velkolepé dědictví</a:t>
            </a:r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,</a:t>
            </a:r>
            <a:r>
              <a:rPr lang="cs-CZ" sz="5400" dirty="0" smtClean="0"/>
              <a:t> které jeho otec tak moc zvelebil.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Určete typ souvětí a proveďte jeho rozbor.</a:t>
            </a:r>
          </a:p>
          <a:p>
            <a:r>
              <a:rPr lang="cs-CZ" dirty="0" smtClean="0"/>
              <a:t>Určete slovní druhy:</a:t>
            </a:r>
          </a:p>
          <a:p>
            <a:pPr lvl="1"/>
            <a:r>
              <a:rPr lang="cs-CZ" b="1" dirty="0" smtClean="0"/>
              <a:t>neboť			své</a:t>
            </a:r>
            <a:endParaRPr lang="cs-CZ" dirty="0" smtClean="0"/>
          </a:p>
          <a:p>
            <a:pPr lvl="1"/>
            <a:r>
              <a:rPr lang="cs-CZ" b="1" dirty="0" smtClean="0"/>
              <a:t>tak			se </a:t>
            </a:r>
            <a:endParaRPr lang="cs-CZ" dirty="0" smtClean="0"/>
          </a:p>
          <a:p>
            <a:r>
              <a:rPr lang="cs-CZ" dirty="0" smtClean="0"/>
              <a:t>Určete větné členy a u každého uveďte jeho řídicí větný člen:</a:t>
            </a:r>
          </a:p>
          <a:p>
            <a:pPr lvl="1"/>
            <a:r>
              <a:rPr lang="cs-CZ" b="1" dirty="0" smtClean="0"/>
              <a:t>Prahou			ho</a:t>
            </a:r>
            <a:endParaRPr lang="cs-CZ" dirty="0" smtClean="0"/>
          </a:p>
          <a:p>
            <a:pPr lvl="1"/>
            <a:r>
              <a:rPr lang="cs-CZ" b="1" dirty="0" smtClean="0"/>
              <a:t>jeho			moc</a:t>
            </a:r>
            <a:endParaRPr lang="cs-CZ" dirty="0" smtClean="0"/>
          </a:p>
          <a:p>
            <a:r>
              <a:rPr lang="cs-CZ" dirty="0" smtClean="0"/>
              <a:t>Určete mluvnické kategorie u podstatných jmen </a:t>
            </a:r>
            <a:r>
              <a:rPr lang="cs-CZ" b="1" dirty="0" smtClean="0"/>
              <a:t>dědictví, páni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Určete mluvnické kategorie u slovesa </a:t>
            </a:r>
            <a:r>
              <a:rPr lang="cs-CZ" b="1" dirty="0" smtClean="0"/>
              <a:t>uprosili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Určete druh a vzor u přídavného jména </a:t>
            </a:r>
            <a:r>
              <a:rPr lang="cs-CZ" b="1" dirty="0" smtClean="0"/>
              <a:t>čeští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/>
          </a:bodyPr>
          <a:lstStyle/>
          <a:p>
            <a:pPr algn="just"/>
            <a:r>
              <a:rPr lang="cs-CZ" dirty="0" smtClean="0"/>
              <a:t>Vypište </a:t>
            </a:r>
            <a:r>
              <a:rPr lang="cs-CZ" b="1" dirty="0" smtClean="0"/>
              <a:t>přísudek</a:t>
            </a:r>
            <a:r>
              <a:rPr lang="cs-CZ" dirty="0" smtClean="0"/>
              <a:t> z druhé věty.</a:t>
            </a:r>
          </a:p>
          <a:p>
            <a:pPr algn="just"/>
            <a:r>
              <a:rPr lang="cs-CZ" dirty="0" smtClean="0"/>
              <a:t>Poslední větu v souvětí přeměňte na větný člen.</a:t>
            </a:r>
          </a:p>
          <a:p>
            <a:pPr algn="just"/>
            <a:r>
              <a:rPr lang="cs-CZ" dirty="0" smtClean="0"/>
              <a:t>Ve třetí větě změňte shodný přívlastek na neshodný.</a:t>
            </a:r>
          </a:p>
          <a:p>
            <a:pPr algn="just"/>
            <a:r>
              <a:rPr lang="cs-CZ" dirty="0" smtClean="0"/>
              <a:t>Změňte poslední větu tak, aby bylo sloveso v trpném rodě.</a:t>
            </a:r>
          </a:p>
          <a:p>
            <a:pPr algn="just"/>
            <a:r>
              <a:rPr lang="cs-CZ" dirty="0" smtClean="0"/>
              <a:t>Vytvořte </a:t>
            </a:r>
            <a:r>
              <a:rPr lang="cs-CZ" i="1" dirty="0" smtClean="0"/>
              <a:t>synonymum</a:t>
            </a:r>
            <a:r>
              <a:rPr lang="cs-CZ" dirty="0" smtClean="0"/>
              <a:t> ke slovu </a:t>
            </a:r>
            <a:r>
              <a:rPr lang="cs-CZ" b="1" dirty="0" smtClean="0"/>
              <a:t>zvelebil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Vytvořte </a:t>
            </a:r>
            <a:r>
              <a:rPr lang="cs-CZ" i="1" dirty="0" smtClean="0"/>
              <a:t>antonymum </a:t>
            </a:r>
            <a:r>
              <a:rPr lang="cs-CZ" dirty="0" smtClean="0"/>
              <a:t>ke slovu </a:t>
            </a:r>
            <a:r>
              <a:rPr lang="cs-CZ" b="1" dirty="0" smtClean="0"/>
              <a:t>ušetřil </a:t>
            </a:r>
            <a:r>
              <a:rPr lang="cs-CZ" dirty="0" smtClean="0"/>
              <a:t>tak, aby patřilo do věty.</a:t>
            </a:r>
          </a:p>
          <a:p>
            <a:pPr algn="just"/>
            <a:r>
              <a:rPr lang="cs-CZ" dirty="0" smtClean="0"/>
              <a:t>Označte kořen a slovotvorné prostředky ve slovu </a:t>
            </a:r>
            <a:r>
              <a:rPr lang="cs-CZ" b="1" dirty="0" smtClean="0"/>
              <a:t>rozlétla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Najděte slovo složené.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r>
              <a:rPr lang="cs-CZ" sz="3200" dirty="0" smtClean="0"/>
              <a:t>Určete typ souvětí a proveďte jeho rozbor.</a:t>
            </a:r>
          </a:p>
          <a:p>
            <a:pPr lvl="1" algn="just"/>
            <a:r>
              <a:rPr lang="cs-CZ" sz="3000" b="1" dirty="0" smtClean="0"/>
              <a:t>souvětí souřadné </a:t>
            </a:r>
            <a:r>
              <a:rPr lang="cs-CZ" sz="3000" dirty="0" smtClean="0"/>
              <a:t>(alespoň dvě věty hlavní)</a:t>
            </a:r>
          </a:p>
          <a:p>
            <a:pPr lvl="1" algn="just">
              <a:buNone/>
            </a:pPr>
            <a:endParaRPr lang="cs-CZ" b="1" dirty="0" smtClean="0"/>
          </a:p>
          <a:p>
            <a:pPr lvl="1" algn="just">
              <a:buNone/>
            </a:pPr>
            <a:r>
              <a:rPr lang="cs-CZ" sz="2800" b="1" dirty="0" smtClean="0"/>
              <a:t>1VH		</a:t>
            </a:r>
            <a:r>
              <a:rPr lang="cs-CZ" sz="2800" b="1" dirty="0" smtClean="0">
                <a:cs typeface="Arial"/>
              </a:rPr>
              <a:t>← 		3VH </a:t>
            </a:r>
          </a:p>
          <a:p>
            <a:pPr lvl="1" algn="just">
              <a:buNone/>
            </a:pPr>
            <a:r>
              <a:rPr lang="cs-CZ" sz="2800" b="1" dirty="0" smtClean="0"/>
              <a:t>			 (</a:t>
            </a:r>
            <a:r>
              <a:rPr lang="cs-CZ" sz="2200" b="1" dirty="0" smtClean="0"/>
              <a:t>poměr příčinný)	</a:t>
            </a:r>
            <a:r>
              <a:rPr lang="cs-CZ" sz="2800" b="1" dirty="0" smtClean="0"/>
              <a:t>	</a:t>
            </a:r>
          </a:p>
          <a:p>
            <a:pPr lvl="1" algn="just">
              <a:buNone/>
            </a:pPr>
            <a:r>
              <a:rPr lang="cs-CZ" sz="2800" b="1" dirty="0" smtClean="0"/>
              <a:t>			</a:t>
            </a:r>
          </a:p>
          <a:p>
            <a:pPr lvl="1" algn="just">
              <a:buNone/>
            </a:pPr>
            <a:r>
              <a:rPr lang="cs-CZ" sz="2800" b="1" dirty="0" smtClean="0"/>
              <a:t>			2VV (přívlastková)      	4VV (předmětná)</a:t>
            </a:r>
          </a:p>
          <a:p>
            <a:pPr lvl="1" algn="just">
              <a:buNone/>
            </a:pPr>
            <a:endParaRPr lang="cs-CZ" sz="2800" b="1" dirty="0" smtClean="0"/>
          </a:p>
          <a:p>
            <a:pPr lvl="1" algn="just">
              <a:buNone/>
            </a:pPr>
            <a:r>
              <a:rPr lang="cs-CZ" sz="2800" b="1" dirty="0" smtClean="0"/>
              <a:t>							   5VV (přívlastková)</a:t>
            </a:r>
            <a:endParaRPr lang="cs-CZ" sz="2800" b="1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1187624" y="3717032"/>
            <a:ext cx="108012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5436096" y="3717032"/>
            <a:ext cx="792088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6660232" y="5229200"/>
            <a:ext cx="5760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/>
          </a:bodyPr>
          <a:lstStyle/>
          <a:p>
            <a:pPr algn="just"/>
            <a:r>
              <a:rPr lang="cs-CZ" sz="3200" dirty="0" smtClean="0"/>
              <a:t>Určete slovní druhy: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2780928"/>
          <a:ext cx="8712968" cy="253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3839"/>
                <a:gridCol w="4699129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výraz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slovní druh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neboť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spojka souřadicí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své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zájmeno přivlastňovací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tak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příslovce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/>
                        <a:t>se</a:t>
                      </a:r>
                      <a:endParaRPr lang="cs-CZ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zájmeno zvratné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sz="3200" dirty="0" smtClean="0"/>
              <a:t>Určete větné členy a u každého uveďte jeho řídicí větný člen:</a:t>
            </a:r>
          </a:p>
          <a:p>
            <a:pPr algn="just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3068960"/>
          <a:ext cx="8640960" cy="2547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2499"/>
                <a:gridCol w="2748061"/>
                <a:gridCol w="36004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výraz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řídicí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člen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větný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člen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5168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Prahou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rozlétla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příslovečné určení místa</a:t>
                      </a:r>
                      <a:endParaRPr lang="cs-CZ" sz="24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ho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uprosili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předmět</a:t>
                      </a:r>
                      <a:r>
                        <a:rPr lang="cs-CZ" sz="2400" baseline="0" dirty="0" smtClean="0"/>
                        <a:t> ve 4. pádu</a:t>
                      </a:r>
                      <a:endParaRPr lang="cs-CZ" sz="24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otec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přívlastek shodný</a:t>
                      </a:r>
                      <a:endParaRPr lang="cs-CZ" sz="24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moc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zvelebil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příslovečné určení způsobu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sz="3200" dirty="0" smtClean="0"/>
              <a:t>Určete mluvnické kategorie u podstatných jmen </a:t>
            </a:r>
            <a:r>
              <a:rPr lang="cs-CZ" sz="3200" u="sng" dirty="0" smtClean="0"/>
              <a:t>dědictví</a:t>
            </a:r>
            <a:r>
              <a:rPr lang="cs-CZ" sz="3200" dirty="0" smtClean="0"/>
              <a:t>, </a:t>
            </a:r>
            <a:r>
              <a:rPr lang="cs-CZ" sz="3200" u="sng" dirty="0" smtClean="0"/>
              <a:t>páni</a:t>
            </a:r>
            <a:r>
              <a:rPr lang="cs-CZ" sz="3200" dirty="0" smtClean="0"/>
              <a:t>.</a:t>
            </a:r>
          </a:p>
          <a:p>
            <a:pPr lvl="1" algn="just"/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6" y="3212976"/>
          <a:ext cx="8496945" cy="2016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2"/>
                <a:gridCol w="878496"/>
                <a:gridCol w="1497768"/>
                <a:gridCol w="2160240"/>
                <a:gridCol w="1440159"/>
              </a:tblGrid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podstatné jméno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pád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rod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sz="2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dědictví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střední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stavení</a:t>
                      </a:r>
                      <a:endParaRPr lang="cs-CZ" sz="2400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páni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mužský životný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r>
              <a:rPr lang="cs-CZ" dirty="0" smtClean="0"/>
              <a:t>Určete mluvnické kategorie u slovesa </a:t>
            </a:r>
            <a:r>
              <a:rPr lang="cs-CZ" u="sng" dirty="0" smtClean="0"/>
              <a:t>uprosili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endParaRPr lang="cs-CZ" b="1" dirty="0" smtClean="0">
              <a:solidFill>
                <a:schemeClr val="accent1"/>
              </a:solidFill>
            </a:endParaRPr>
          </a:p>
          <a:p>
            <a:endParaRPr lang="cs-CZ" b="1" dirty="0" smtClean="0">
              <a:solidFill>
                <a:schemeClr val="accent1"/>
              </a:solidFill>
            </a:endParaRPr>
          </a:p>
          <a:p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dirty="0" smtClean="0"/>
              <a:t>Určete druh a vzor u přídavného jména </a:t>
            </a:r>
            <a:r>
              <a:rPr lang="cs-CZ" u="sng" dirty="0" smtClean="0"/>
              <a:t>čeští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08" y="2420888"/>
          <a:ext cx="8784981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32"/>
                <a:gridCol w="970908"/>
                <a:gridCol w="805290"/>
                <a:gridCol w="1683787"/>
                <a:gridCol w="1024914"/>
                <a:gridCol w="732081"/>
                <a:gridCol w="831692"/>
                <a:gridCol w="792088"/>
                <a:gridCol w="792089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sloveso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způsob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čas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vid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třída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uprosili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oznamovací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minulý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dok.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činný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prosí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19" y="5157192"/>
          <a:ext cx="8640960" cy="1404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  <a:gridCol w="2880320"/>
                <a:gridCol w="288032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přídavné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jméno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druh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čeští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r>
              <a:rPr lang="cs-CZ" dirty="0" smtClean="0"/>
              <a:t>Vypište </a:t>
            </a:r>
            <a:r>
              <a:rPr lang="cs-CZ" u="sng" dirty="0" smtClean="0"/>
              <a:t>přísudek</a:t>
            </a:r>
            <a:r>
              <a:rPr lang="cs-CZ" dirty="0" smtClean="0"/>
              <a:t> z druhé věty.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dirty="0" smtClean="0"/>
              <a:t>Poslední větu v souvětí přeměňte na větný člen.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2276872"/>
          <a:ext cx="864096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4"/>
                <a:gridCol w="4104456"/>
              </a:tblGrid>
              <a:tr h="4451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věta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přísudek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06988">
                <a:tc>
                  <a:txBody>
                    <a:bodyPr/>
                    <a:lstStyle/>
                    <a:p>
                      <a:pPr marL="0" marR="0" lvl="1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..., že král chce město ušetřit, …</a:t>
                      </a:r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chce ušetřit</a:t>
                      </a:r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4869160"/>
          <a:ext cx="8640960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  <a:gridCol w="4608512"/>
              </a:tblGrid>
              <a:tr h="5040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věta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větný člen</a:t>
                      </a:r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…., které jeho otec tak moc zvelebil.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…, aby nehubil </a:t>
                      </a:r>
                      <a:r>
                        <a:rPr kumimoji="0" lang="cs-CZ" sz="2400" u="non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své velkolepé tak moc jeho otcem zvelebené 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dědictví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dirty="0" smtClean="0"/>
              <a:t>Ve třetí větě změňte shodný přívlastek na neshodný.</a:t>
            </a:r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endParaRPr lang="cs-CZ" b="1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Změňte poslední větu tak, aby bylo sloveso v trpném rodě.</a:t>
            </a:r>
          </a:p>
          <a:p>
            <a:pPr algn="just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2204864"/>
          <a:ext cx="8712969" cy="14968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1"/>
                <a:gridCol w="2880320"/>
                <a:gridCol w="2952328"/>
              </a:tblGrid>
              <a:tr h="7348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věta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přívlastek shodný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přívlastek neshodný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02307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…, neboť ho čeští páni uprosili, …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u="sng" dirty="0" smtClean="0"/>
                        <a:t>čeští</a:t>
                      </a:r>
                      <a:r>
                        <a:rPr lang="cs-CZ" sz="2200" dirty="0" smtClean="0"/>
                        <a:t> páni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páni </a:t>
                      </a:r>
                      <a:r>
                        <a:rPr lang="cs-CZ" sz="2200" b="1" u="sng" dirty="0" smtClean="0"/>
                        <a:t>z Čech</a:t>
                      </a:r>
                      <a:endParaRPr lang="cs-CZ" sz="2200" b="1" u="sng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5229200"/>
          <a:ext cx="8712968" cy="148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484"/>
                <a:gridCol w="435648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věta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sloveso v trpném rodě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…, které jeho otec tak moc </a:t>
                      </a:r>
                      <a:r>
                        <a:rPr lang="cs-CZ" sz="2200" b="1" u="sng" dirty="0" smtClean="0"/>
                        <a:t>zvelebil.</a:t>
                      </a:r>
                      <a:endParaRPr lang="cs-CZ" sz="22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…, které </a:t>
                      </a:r>
                      <a:r>
                        <a:rPr lang="cs-CZ" sz="2200" b="1" u="sng" dirty="0" smtClean="0"/>
                        <a:t>bylo</a:t>
                      </a:r>
                      <a:r>
                        <a:rPr lang="cs-CZ" sz="2200" dirty="0" smtClean="0"/>
                        <a:t> jeho otcem tak moc </a:t>
                      </a:r>
                      <a:r>
                        <a:rPr lang="cs-CZ" sz="2200" b="1" u="sng" dirty="0" smtClean="0"/>
                        <a:t>zvelebeno</a:t>
                      </a:r>
                      <a:endParaRPr lang="cs-CZ" sz="2200" b="1" u="sng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dirty="0" smtClean="0"/>
              <a:t>Vytvořte </a:t>
            </a:r>
            <a:r>
              <a:rPr lang="cs-CZ" i="1" dirty="0" smtClean="0"/>
              <a:t>synonymum</a:t>
            </a:r>
            <a:r>
              <a:rPr lang="cs-CZ" dirty="0" smtClean="0"/>
              <a:t> ke slovu </a:t>
            </a:r>
            <a:r>
              <a:rPr lang="cs-CZ" b="1" dirty="0" smtClean="0"/>
              <a:t>zvelebil</a:t>
            </a:r>
            <a:r>
              <a:rPr lang="cs-CZ" dirty="0" smtClean="0"/>
              <a:t>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Vytvořte </a:t>
            </a:r>
            <a:r>
              <a:rPr lang="cs-CZ" i="1" dirty="0" smtClean="0"/>
              <a:t>antonymum </a:t>
            </a:r>
            <a:r>
              <a:rPr lang="cs-CZ" dirty="0" smtClean="0"/>
              <a:t>ke slovu </a:t>
            </a:r>
            <a:r>
              <a:rPr lang="cs-CZ" b="1" dirty="0" smtClean="0"/>
              <a:t>ušetřil </a:t>
            </a:r>
            <a:r>
              <a:rPr lang="cs-CZ" dirty="0" smtClean="0"/>
              <a:t>tak, aby patřilo do věty.</a:t>
            </a:r>
          </a:p>
          <a:p>
            <a:pPr algn="just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2564904"/>
          <a:ext cx="8712968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6484"/>
                <a:gridCol w="4356484"/>
              </a:tblGrid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výraz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synonymum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zvelebil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upravil, vylepšil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5373216"/>
          <a:ext cx="8640960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/>
                <a:gridCol w="4320480"/>
              </a:tblGrid>
              <a:tr h="64807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výraz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antonymum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ušetřil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zničil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dirty="0" smtClean="0"/>
              <a:t>Označte kořen a slovotvorné prostředky ve slovu </a:t>
            </a:r>
            <a:r>
              <a:rPr lang="cs-CZ" b="1" dirty="0" smtClean="0"/>
              <a:t>rozlétla</a:t>
            </a:r>
            <a:r>
              <a:rPr lang="cs-CZ" dirty="0" smtClean="0"/>
              <a:t>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Najděte slovo složené.</a:t>
            </a:r>
          </a:p>
          <a:p>
            <a:pPr lvl="1"/>
            <a:r>
              <a:rPr lang="cs-CZ" b="1" dirty="0" smtClean="0"/>
              <a:t>velkolepé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2780928"/>
          <a:ext cx="8640960" cy="14350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160240"/>
                <a:gridCol w="2160240"/>
                <a:gridCol w="2160240"/>
              </a:tblGrid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výraz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předpona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kořen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přípona (koncovka)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rozlétla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roz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-lét-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-l(a)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3600" b="1" dirty="0" smtClean="0">
                <a:solidFill>
                  <a:schemeClr val="accent2"/>
                </a:solidFill>
              </a:rPr>
              <a:t>Literatura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2800" dirty="0" err="1" smtClean="0"/>
              <a:t>Sochrová</a:t>
            </a:r>
            <a:r>
              <a:rPr lang="cs-CZ" sz="2800" dirty="0" smtClean="0"/>
              <a:t>, M</a:t>
            </a:r>
            <a:r>
              <a:rPr lang="cs-CZ" sz="2800" i="1" dirty="0" smtClean="0"/>
              <a:t>. Český jazyk a literatura. </a:t>
            </a:r>
            <a:r>
              <a:rPr lang="cs-CZ" sz="2800" dirty="0" smtClean="0"/>
              <a:t>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Havlíčkův Brod: Fragment, 2009. ISBN 978-80-253-0468-6.</a:t>
            </a:r>
          </a:p>
          <a:p>
            <a:pPr marL="457200" indent="-457200" algn="just">
              <a:buNone/>
            </a:pP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700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33">
      <a:dk1>
        <a:sysClr val="windowText" lastClr="000000"/>
      </a:dk1>
      <a:lt1>
        <a:sysClr val="window" lastClr="FFFFFF"/>
      </a:lt1>
      <a:dk2>
        <a:srgbClr val="FF388C"/>
      </a:dk2>
      <a:lt2>
        <a:srgbClr val="D2D2D2"/>
      </a:lt2>
      <a:accent1>
        <a:srgbClr val="FF2AD7"/>
      </a:accent1>
      <a:accent2>
        <a:srgbClr val="FF79C2"/>
      </a:accent2>
      <a:accent3>
        <a:srgbClr val="9C007F"/>
      </a:accent3>
      <a:accent4>
        <a:srgbClr val="FF1B97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5122</TotalTime>
  <Words>465</Words>
  <Application>Microsoft Office PowerPoint</Application>
  <PresentationFormat>Předvádění na obrazovce (4:3)</PresentationFormat>
  <Paragraphs>197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Snímek 1</vt:lpstr>
      <vt:lpstr>Snímek 2</vt:lpstr>
      <vt:lpstr>Opište si souvětí a doplňte čárky</vt:lpstr>
      <vt:lpstr>Opište si souvětí a doplňte čárky</vt:lpstr>
      <vt:lpstr>Úkoly</vt:lpstr>
      <vt:lpstr>Úkoly</vt:lpstr>
      <vt:lpstr>Řešení</vt:lpstr>
      <vt:lpstr>Řešení</vt:lpstr>
      <vt:lpstr>Řešení</vt:lpstr>
      <vt:lpstr>Řešení</vt:lpstr>
      <vt:lpstr>Řešení</vt:lpstr>
      <vt:lpstr>Řešení</vt:lpstr>
      <vt:lpstr>Řešení</vt:lpstr>
      <vt:lpstr>Řešení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275</cp:revision>
  <dcterms:created xsi:type="dcterms:W3CDTF">2013-10-09T13:06:42Z</dcterms:created>
  <dcterms:modified xsi:type="dcterms:W3CDTF">2013-11-06T06:04:32Z</dcterms:modified>
</cp:coreProperties>
</file>