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19"/>
  </p:notesMasterIdLst>
  <p:sldIdLst>
    <p:sldId id="266" r:id="rId2"/>
    <p:sldId id="267" r:id="rId3"/>
    <p:sldId id="286" r:id="rId4"/>
    <p:sldId id="287" r:id="rId5"/>
    <p:sldId id="288" r:id="rId6"/>
    <p:sldId id="289" r:id="rId7"/>
    <p:sldId id="290" r:id="rId8"/>
    <p:sldId id="282" r:id="rId9"/>
    <p:sldId id="292" r:id="rId10"/>
    <p:sldId id="296" r:id="rId11"/>
    <p:sldId id="294" r:id="rId12"/>
    <p:sldId id="299" r:id="rId13"/>
    <p:sldId id="295" r:id="rId14"/>
    <p:sldId id="297" r:id="rId15"/>
    <p:sldId id="298" r:id="rId16"/>
    <p:sldId id="269" r:id="rId17"/>
    <p:sldId id="258" r:id="rId18"/>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EEDDB"/>
    <a:srgbClr val="4E8542"/>
    <a:srgbClr val="F5DBDE"/>
  </p:clrMru>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24" autoAdjust="0"/>
  </p:normalViewPr>
  <p:slideViewPr>
    <p:cSldViewPr>
      <p:cViewPr varScale="1">
        <p:scale>
          <a:sx n="69" d="100"/>
          <a:sy n="69" d="100"/>
        </p:scale>
        <p:origin x="-858" y="-102"/>
      </p:cViewPr>
      <p:guideLst>
        <p:guide orient="horz" pos="2160"/>
        <p:guide pos="2880"/>
      </p:guideLst>
    </p:cSldViewPr>
  </p:slideViewPr>
  <p:outlineViewPr>
    <p:cViewPr>
      <p:scale>
        <a:sx n="33" d="100"/>
        <a:sy n="33" d="100"/>
      </p:scale>
      <p:origin x="0" y="7488"/>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000B787-71CA-4DBD-9498-97962836FA22}" type="datetimeFigureOut">
              <a:rPr lang="cs-CZ" smtClean="0"/>
              <a:pPr/>
              <a:t>6.11.2013</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1281214-207B-40A0-B7BE-B2708C9E2E21}" type="slidenum">
              <a:rPr lang="cs-CZ" smtClean="0"/>
              <a:pPr/>
              <a:t>‹#›</a:t>
            </a:fld>
            <a:endParaRPr lang="cs-CZ"/>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bg>
      <p:bgRef idx="1001">
        <a:schemeClr val="bg2"/>
      </p:bgRef>
    </p:bg>
    <p:spTree>
      <p:nvGrpSpPr>
        <p:cNvPr id="1" name=""/>
        <p:cNvGrpSpPr/>
        <p:nvPr/>
      </p:nvGrpSpPr>
      <p:grpSpPr>
        <a:xfrm>
          <a:off x="0" y="0"/>
          <a:ext cx="0" cy="0"/>
          <a:chOff x="0" y="0"/>
          <a:chExt cx="0" cy="0"/>
        </a:xfrm>
      </p:grpSpPr>
      <p:sp>
        <p:nvSpPr>
          <p:cNvPr id="7" name="Obdélník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Obdélník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bdélník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Nadpis 7"/>
          <p:cNvSpPr>
            <a:spLocks noGrp="1"/>
          </p:cNvSpPr>
          <p:nvPr>
            <p:ph type="ctrTitle"/>
          </p:nvPr>
        </p:nvSpPr>
        <p:spPr>
          <a:xfrm>
            <a:off x="2362200" y="4038600"/>
            <a:ext cx="6477000" cy="1828800"/>
          </a:xfrm>
        </p:spPr>
        <p:txBody>
          <a:bodyPr anchor="b"/>
          <a:lstStyle>
            <a:lvl1pPr>
              <a:defRPr cap="all" baseline="0"/>
            </a:lvl1pPr>
          </a:lstStyle>
          <a:p>
            <a:r>
              <a:rPr kumimoji="0" lang="cs-CZ" smtClean="0"/>
              <a:t>Klepnutím lze upravit styl předlohy nadpisů.</a:t>
            </a:r>
            <a:endParaRPr kumimoji="0" lang="en-US"/>
          </a:p>
        </p:txBody>
      </p:sp>
      <p:sp>
        <p:nvSpPr>
          <p:cNvPr id="9" name="Podnadpis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cs-CZ" smtClean="0"/>
              <a:t>Klepnutím lze upravit styl předlohy podnadpisů.</a:t>
            </a:r>
            <a:endParaRPr kumimoji="0" lang="en-US"/>
          </a:p>
        </p:txBody>
      </p:sp>
      <p:sp>
        <p:nvSpPr>
          <p:cNvPr id="28" name="Zástupný symbol pro datum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C4EDB111-EBB4-4E57-8399-2BB59B299CFA}" type="datetimeFigureOut">
              <a:rPr lang="cs-CZ" smtClean="0"/>
              <a:pPr/>
              <a:t>6.11.2013</a:t>
            </a:fld>
            <a:endParaRPr lang="cs-CZ"/>
          </a:p>
        </p:txBody>
      </p:sp>
      <p:sp>
        <p:nvSpPr>
          <p:cNvPr id="17" name="Zástupný symbol pro zápatí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cs-CZ"/>
          </a:p>
        </p:txBody>
      </p:sp>
      <p:sp>
        <p:nvSpPr>
          <p:cNvPr id="29" name="Zástupný symbol pro číslo snímku 28"/>
          <p:cNvSpPr>
            <a:spLocks noGrp="1"/>
          </p:cNvSpPr>
          <p:nvPr>
            <p:ph type="sldNum" sz="quarter" idx="12"/>
          </p:nvPr>
        </p:nvSpPr>
        <p:spPr>
          <a:xfrm>
            <a:off x="8001000" y="228600"/>
            <a:ext cx="838200" cy="381000"/>
          </a:xfrm>
        </p:spPr>
        <p:txBody>
          <a:bodyPr/>
          <a:lstStyle>
            <a:lvl1pPr>
              <a:defRPr>
                <a:solidFill>
                  <a:schemeClr val="tx2"/>
                </a:solidFill>
              </a:defRPr>
            </a:lvl1pPr>
          </a:lstStyle>
          <a:p>
            <a:fld id="{E04D1B34-2B47-4A7F-8D7F-AD1FC333C4E0}" type="slidenum">
              <a:rPr lang="cs-CZ" smtClean="0"/>
              <a:pPr/>
              <a:t>‹#›</a:t>
            </a:fld>
            <a:endParaRPr lang="cs-CZ"/>
          </a:p>
        </p:txBody>
      </p:sp>
    </p:spTree>
  </p:cSld>
  <p:clrMapOvr>
    <a:overrideClrMapping bg1="dk1" tx1="lt1" bg2="dk2" tx2="lt2" accent1="accent1" accent2="accent2" accent3="accent3" accent4="accent4" accent5="accent5" accent6="accent6" hlink="hlink" folHlink="folHlink"/>
  </p:clrMapOvr>
  <p:transition>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612648" y="228600"/>
            <a:ext cx="8153400" cy="990600"/>
          </a:xfrm>
        </p:spPr>
        <p:txBody>
          <a:bodyPr/>
          <a:lstStyle/>
          <a:p>
            <a:r>
              <a:rPr kumimoji="0" lang="cs-CZ" smtClean="0"/>
              <a:t>Klepnutím lze upravit styl předlohy nadpisů.</a:t>
            </a:r>
            <a:endParaRPr kumimoji="0" lang="en-US"/>
          </a:p>
        </p:txBody>
      </p:sp>
      <p:sp>
        <p:nvSpPr>
          <p:cNvPr id="4" name="Zástupný symbol pro datum 3"/>
          <p:cNvSpPr>
            <a:spLocks noGrp="1"/>
          </p:cNvSpPr>
          <p:nvPr>
            <p:ph type="dt" sz="half" idx="10"/>
          </p:nvPr>
        </p:nvSpPr>
        <p:spPr/>
        <p:txBody>
          <a:bodyPr/>
          <a:lstStyle/>
          <a:p>
            <a:fld id="{C4EDB111-EBB4-4E57-8399-2BB59B299CFA}" type="datetimeFigureOut">
              <a:rPr lang="cs-CZ" smtClean="0"/>
              <a:pPr/>
              <a:t>6.11.2013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lvl1pPr>
              <a:defRPr>
                <a:solidFill>
                  <a:srgbClr val="FFFFFF"/>
                </a:solidFill>
              </a:defRPr>
            </a:lvl1pPr>
          </a:lstStyle>
          <a:p>
            <a:fld id="{E04D1B34-2B47-4A7F-8D7F-AD1FC333C4E0}" type="slidenum">
              <a:rPr lang="cs-CZ" smtClean="0"/>
              <a:pPr/>
              <a:t>‹#›</a:t>
            </a:fld>
            <a:endParaRPr lang="cs-CZ"/>
          </a:p>
        </p:txBody>
      </p:sp>
      <p:sp>
        <p:nvSpPr>
          <p:cNvPr id="8" name="Zástupný symbol pro obsah 7"/>
          <p:cNvSpPr>
            <a:spLocks noGrp="1"/>
          </p:cNvSpPr>
          <p:nvPr>
            <p:ph sz="quarter" idx="1"/>
          </p:nvPr>
        </p:nvSpPr>
        <p:spPr>
          <a:xfrm>
            <a:off x="612648" y="1600200"/>
            <a:ext cx="8153400" cy="4495800"/>
          </a:xfrm>
        </p:spPr>
        <p:txBody>
          <a:body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Tree>
  </p:cSld>
  <p:clrMapOvr>
    <a:masterClrMapping/>
  </p:clrMapOvr>
  <p:transition>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bg>
      <p:bgRef idx="1003">
        <a:schemeClr val="bg1"/>
      </p:bgRef>
    </p:bg>
    <p:spTree>
      <p:nvGrpSpPr>
        <p:cNvPr id="1" name=""/>
        <p:cNvGrpSpPr/>
        <p:nvPr/>
      </p:nvGrpSpPr>
      <p:grpSpPr>
        <a:xfrm>
          <a:off x="0" y="0"/>
          <a:ext cx="0" cy="0"/>
          <a:chOff x="0" y="0"/>
          <a:chExt cx="0" cy="0"/>
        </a:xfrm>
      </p:grpSpPr>
      <p:sp>
        <p:nvSpPr>
          <p:cNvPr id="3" name="Zástupný symbol pro text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cs-CZ" smtClean="0"/>
              <a:t>Klepnutím lze upravit styly předlohy textu.</a:t>
            </a:r>
          </a:p>
        </p:txBody>
      </p:sp>
      <p:sp>
        <p:nvSpPr>
          <p:cNvPr id="7" name="Obdélník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bdélník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Obdélník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Nadpis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cs-CZ" smtClean="0"/>
              <a:t>Klepnutím lze upravit styl předlohy nadpisů.</a:t>
            </a:r>
            <a:endParaRPr kumimoji="0" lang="en-US"/>
          </a:p>
        </p:txBody>
      </p:sp>
      <p:sp>
        <p:nvSpPr>
          <p:cNvPr id="12" name="Zástupný symbol pro datum 11"/>
          <p:cNvSpPr>
            <a:spLocks noGrp="1"/>
          </p:cNvSpPr>
          <p:nvPr>
            <p:ph type="dt" sz="half" idx="10"/>
          </p:nvPr>
        </p:nvSpPr>
        <p:spPr/>
        <p:txBody>
          <a:bodyPr/>
          <a:lstStyle/>
          <a:p>
            <a:fld id="{C4EDB111-EBB4-4E57-8399-2BB59B299CFA}" type="datetimeFigureOut">
              <a:rPr lang="cs-CZ" smtClean="0"/>
              <a:pPr/>
              <a:t>6.11.2013</a:t>
            </a:fld>
            <a:endParaRPr lang="cs-CZ"/>
          </a:p>
        </p:txBody>
      </p:sp>
      <p:sp>
        <p:nvSpPr>
          <p:cNvPr id="13" name="Zástupný symbol pro číslo snímku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E04D1B34-2B47-4A7F-8D7F-AD1FC333C4E0}" type="slidenum">
              <a:rPr lang="cs-CZ" smtClean="0"/>
              <a:pPr/>
              <a:t>‹#›</a:t>
            </a:fld>
            <a:endParaRPr lang="cs-CZ"/>
          </a:p>
        </p:txBody>
      </p:sp>
      <p:sp>
        <p:nvSpPr>
          <p:cNvPr id="14" name="Zástupný symbol pro zápatí 13"/>
          <p:cNvSpPr>
            <a:spLocks noGrp="1"/>
          </p:cNvSpPr>
          <p:nvPr>
            <p:ph type="ftr" sz="quarter" idx="12"/>
          </p:nvPr>
        </p:nvSpPr>
        <p:spPr/>
        <p:txBody>
          <a:bodyPr/>
          <a:lstStyle/>
          <a:p>
            <a:endParaRPr lang="cs-CZ"/>
          </a:p>
        </p:txBody>
      </p:sp>
    </p:spTree>
  </p:cSld>
  <p:clrMapOvr>
    <a:overrideClrMapping bg1="lt1" tx1="dk1" bg2="lt2" tx2="dk2" accent1="accent1" accent2="accent2" accent3="accent3" accent4="accent4" accent5="accent5" accent6="accent6" hlink="hlink" folHlink="folHlink"/>
  </p:clrMapOvr>
  <p:transition>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Klepnutím lze upravit styl předlohy nadpisů.</a:t>
            </a:r>
            <a:endParaRPr kumimoji="0" lang="en-US"/>
          </a:p>
        </p:txBody>
      </p:sp>
      <p:sp>
        <p:nvSpPr>
          <p:cNvPr id="9" name="Zástupný symbol pro obsah 8"/>
          <p:cNvSpPr>
            <a:spLocks noGrp="1"/>
          </p:cNvSpPr>
          <p:nvPr>
            <p:ph sz="quarter" idx="1"/>
          </p:nvPr>
        </p:nvSpPr>
        <p:spPr>
          <a:xfrm>
            <a:off x="609600" y="1589567"/>
            <a:ext cx="3886200" cy="4572000"/>
          </a:xfrm>
        </p:spPr>
        <p:txBody>
          <a:body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1" name="Zástupný symbol pro obsah 10"/>
          <p:cNvSpPr>
            <a:spLocks noGrp="1"/>
          </p:cNvSpPr>
          <p:nvPr>
            <p:ph sz="quarter" idx="2"/>
          </p:nvPr>
        </p:nvSpPr>
        <p:spPr>
          <a:xfrm>
            <a:off x="4844901" y="1589567"/>
            <a:ext cx="3886200" cy="4572000"/>
          </a:xfrm>
        </p:spPr>
        <p:txBody>
          <a:body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8" name="Zástupný symbol pro datum 7"/>
          <p:cNvSpPr>
            <a:spLocks noGrp="1"/>
          </p:cNvSpPr>
          <p:nvPr>
            <p:ph type="dt" sz="half" idx="15"/>
          </p:nvPr>
        </p:nvSpPr>
        <p:spPr/>
        <p:txBody>
          <a:bodyPr rtlCol="0"/>
          <a:lstStyle/>
          <a:p>
            <a:fld id="{C4EDB111-EBB4-4E57-8399-2BB59B299CFA}" type="datetimeFigureOut">
              <a:rPr lang="cs-CZ" smtClean="0"/>
              <a:pPr/>
              <a:t>6.11.2013</a:t>
            </a:fld>
            <a:endParaRPr lang="cs-CZ"/>
          </a:p>
        </p:txBody>
      </p:sp>
      <p:sp>
        <p:nvSpPr>
          <p:cNvPr id="10" name="Zástupný symbol pro číslo snímku 9"/>
          <p:cNvSpPr>
            <a:spLocks noGrp="1"/>
          </p:cNvSpPr>
          <p:nvPr>
            <p:ph type="sldNum" sz="quarter" idx="16"/>
          </p:nvPr>
        </p:nvSpPr>
        <p:spPr/>
        <p:txBody>
          <a:bodyPr rtlCol="0"/>
          <a:lstStyle/>
          <a:p>
            <a:fld id="{E04D1B34-2B47-4A7F-8D7F-AD1FC333C4E0}" type="slidenum">
              <a:rPr lang="cs-CZ" smtClean="0"/>
              <a:pPr/>
              <a:t>‹#›</a:t>
            </a:fld>
            <a:endParaRPr lang="cs-CZ"/>
          </a:p>
        </p:txBody>
      </p:sp>
      <p:sp>
        <p:nvSpPr>
          <p:cNvPr id="12" name="Zástupný symbol pro zápatí 11"/>
          <p:cNvSpPr>
            <a:spLocks noGrp="1"/>
          </p:cNvSpPr>
          <p:nvPr>
            <p:ph type="ftr" sz="quarter" idx="17"/>
          </p:nvPr>
        </p:nvSpPr>
        <p:spPr/>
        <p:txBody>
          <a:bodyPr rtlCol="0"/>
          <a:lstStyle/>
          <a:p>
            <a:endParaRPr lang="cs-CZ"/>
          </a:p>
        </p:txBody>
      </p:sp>
    </p:spTree>
  </p:cSld>
  <p:clrMapOvr>
    <a:masterClrMapping/>
  </p:clrMapOvr>
  <p:transition>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533400" y="273050"/>
            <a:ext cx="8153400" cy="869950"/>
          </a:xfrm>
        </p:spPr>
        <p:txBody>
          <a:bodyPr anchor="ctr"/>
          <a:lstStyle>
            <a:lvl1pPr>
              <a:defRPr/>
            </a:lvl1pPr>
          </a:lstStyle>
          <a:p>
            <a:r>
              <a:rPr kumimoji="0" lang="cs-CZ" smtClean="0"/>
              <a:t>Klepnutím lze upravit styl předlohy nadpisů.</a:t>
            </a:r>
            <a:endParaRPr kumimoji="0" lang="en-US"/>
          </a:p>
        </p:txBody>
      </p:sp>
      <p:sp>
        <p:nvSpPr>
          <p:cNvPr id="11" name="Zástupný symbol pro obsah 10"/>
          <p:cNvSpPr>
            <a:spLocks noGrp="1"/>
          </p:cNvSpPr>
          <p:nvPr>
            <p:ph sz="quarter" idx="2"/>
          </p:nvPr>
        </p:nvSpPr>
        <p:spPr>
          <a:xfrm>
            <a:off x="609600" y="2438400"/>
            <a:ext cx="3886200" cy="3581400"/>
          </a:xfrm>
        </p:spPr>
        <p:txBody>
          <a:body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3" name="Zástupný symbol pro obsah 12"/>
          <p:cNvSpPr>
            <a:spLocks noGrp="1"/>
          </p:cNvSpPr>
          <p:nvPr>
            <p:ph sz="quarter" idx="4"/>
          </p:nvPr>
        </p:nvSpPr>
        <p:spPr>
          <a:xfrm>
            <a:off x="4800600" y="2438400"/>
            <a:ext cx="3886200" cy="3581400"/>
          </a:xfrm>
        </p:spPr>
        <p:txBody>
          <a:body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0" name="Zástupný symbol pro datum 9"/>
          <p:cNvSpPr>
            <a:spLocks noGrp="1"/>
          </p:cNvSpPr>
          <p:nvPr>
            <p:ph type="dt" sz="half" idx="15"/>
          </p:nvPr>
        </p:nvSpPr>
        <p:spPr/>
        <p:txBody>
          <a:bodyPr rtlCol="0"/>
          <a:lstStyle/>
          <a:p>
            <a:fld id="{C4EDB111-EBB4-4E57-8399-2BB59B299CFA}" type="datetimeFigureOut">
              <a:rPr lang="cs-CZ" smtClean="0"/>
              <a:pPr/>
              <a:t>6.11.2013</a:t>
            </a:fld>
            <a:endParaRPr lang="cs-CZ"/>
          </a:p>
        </p:txBody>
      </p:sp>
      <p:sp>
        <p:nvSpPr>
          <p:cNvPr id="12" name="Zástupný symbol pro číslo snímku 11"/>
          <p:cNvSpPr>
            <a:spLocks noGrp="1"/>
          </p:cNvSpPr>
          <p:nvPr>
            <p:ph type="sldNum" sz="quarter" idx="16"/>
          </p:nvPr>
        </p:nvSpPr>
        <p:spPr/>
        <p:txBody>
          <a:bodyPr rtlCol="0"/>
          <a:lstStyle/>
          <a:p>
            <a:fld id="{E04D1B34-2B47-4A7F-8D7F-AD1FC333C4E0}" type="slidenum">
              <a:rPr lang="cs-CZ" smtClean="0"/>
              <a:pPr/>
              <a:t>‹#›</a:t>
            </a:fld>
            <a:endParaRPr lang="cs-CZ"/>
          </a:p>
        </p:txBody>
      </p:sp>
      <p:sp>
        <p:nvSpPr>
          <p:cNvPr id="14" name="Zástupný symbol pro zápatí 13"/>
          <p:cNvSpPr>
            <a:spLocks noGrp="1"/>
          </p:cNvSpPr>
          <p:nvPr>
            <p:ph type="ftr" sz="quarter" idx="17"/>
          </p:nvPr>
        </p:nvSpPr>
        <p:spPr/>
        <p:txBody>
          <a:bodyPr rtlCol="0"/>
          <a:lstStyle/>
          <a:p>
            <a:endParaRPr lang="cs-CZ"/>
          </a:p>
        </p:txBody>
      </p:sp>
      <p:sp>
        <p:nvSpPr>
          <p:cNvPr id="16" name="Zástupný symbol pro text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cs-CZ" smtClean="0"/>
              <a:t>Klepnutím lze upravit styly předlohy textu.</a:t>
            </a:r>
          </a:p>
        </p:txBody>
      </p:sp>
      <p:sp>
        <p:nvSpPr>
          <p:cNvPr id="15" name="Zástupný symbol pro text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cs-CZ" smtClean="0"/>
              <a:t>Klepnutím lze upravit styly předlohy textu.</a:t>
            </a:r>
          </a:p>
        </p:txBody>
      </p:sp>
    </p:spTree>
  </p:cSld>
  <p:clrMapOvr>
    <a:masterClrMapping/>
  </p:clrMapOvr>
  <p:transition>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Klepnutím lze upravit styl předlohy nadpisů.</a:t>
            </a:r>
            <a:endParaRPr kumimoji="0" lang="en-US"/>
          </a:p>
        </p:txBody>
      </p:sp>
      <p:sp>
        <p:nvSpPr>
          <p:cNvPr id="3" name="Zástupný symbol pro datum 2"/>
          <p:cNvSpPr>
            <a:spLocks noGrp="1"/>
          </p:cNvSpPr>
          <p:nvPr>
            <p:ph type="dt" sz="half" idx="10"/>
          </p:nvPr>
        </p:nvSpPr>
        <p:spPr/>
        <p:txBody>
          <a:bodyPr/>
          <a:lstStyle/>
          <a:p>
            <a:fld id="{C4EDB111-EBB4-4E57-8399-2BB59B299CFA}" type="datetimeFigureOut">
              <a:rPr lang="cs-CZ" smtClean="0"/>
              <a:pPr/>
              <a:t>6.11.2013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lvl1pPr>
              <a:defRPr>
                <a:solidFill>
                  <a:srgbClr val="FFFFFF"/>
                </a:solidFill>
              </a:defRPr>
            </a:lvl1pPr>
          </a:lstStyle>
          <a:p>
            <a:fld id="{E04D1B34-2B47-4A7F-8D7F-AD1FC333C4E0}" type="slidenum">
              <a:rPr lang="cs-CZ" smtClean="0"/>
              <a:pPr/>
              <a:t>‹#›</a:t>
            </a:fld>
            <a:endParaRPr lang="cs-CZ"/>
          </a:p>
        </p:txBody>
      </p:sp>
    </p:spTree>
  </p:cSld>
  <p:clrMapOvr>
    <a:masterClrMapping/>
  </p:clrMapOvr>
  <p:transition>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C4EDB111-EBB4-4E57-8399-2BB59B299CFA}" type="datetimeFigureOut">
              <a:rPr lang="cs-CZ" smtClean="0"/>
              <a:pPr/>
              <a:t>6.11.2013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a:xfrm>
            <a:off x="0" y="6248400"/>
            <a:ext cx="533400" cy="381000"/>
          </a:xfrm>
        </p:spPr>
        <p:txBody>
          <a:bodyPr/>
          <a:lstStyle>
            <a:lvl1pPr>
              <a:defRPr>
                <a:solidFill>
                  <a:schemeClr val="tx2"/>
                </a:solidFill>
              </a:defRPr>
            </a:lvl1pPr>
          </a:lstStyle>
          <a:p>
            <a:fld id="{E04D1B34-2B47-4A7F-8D7F-AD1FC333C4E0}" type="slidenum">
              <a:rPr lang="cs-CZ" smtClean="0"/>
              <a:pPr/>
              <a:t>‹#›</a:t>
            </a:fld>
            <a:endParaRPr lang="cs-CZ"/>
          </a:p>
        </p:txBody>
      </p:sp>
    </p:spTree>
  </p:cSld>
  <p:clrMapOvr>
    <a:masterClrMapping/>
  </p:clrMapOvr>
  <p:transition>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09600" y="273050"/>
            <a:ext cx="8077200" cy="869950"/>
          </a:xfrm>
        </p:spPr>
        <p:txBody>
          <a:bodyPr anchor="ctr"/>
          <a:lstStyle>
            <a:lvl1pPr algn="l">
              <a:buNone/>
              <a:defRPr sz="4400" b="0"/>
            </a:lvl1pPr>
          </a:lstStyle>
          <a:p>
            <a:r>
              <a:rPr kumimoji="0" lang="cs-CZ" smtClean="0"/>
              <a:t>Klepnutím lze upravit styl předlohy nadpisů.</a:t>
            </a:r>
            <a:endParaRPr kumimoji="0" lang="en-US"/>
          </a:p>
        </p:txBody>
      </p:sp>
      <p:sp>
        <p:nvSpPr>
          <p:cNvPr id="5" name="Zástupný symbol pro datum 4"/>
          <p:cNvSpPr>
            <a:spLocks noGrp="1"/>
          </p:cNvSpPr>
          <p:nvPr>
            <p:ph type="dt" sz="half" idx="10"/>
          </p:nvPr>
        </p:nvSpPr>
        <p:spPr/>
        <p:txBody>
          <a:bodyPr/>
          <a:lstStyle/>
          <a:p>
            <a:fld id="{C4EDB111-EBB4-4E57-8399-2BB59B299CFA}" type="datetimeFigureOut">
              <a:rPr lang="cs-CZ" smtClean="0"/>
              <a:pPr/>
              <a:t>6.11.2013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lvl1pPr>
              <a:defRPr>
                <a:solidFill>
                  <a:srgbClr val="FFFFFF"/>
                </a:solidFill>
              </a:defRPr>
            </a:lvl1pPr>
          </a:lstStyle>
          <a:p>
            <a:fld id="{E04D1B34-2B47-4A7F-8D7F-AD1FC333C4E0}" type="slidenum">
              <a:rPr lang="cs-CZ" smtClean="0"/>
              <a:pPr/>
              <a:t>‹#›</a:t>
            </a:fld>
            <a:endParaRPr lang="cs-CZ"/>
          </a:p>
        </p:txBody>
      </p:sp>
      <p:sp>
        <p:nvSpPr>
          <p:cNvPr id="3" name="Zástupný symbol pro text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cs-CZ" smtClean="0"/>
              <a:t>Klepnutím lze upravit styly předlohy textu.</a:t>
            </a:r>
          </a:p>
        </p:txBody>
      </p:sp>
      <p:sp>
        <p:nvSpPr>
          <p:cNvPr id="9" name="Zástupný symbol pro obsah 8"/>
          <p:cNvSpPr>
            <a:spLocks noGrp="1"/>
          </p:cNvSpPr>
          <p:nvPr>
            <p:ph sz="quarter" idx="1"/>
          </p:nvPr>
        </p:nvSpPr>
        <p:spPr>
          <a:xfrm>
            <a:off x="2362200" y="1752600"/>
            <a:ext cx="6400800" cy="4419600"/>
          </a:xfrm>
        </p:spPr>
        <p:txBody>
          <a:body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Tree>
  </p:cSld>
  <p:clrMapOvr>
    <a:masterClrMapping/>
  </p:clrMapOvr>
  <p:transition>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bg>
      <p:bgRef idx="1003">
        <a:schemeClr val="bg2"/>
      </p:bgRef>
    </p:bg>
    <p:spTree>
      <p:nvGrpSpPr>
        <p:cNvPr id="1" name=""/>
        <p:cNvGrpSpPr/>
        <p:nvPr/>
      </p:nvGrpSpPr>
      <p:grpSpPr>
        <a:xfrm>
          <a:off x="0" y="0"/>
          <a:ext cx="0" cy="0"/>
          <a:chOff x="0" y="0"/>
          <a:chExt cx="0" cy="0"/>
        </a:xfrm>
      </p:grpSpPr>
      <p:sp>
        <p:nvSpPr>
          <p:cNvPr id="4" name="Zástupný symbol pro text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cs-CZ" smtClean="0"/>
              <a:t>Klepnutím lze upravit styly předlohy textu.</a:t>
            </a:r>
          </a:p>
        </p:txBody>
      </p:sp>
      <p:sp>
        <p:nvSpPr>
          <p:cNvPr id="8" name="Obdélník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Obdélník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Obdélník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Nadpis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cs-CZ" smtClean="0"/>
              <a:t>Klepnutím lze upravit styl předlohy nadpisů.</a:t>
            </a:r>
            <a:endParaRPr kumimoji="0" lang="en-US"/>
          </a:p>
        </p:txBody>
      </p:sp>
      <p:sp>
        <p:nvSpPr>
          <p:cNvPr id="11" name="Obdélník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Zástupný symbol pro datum 11"/>
          <p:cNvSpPr>
            <a:spLocks noGrp="1"/>
          </p:cNvSpPr>
          <p:nvPr>
            <p:ph type="dt" sz="half" idx="10"/>
          </p:nvPr>
        </p:nvSpPr>
        <p:spPr>
          <a:xfrm>
            <a:off x="6248400" y="6248400"/>
            <a:ext cx="2667000" cy="365125"/>
          </a:xfrm>
        </p:spPr>
        <p:txBody>
          <a:bodyPr rtlCol="0"/>
          <a:lstStyle/>
          <a:p>
            <a:fld id="{C4EDB111-EBB4-4E57-8399-2BB59B299CFA}" type="datetimeFigureOut">
              <a:rPr lang="cs-CZ" smtClean="0"/>
              <a:pPr/>
              <a:t>6.11.2013</a:t>
            </a:fld>
            <a:endParaRPr lang="cs-CZ"/>
          </a:p>
        </p:txBody>
      </p:sp>
      <p:sp>
        <p:nvSpPr>
          <p:cNvPr id="13" name="Zástupný symbol pro číslo snímku 12"/>
          <p:cNvSpPr>
            <a:spLocks noGrp="1"/>
          </p:cNvSpPr>
          <p:nvPr>
            <p:ph type="sldNum" sz="quarter" idx="11"/>
          </p:nvPr>
        </p:nvSpPr>
        <p:spPr>
          <a:xfrm>
            <a:off x="0" y="4667249"/>
            <a:ext cx="1447800" cy="663578"/>
          </a:xfrm>
        </p:spPr>
        <p:txBody>
          <a:bodyPr rtlCol="0"/>
          <a:lstStyle>
            <a:lvl1pPr>
              <a:defRPr sz="2800"/>
            </a:lvl1pPr>
          </a:lstStyle>
          <a:p>
            <a:fld id="{E04D1B34-2B47-4A7F-8D7F-AD1FC333C4E0}" type="slidenum">
              <a:rPr lang="cs-CZ" smtClean="0"/>
              <a:pPr/>
              <a:t>‹#›</a:t>
            </a:fld>
            <a:endParaRPr lang="cs-CZ"/>
          </a:p>
        </p:txBody>
      </p:sp>
      <p:sp>
        <p:nvSpPr>
          <p:cNvPr id="14" name="Zástupný symbol pro zápatí 13"/>
          <p:cNvSpPr>
            <a:spLocks noGrp="1"/>
          </p:cNvSpPr>
          <p:nvPr>
            <p:ph type="ftr" sz="quarter" idx="12"/>
          </p:nvPr>
        </p:nvSpPr>
        <p:spPr>
          <a:xfrm>
            <a:off x="1600200" y="6248206"/>
            <a:ext cx="4572000" cy="365125"/>
          </a:xfrm>
        </p:spPr>
        <p:txBody>
          <a:bodyPr rtlCol="0"/>
          <a:lstStyle/>
          <a:p>
            <a:endParaRPr lang="cs-CZ"/>
          </a:p>
        </p:txBody>
      </p:sp>
      <p:sp>
        <p:nvSpPr>
          <p:cNvPr id="3" name="Zástupný symbol pro obrázek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cs-CZ" smtClean="0"/>
              <a:t>Klepnutím na ikonu přidáte obrázek.</a:t>
            </a:r>
            <a:endParaRPr kumimoji="0" lang="en-US" dirty="0"/>
          </a:p>
        </p:txBody>
      </p:sp>
    </p:spTree>
  </p:cSld>
  <p:clrMapOvr>
    <a:overrideClrMapping bg1="lt1" tx1="dk1" bg2="lt2" tx2="dk2" accent1="accent1" accent2="accent2" accent3="accent3" accent4="accent4" accent5="accent5" accent6="accent6" hlink="hlink" folHlink="folHlink"/>
  </p:clrMapOvr>
  <p:transition>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p:txBody>
          <a:bodyPr vert="eaVer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C4EDB111-EBB4-4E57-8399-2BB59B299CFA}" type="datetimeFigureOut">
              <a:rPr lang="cs-CZ" smtClean="0"/>
              <a:pPr/>
              <a:t>6.11.2013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E04D1B34-2B47-4A7F-8D7F-AD1FC333C4E0}" type="slidenum">
              <a:rPr lang="cs-CZ" smtClean="0"/>
              <a:pPr/>
              <a:t>‹#›</a:t>
            </a:fld>
            <a:endParaRPr lang="cs-CZ"/>
          </a:p>
        </p:txBody>
      </p:sp>
    </p:spTree>
  </p:cSld>
  <p:clrMapOvr>
    <a:masterClrMapping/>
  </p:clrMapOvr>
  <p:transition>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Svislý nadpis a text">
    <p:bg>
      <p:bgRef idx="1001">
        <a:schemeClr val="bg1"/>
      </p:bgRef>
    </p:bg>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553200" y="609600"/>
            <a:ext cx="2057400" cy="5516563"/>
          </a:xfrm>
        </p:spPr>
        <p:txBody>
          <a:bodyPr vert="eaVert"/>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a:xfrm>
            <a:off x="457200" y="609600"/>
            <a:ext cx="5562600" cy="5516564"/>
          </a:xfrm>
        </p:spPr>
        <p:txBody>
          <a:bodyPr vert="eaVer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a:xfrm>
            <a:off x="6553200" y="6248402"/>
            <a:ext cx="2209800" cy="365125"/>
          </a:xfrm>
        </p:spPr>
        <p:txBody>
          <a:bodyPr/>
          <a:lstStyle/>
          <a:p>
            <a:fld id="{C4EDB111-EBB4-4E57-8399-2BB59B299CFA}" type="datetimeFigureOut">
              <a:rPr lang="cs-CZ" smtClean="0"/>
              <a:pPr/>
              <a:t>6.11.2013</a:t>
            </a:fld>
            <a:endParaRPr lang="cs-CZ"/>
          </a:p>
        </p:txBody>
      </p:sp>
      <p:sp>
        <p:nvSpPr>
          <p:cNvPr id="5" name="Zástupný symbol pro zápatí 4"/>
          <p:cNvSpPr>
            <a:spLocks noGrp="1"/>
          </p:cNvSpPr>
          <p:nvPr>
            <p:ph type="ftr" sz="quarter" idx="11"/>
          </p:nvPr>
        </p:nvSpPr>
        <p:spPr>
          <a:xfrm>
            <a:off x="457201" y="6248207"/>
            <a:ext cx="5573483" cy="365125"/>
          </a:xfrm>
        </p:spPr>
        <p:txBody>
          <a:bodyPr/>
          <a:lstStyle/>
          <a:p>
            <a:endParaRPr lang="cs-CZ"/>
          </a:p>
        </p:txBody>
      </p:sp>
      <p:sp>
        <p:nvSpPr>
          <p:cNvPr id="7" name="Obdélník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Obdélník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Obdélník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Zástupný symbol pro číslo snímku 5"/>
          <p:cNvSpPr>
            <a:spLocks noGrp="1"/>
          </p:cNvSpPr>
          <p:nvPr>
            <p:ph type="sldNum" sz="quarter" idx="12"/>
          </p:nvPr>
        </p:nvSpPr>
        <p:spPr>
          <a:xfrm rot="5400000">
            <a:off x="5989638" y="144462"/>
            <a:ext cx="533400" cy="244476"/>
          </a:xfrm>
        </p:spPr>
        <p:txBody>
          <a:bodyPr/>
          <a:lstStyle/>
          <a:p>
            <a:fld id="{E04D1B34-2B47-4A7F-8D7F-AD1FC333C4E0}" type="slidenum">
              <a:rPr lang="cs-CZ" smtClean="0"/>
              <a:pPr/>
              <a:t>‹#›</a:t>
            </a:fld>
            <a:endParaRPr lang="cs-CZ"/>
          </a:p>
        </p:txBody>
      </p:sp>
    </p:spTree>
  </p:cSld>
  <p:clrMapOvr>
    <a:overrideClrMapping bg1="lt1" tx1="dk1" bg2="lt2" tx2="dk2" accent1="accent1" accent2="accent2" accent3="accent3" accent4="accent4" accent5="accent5" accent6="accent6" hlink="hlink" folHlink="folHlink"/>
  </p:clrMapOvr>
  <p:transition>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Zástupný symbol pro nadpis 21"/>
          <p:cNvSpPr>
            <a:spLocks noGrp="1"/>
          </p:cNvSpPr>
          <p:nvPr>
            <p:ph type="title"/>
          </p:nvPr>
        </p:nvSpPr>
        <p:spPr>
          <a:xfrm>
            <a:off x="609600" y="228600"/>
            <a:ext cx="8153400" cy="990600"/>
          </a:xfrm>
          <a:prstGeom prst="rect">
            <a:avLst/>
          </a:prstGeom>
        </p:spPr>
        <p:txBody>
          <a:bodyPr vert="horz" anchor="ctr">
            <a:normAutofit/>
          </a:bodyPr>
          <a:lstStyle/>
          <a:p>
            <a:r>
              <a:rPr kumimoji="0" lang="cs-CZ" smtClean="0"/>
              <a:t>Klepnutím lze upravit styl předlohy nadpisů.</a:t>
            </a:r>
            <a:endParaRPr kumimoji="0" lang="en-US"/>
          </a:p>
        </p:txBody>
      </p:sp>
      <p:sp>
        <p:nvSpPr>
          <p:cNvPr id="13" name="Zástupný symbol pro text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cs-CZ" smtClean="0"/>
              <a:t>Klepnutím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14" name="Zástupný symbol pro datum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C4EDB111-EBB4-4E57-8399-2BB59B299CFA}" type="datetimeFigureOut">
              <a:rPr lang="cs-CZ" smtClean="0"/>
              <a:pPr/>
              <a:t>6.11.2013</a:t>
            </a:fld>
            <a:endParaRPr lang="cs-CZ"/>
          </a:p>
        </p:txBody>
      </p:sp>
      <p:sp>
        <p:nvSpPr>
          <p:cNvPr id="3" name="Zástupný symbol pro zápatí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cs-CZ"/>
          </a:p>
        </p:txBody>
      </p:sp>
      <p:sp>
        <p:nvSpPr>
          <p:cNvPr id="7" name="Obdélník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bdélník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Obdélník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Zástupný symbol pro číslo snímku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E04D1B34-2B47-4A7F-8D7F-AD1FC333C4E0}"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ransition>
    <p:wipe dir="r"/>
  </p:transition>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www.oalib.cz/katedry/spo/dokumenty/erich-maria-remarque.doc"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hyperlink" Target="http://images2.fanpop.com/image/photos/12200000/My-Fair-Lady-audrey-hepburn-12262739-1024-768.jpg" TargetMode="External"/><Relationship Id="rId3" Type="http://schemas.openxmlformats.org/officeDocument/2006/relationships/hyperlink" Target="http://img.ct24.cz/cache/616x411/article/7/646/64551.jpg" TargetMode="External"/><Relationship Id="rId7" Type="http://schemas.openxmlformats.org/officeDocument/2006/relationships/hyperlink" Target="http://upload.wikimedia.org/wikipedia/commons/thumb/7/73/Bertolt-Brecht.jpg/220px-Bertolt-Brecht.jpg" TargetMode="External"/><Relationship Id="rId2" Type="http://schemas.openxmlformats.org/officeDocument/2006/relationships/hyperlink" Target="http://upload.wikimedia.org/wikipedia/commons/3/3c/Bundesarchiv_Bild_183-R04034,_Erich_Maria_Remarque.jpg" TargetMode="External"/><Relationship Id="rId1" Type="http://schemas.openxmlformats.org/officeDocument/2006/relationships/slideLayout" Target="../slideLayouts/slideLayout2.xml"/><Relationship Id="rId6" Type="http://schemas.openxmlformats.org/officeDocument/2006/relationships/hyperlink" Target="http://img194.imageshack.us/img194/9013/14090218.jpg" TargetMode="External"/><Relationship Id="rId5" Type="http://schemas.openxmlformats.org/officeDocument/2006/relationships/hyperlink" Target="http://the100.ru/images/nobel-laureates/id1336/13070-1.jpg" TargetMode="External"/><Relationship Id="rId10" Type="http://schemas.openxmlformats.org/officeDocument/2006/relationships/hyperlink" Target="http://www.juglon.estranky.sk/img/mid/1711/barbusse-ohen.jpg" TargetMode="External"/><Relationship Id="rId4" Type="http://schemas.openxmlformats.org/officeDocument/2006/relationships/hyperlink" Target="http://www.adplus.cz/files/imagecache/stamp/grafika/201201/62191-64530.jpg" TargetMode="External"/><Relationship Id="rId9" Type="http://schemas.openxmlformats.org/officeDocument/2006/relationships/hyperlink" Target="http://static.tvtropes.org/pmwiki/pub/images/My_Fair_Lady_poster_7599.jp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obrázek 1" descr="OPVK_hor_zakladni_logolink_RGB_cz.jpg"/>
          <p:cNvPicPr>
            <a:picLocks noChangeAspect="1" noChangeArrowheads="1"/>
          </p:cNvPicPr>
          <p:nvPr/>
        </p:nvPicPr>
        <p:blipFill>
          <a:blip r:embed="rId2" cstate="print">
            <a:lum bright="10000" contrast="16000"/>
            <a:extLst>
              <a:ext uri="{28A0092B-C50C-407E-A947-70E740481C1C}">
                <a14:useLocalDpi xmlns:a14="http://schemas.microsoft.com/office/drawing/2010/main" xmlns="" val="0"/>
              </a:ext>
            </a:extLst>
          </a:blip>
          <a:srcRect/>
          <a:stretch>
            <a:fillRect/>
          </a:stretch>
        </p:blipFill>
        <p:spPr bwMode="auto">
          <a:xfrm>
            <a:off x="1285875" y="285750"/>
            <a:ext cx="6896100" cy="1503363"/>
          </a:xfrm>
          <a:prstGeom prst="rect">
            <a:avLst/>
          </a:prstGeom>
          <a:noFill/>
          <a:ln>
            <a:noFill/>
          </a:ln>
          <a:effectLst>
            <a:outerShdw sx="999" sy="999" algn="ctr" rotWithShape="0">
              <a:srgbClr val="000000"/>
            </a:outerShdw>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aphicFrame>
        <p:nvGraphicFramePr>
          <p:cNvPr id="14" name="Tabulka 13"/>
          <p:cNvGraphicFramePr>
            <a:graphicFrameLocks noGrp="1"/>
          </p:cNvGraphicFramePr>
          <p:nvPr>
            <p:extLst>
              <p:ext uri="{D42A27DB-BD31-4B8C-83A1-F6EECF244321}">
                <p14:modId xmlns:p14="http://schemas.microsoft.com/office/powerpoint/2010/main" xmlns="" val="1494365064"/>
              </p:ext>
            </p:extLst>
          </p:nvPr>
        </p:nvGraphicFramePr>
        <p:xfrm>
          <a:off x="1000100" y="2357430"/>
          <a:ext cx="6929486" cy="3780490"/>
        </p:xfrm>
        <a:graphic>
          <a:graphicData uri="http://schemas.openxmlformats.org/drawingml/2006/table">
            <a:tbl>
              <a:tblPr firstCol="1">
                <a:effectLst>
                  <a:innerShdw blurRad="63500" dist="50800" dir="16200000">
                    <a:prstClr val="black">
                      <a:alpha val="50000"/>
                    </a:prstClr>
                  </a:innerShdw>
                </a:effectLst>
                <a:tableStyleId>{8799B23B-EC83-4686-B30A-512413B5E67A}</a:tableStyleId>
              </a:tblPr>
              <a:tblGrid>
                <a:gridCol w="2786082"/>
                <a:gridCol w="4143404"/>
              </a:tblGrid>
              <a:tr h="500066">
                <a:tc gridSpan="2">
                  <a:txBody>
                    <a:bodyPr/>
                    <a:lstStyle/>
                    <a:p>
                      <a:pPr algn="ctr"/>
                      <a:r>
                        <a:rPr lang="cs-CZ" dirty="0" smtClean="0">
                          <a:latin typeface="Times New Roman" pitchFamily="18" charset="0"/>
                          <a:cs typeface="Times New Roman" pitchFamily="18" charset="0"/>
                        </a:rPr>
                        <a:t>Střední odborná</a:t>
                      </a:r>
                      <a:r>
                        <a:rPr lang="cs-CZ" baseline="0" dirty="0" smtClean="0">
                          <a:latin typeface="Times New Roman" pitchFamily="18" charset="0"/>
                          <a:cs typeface="Times New Roman" pitchFamily="18" charset="0"/>
                        </a:rPr>
                        <a:t> škola a Střední odborné učiliště,  </a:t>
                      </a:r>
                      <a:r>
                        <a:rPr lang="cs-CZ" baseline="0" dirty="0" err="1" smtClean="0">
                          <a:latin typeface="Times New Roman" pitchFamily="18" charset="0"/>
                          <a:cs typeface="Times New Roman" pitchFamily="18" charset="0"/>
                        </a:rPr>
                        <a:t>Vocelova</a:t>
                      </a:r>
                      <a:r>
                        <a:rPr lang="cs-CZ" baseline="0" dirty="0" smtClean="0">
                          <a:latin typeface="Times New Roman" pitchFamily="18" charset="0"/>
                          <a:cs typeface="Times New Roman" pitchFamily="18" charset="0"/>
                        </a:rPr>
                        <a:t> 1338</a:t>
                      </a:r>
                    </a:p>
                    <a:p>
                      <a:pPr algn="ctr"/>
                      <a:r>
                        <a:rPr lang="cs-CZ" baseline="0" dirty="0" smtClean="0">
                          <a:latin typeface="Times New Roman" pitchFamily="18" charset="0"/>
                          <a:cs typeface="Times New Roman" pitchFamily="18" charset="0"/>
                        </a:rPr>
                        <a:t>Hradec Králové</a:t>
                      </a:r>
                      <a:endParaRPr lang="cs-CZ"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noFill/>
                  </a:tcPr>
                </a:tc>
                <a:tc hMerge="1">
                  <a:txBody>
                    <a:bodyPr/>
                    <a:lstStyle/>
                    <a:p>
                      <a:pPr algn="ctr"/>
                      <a:endParaRPr lang="cs-CZ"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r>
              <a:tr h="500066">
                <a:tc>
                  <a:txBody>
                    <a:bodyPr/>
                    <a:lstStyle/>
                    <a:p>
                      <a:r>
                        <a:rPr lang="cs-CZ" dirty="0" smtClean="0">
                          <a:latin typeface="Times New Roman" pitchFamily="18" charset="0"/>
                          <a:cs typeface="Times New Roman" pitchFamily="18" charset="0"/>
                        </a:rPr>
                        <a:t>Registrační číslo projektu:</a:t>
                      </a:r>
                      <a:endParaRPr lang="cs-CZ"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c>
                  <a:txBody>
                    <a:bodyPr/>
                    <a:lstStyle/>
                    <a:p>
                      <a:pPr algn="l"/>
                      <a:r>
                        <a:rPr lang="cs-CZ" sz="1800" kern="1200" dirty="0" smtClean="0">
                          <a:latin typeface="Times New Roman" pitchFamily="18" charset="0"/>
                          <a:cs typeface="Times New Roman" pitchFamily="18" charset="0"/>
                        </a:rPr>
                        <a:t>CZ.1.07/1.5.00/34.0245</a:t>
                      </a:r>
                      <a:endParaRPr lang="cs-CZ"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r>
              <a:tr h="500066">
                <a:tc>
                  <a:txBody>
                    <a:bodyPr/>
                    <a:lstStyle/>
                    <a:p>
                      <a:r>
                        <a:rPr lang="cs-CZ" dirty="0" smtClean="0">
                          <a:latin typeface="Times New Roman" pitchFamily="18" charset="0"/>
                          <a:cs typeface="Times New Roman" pitchFamily="18" charset="0"/>
                        </a:rPr>
                        <a:t>Číslo DUM:</a:t>
                      </a:r>
                      <a:endParaRPr lang="cs-CZ"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c>
                  <a:txBody>
                    <a:bodyPr/>
                    <a:lstStyle/>
                    <a:p>
                      <a:r>
                        <a:rPr lang="cs-CZ" sz="1800" kern="1200" dirty="0" smtClean="0">
                          <a:solidFill>
                            <a:schemeClr val="tx1"/>
                          </a:solidFill>
                          <a:latin typeface="Times New Roman" pitchFamily="18" charset="0"/>
                          <a:cs typeface="Times New Roman" pitchFamily="18" charset="0"/>
                        </a:rPr>
                        <a:t>VY_32_INOVACE_01_B_14</a:t>
                      </a:r>
                      <a:endParaRPr lang="cs-CZ" dirty="0">
                        <a:solidFill>
                          <a:schemeClr val="tx1"/>
                        </a:solidFill>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r>
              <a:tr h="500066">
                <a:tc>
                  <a:txBody>
                    <a:bodyPr/>
                    <a:lstStyle/>
                    <a:p>
                      <a:r>
                        <a:rPr lang="cs-CZ" dirty="0" smtClean="0">
                          <a:latin typeface="Times New Roman" pitchFamily="18" charset="0"/>
                          <a:cs typeface="Times New Roman" pitchFamily="18" charset="0"/>
                        </a:rPr>
                        <a:t>Tematická oblast:</a:t>
                      </a:r>
                      <a:endParaRPr lang="cs-CZ"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c>
                  <a:txBody>
                    <a:bodyPr/>
                    <a:lstStyle/>
                    <a:p>
                      <a:r>
                        <a:rPr lang="cs-CZ" dirty="0" smtClean="0">
                          <a:solidFill>
                            <a:schemeClr val="tx1"/>
                          </a:solidFill>
                          <a:latin typeface="Times New Roman" pitchFamily="18" charset="0"/>
                          <a:cs typeface="Times New Roman" pitchFamily="18" charset="0"/>
                        </a:rPr>
                        <a:t>Humanitní předměty 3. ročník</a:t>
                      </a:r>
                      <a:endParaRPr lang="cs-CZ" dirty="0">
                        <a:solidFill>
                          <a:schemeClr val="tx1"/>
                        </a:solidFill>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r>
              <a:tr h="500066">
                <a:tc>
                  <a:txBody>
                    <a:bodyPr/>
                    <a:lstStyle/>
                    <a:p>
                      <a:r>
                        <a:rPr lang="cs-CZ" dirty="0" smtClean="0">
                          <a:latin typeface="Times New Roman" pitchFamily="18" charset="0"/>
                          <a:cs typeface="Times New Roman" pitchFamily="18" charset="0"/>
                        </a:rPr>
                        <a:t>Téma:</a:t>
                      </a:r>
                      <a:endParaRPr lang="cs-CZ"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c>
                  <a:txBody>
                    <a:bodyPr/>
                    <a:lstStyle/>
                    <a:p>
                      <a:r>
                        <a:rPr lang="cs-CZ" dirty="0" smtClean="0">
                          <a:solidFill>
                            <a:schemeClr val="tx1"/>
                          </a:solidFill>
                          <a:latin typeface="Times New Roman" pitchFamily="18" charset="0"/>
                          <a:cs typeface="Times New Roman" pitchFamily="18" charset="0"/>
                        </a:rPr>
                        <a:t>Pracovní list – Světová literatura po 1. světová válce</a:t>
                      </a:r>
                      <a:endParaRPr lang="cs-CZ" dirty="0">
                        <a:solidFill>
                          <a:schemeClr val="tx1"/>
                        </a:solidFill>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r>
              <a:tr h="500066">
                <a:tc>
                  <a:txBody>
                    <a:bodyPr/>
                    <a:lstStyle/>
                    <a:p>
                      <a:r>
                        <a:rPr lang="cs-CZ" dirty="0" smtClean="0">
                          <a:latin typeface="Times New Roman" pitchFamily="18" charset="0"/>
                          <a:cs typeface="Times New Roman" pitchFamily="18" charset="0"/>
                        </a:rPr>
                        <a:t>Autor:</a:t>
                      </a:r>
                      <a:endParaRPr lang="cs-CZ"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c>
                  <a:txBody>
                    <a:bodyPr/>
                    <a:lstStyle/>
                    <a:p>
                      <a:r>
                        <a:rPr lang="cs-CZ" dirty="0" smtClean="0">
                          <a:solidFill>
                            <a:schemeClr val="tx1"/>
                          </a:solidFill>
                          <a:latin typeface="Times New Roman" pitchFamily="18" charset="0"/>
                          <a:cs typeface="Times New Roman" pitchFamily="18" charset="0"/>
                        </a:rPr>
                        <a:t>Mgr. Tereza </a:t>
                      </a:r>
                      <a:r>
                        <a:rPr lang="cs-CZ" dirty="0" err="1" smtClean="0">
                          <a:solidFill>
                            <a:schemeClr val="tx1"/>
                          </a:solidFill>
                          <a:latin typeface="Times New Roman" pitchFamily="18" charset="0"/>
                          <a:cs typeface="Times New Roman" pitchFamily="18" charset="0"/>
                        </a:rPr>
                        <a:t>Federselová</a:t>
                      </a:r>
                      <a:endParaRPr lang="cs-CZ" dirty="0">
                        <a:solidFill>
                          <a:schemeClr val="tx1"/>
                        </a:solidFill>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r>
              <a:tr h="500066">
                <a:tc>
                  <a:txBody>
                    <a:bodyPr/>
                    <a:lstStyle/>
                    <a:p>
                      <a:r>
                        <a:rPr lang="cs-CZ" dirty="0" smtClean="0">
                          <a:latin typeface="Times New Roman" pitchFamily="18" charset="0"/>
                          <a:cs typeface="Times New Roman" pitchFamily="18" charset="0"/>
                        </a:rPr>
                        <a:t>Datum vytvoření:</a:t>
                      </a:r>
                      <a:endParaRPr lang="cs-CZ"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c>
                  <a:txBody>
                    <a:bodyPr/>
                    <a:lstStyle/>
                    <a:p>
                      <a:r>
                        <a:rPr lang="cs-CZ" dirty="0" smtClean="0">
                          <a:solidFill>
                            <a:schemeClr val="tx1"/>
                          </a:solidFill>
                          <a:latin typeface="Times New Roman" pitchFamily="18" charset="0"/>
                          <a:cs typeface="Times New Roman" pitchFamily="18" charset="0"/>
                        </a:rPr>
                        <a:t>březen</a:t>
                      </a:r>
                      <a:r>
                        <a:rPr lang="cs-CZ" baseline="0" dirty="0" smtClean="0">
                          <a:solidFill>
                            <a:schemeClr val="tx1"/>
                          </a:solidFill>
                          <a:latin typeface="Times New Roman" pitchFamily="18" charset="0"/>
                          <a:cs typeface="Times New Roman" pitchFamily="18" charset="0"/>
                        </a:rPr>
                        <a:t> </a:t>
                      </a:r>
                      <a:r>
                        <a:rPr lang="cs-CZ" dirty="0" smtClean="0">
                          <a:solidFill>
                            <a:schemeClr val="tx1"/>
                          </a:solidFill>
                          <a:latin typeface="Times New Roman" pitchFamily="18" charset="0"/>
                          <a:cs typeface="Times New Roman" pitchFamily="18" charset="0"/>
                        </a:rPr>
                        <a:t>2013</a:t>
                      </a:r>
                      <a:endParaRPr lang="cs-CZ" dirty="0">
                        <a:solidFill>
                          <a:schemeClr val="tx1"/>
                        </a:solidFill>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r>
            </a:tbl>
          </a:graphicData>
        </a:graphic>
      </p:graphicFrame>
    </p:spTree>
    <p:extLst>
      <p:ext uri="{BB962C8B-B14F-4D97-AF65-F5344CB8AC3E}">
        <p14:creationId xmlns:p14="http://schemas.microsoft.com/office/powerpoint/2010/main" xmlns="" val="1593863970"/>
      </p:ext>
    </p:extLst>
  </p:cSld>
  <p:clrMapOvr>
    <a:masterClrMapping/>
  </p:clrMapOvr>
  <p:transition>
    <p:wipe dir="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Zástupný symbol pro obsah 1"/>
          <p:cNvSpPr>
            <a:spLocks noGrp="1"/>
          </p:cNvSpPr>
          <p:nvPr>
            <p:ph idx="1"/>
          </p:nvPr>
        </p:nvSpPr>
        <p:spPr>
          <a:xfrm>
            <a:off x="107504" y="1556792"/>
            <a:ext cx="8856984" cy="5204371"/>
          </a:xfrm>
        </p:spPr>
        <p:txBody>
          <a:bodyPr>
            <a:normAutofit/>
          </a:bodyPr>
          <a:lstStyle/>
          <a:p>
            <a:pPr marL="0" indent="0" eaLnBrk="1" hangingPunct="1">
              <a:buFont typeface="Wingdings 2" pitchFamily="18" charset="2"/>
              <a:buNone/>
            </a:pPr>
            <a:r>
              <a:rPr lang="cs-CZ" altLang="cs-CZ" sz="3200" b="1" dirty="0" smtClean="0">
                <a:solidFill>
                  <a:schemeClr val="accent1"/>
                </a:solidFill>
              </a:rPr>
              <a:t>Anotace:</a:t>
            </a:r>
          </a:p>
          <a:p>
            <a:pPr marL="0" indent="0" algn="just">
              <a:buNone/>
            </a:pPr>
            <a:r>
              <a:rPr lang="cs-CZ" altLang="cs-CZ" dirty="0" smtClean="0"/>
              <a:t>Text je určen pro žáky 3. </a:t>
            </a:r>
            <a:r>
              <a:rPr lang="cs-CZ" altLang="cs-CZ" dirty="0" smtClean="0"/>
              <a:t>ročníku střední </a:t>
            </a:r>
            <a:r>
              <a:rPr lang="cs-CZ" altLang="cs-CZ" dirty="0" smtClean="0"/>
              <a:t>odborné školy a žákům nástavbového studia. Prezentace je určena k opakování literárního období světová literatura po 1. světové válce. Typy úkolů jsou různorodé.</a:t>
            </a:r>
          </a:p>
          <a:p>
            <a:pPr marL="0" indent="0" algn="just" eaLnBrk="1" hangingPunct="1">
              <a:buFont typeface="Wingdings 2" pitchFamily="18" charset="2"/>
              <a:buNone/>
            </a:pPr>
            <a:endParaRPr lang="cs-CZ" altLang="cs-CZ" dirty="0" smtClean="0">
              <a:solidFill>
                <a:srgbClr val="FF0000"/>
              </a:solidFill>
            </a:endParaRPr>
          </a:p>
          <a:p>
            <a:pPr marL="0" indent="0" algn="just" eaLnBrk="1" hangingPunct="1">
              <a:buFont typeface="Wingdings 2" pitchFamily="18" charset="2"/>
              <a:buNone/>
            </a:pPr>
            <a:r>
              <a:rPr lang="cs-CZ" altLang="cs-CZ" sz="3200" b="1" dirty="0" smtClean="0">
                <a:solidFill>
                  <a:schemeClr val="accent1"/>
                </a:solidFill>
              </a:rPr>
              <a:t>Metodický pokyn:</a:t>
            </a:r>
          </a:p>
          <a:p>
            <a:pPr marL="0" indent="0" algn="just" eaLnBrk="1" hangingPunct="1">
              <a:buFont typeface="Wingdings 2" pitchFamily="18" charset="2"/>
              <a:buNone/>
            </a:pPr>
            <a:r>
              <a:rPr lang="cs-CZ" altLang="cs-CZ" dirty="0" smtClean="0"/>
              <a:t>Vyučující s pomocí multimediální techniky použije materiál k samostatné práci žáků. Prezentaci lze také využít jako opakující práci.</a:t>
            </a:r>
          </a:p>
        </p:txBody>
      </p:sp>
      <p:sp>
        <p:nvSpPr>
          <p:cNvPr id="3" name="Nadpis 2"/>
          <p:cNvSpPr>
            <a:spLocks noGrp="1"/>
          </p:cNvSpPr>
          <p:nvPr>
            <p:ph type="title"/>
          </p:nvPr>
        </p:nvSpPr>
        <p:spPr>
          <a:xfrm>
            <a:off x="0" y="152400"/>
            <a:ext cx="9144000" cy="1116360"/>
          </a:xfrm>
        </p:spPr>
        <p:txBody>
          <a:bodyPr/>
          <a:lstStyle/>
          <a:p>
            <a:pPr eaLnBrk="1" hangingPunct="1">
              <a:defRPr/>
            </a:pPr>
            <a:endParaRPr lang="cs-CZ" dirty="0"/>
          </a:p>
        </p:txBody>
      </p:sp>
      <p:pic>
        <p:nvPicPr>
          <p:cNvPr id="8196" name="obrázek 1" descr="OPVK_hor_zakladni_logolink_RGB_cz.jpg"/>
          <p:cNvPicPr>
            <a:picLocks noChangeAspect="1" noChangeArrowheads="1"/>
          </p:cNvPicPr>
          <p:nvPr/>
        </p:nvPicPr>
        <p:blipFill>
          <a:blip r:embed="rId2" cstate="print">
            <a:lum bright="10000" contrast="16000"/>
            <a:extLst>
              <a:ext uri="{28A0092B-C50C-407E-A947-70E740481C1C}">
                <a14:useLocalDpi xmlns:a14="http://schemas.microsoft.com/office/drawing/2010/main" xmlns="" val="0"/>
              </a:ext>
            </a:extLst>
          </a:blip>
          <a:srcRect/>
          <a:stretch>
            <a:fillRect/>
          </a:stretch>
        </p:blipFill>
        <p:spPr bwMode="auto">
          <a:xfrm>
            <a:off x="0" y="0"/>
            <a:ext cx="9144000" cy="1196752"/>
          </a:xfrm>
          <a:prstGeom prst="rect">
            <a:avLst/>
          </a:prstGeom>
          <a:noFill/>
          <a:ln>
            <a:noFill/>
          </a:ln>
          <a:effectLst>
            <a:outerShdw sx="999" sy="999" algn="ctr" rotWithShape="0">
              <a:srgbClr val="000000"/>
            </a:outerShdw>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1686685669"/>
      </p:ext>
    </p:extLst>
  </p:cSld>
  <p:clrMapOvr>
    <a:masterClrMapping/>
  </p:clrMapOvr>
  <p:transition>
    <p:wipe dir="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0" y="228600"/>
            <a:ext cx="9144000" cy="990600"/>
          </a:xfrm>
        </p:spPr>
        <p:txBody>
          <a:bodyPr>
            <a:normAutofit fontScale="90000"/>
          </a:bodyPr>
          <a:lstStyle/>
          <a:p>
            <a:pPr algn="ctr"/>
            <a:r>
              <a:rPr lang="cs-CZ" b="1" dirty="0" smtClean="0"/>
              <a:t>Doplňte k dílu autora a jeho národnost</a:t>
            </a:r>
            <a:endParaRPr lang="cs-CZ" dirty="0"/>
          </a:p>
        </p:txBody>
      </p:sp>
      <p:graphicFrame>
        <p:nvGraphicFramePr>
          <p:cNvPr id="5" name="Zástupný symbol pro obsah 4"/>
          <p:cNvGraphicFramePr>
            <a:graphicFrameLocks noGrp="1"/>
          </p:cNvGraphicFramePr>
          <p:nvPr>
            <p:ph sz="quarter" idx="1"/>
          </p:nvPr>
        </p:nvGraphicFramePr>
        <p:xfrm>
          <a:off x="179388" y="1600200"/>
          <a:ext cx="8785224" cy="4485640"/>
        </p:xfrm>
        <a:graphic>
          <a:graphicData uri="http://schemas.openxmlformats.org/drawingml/2006/table">
            <a:tbl>
              <a:tblPr firstRow="1" bandRow="1">
                <a:tableStyleId>{5C22544A-7EE6-4342-B048-85BDC9FD1C3A}</a:tableStyleId>
              </a:tblPr>
              <a:tblGrid>
                <a:gridCol w="2928408"/>
                <a:gridCol w="2928408"/>
                <a:gridCol w="2928408"/>
              </a:tblGrid>
              <a:tr h="370840">
                <a:tc>
                  <a:txBody>
                    <a:bodyPr/>
                    <a:lstStyle/>
                    <a:p>
                      <a:pPr algn="ctr"/>
                      <a:r>
                        <a:rPr lang="cs-CZ" dirty="0" smtClean="0">
                          <a:solidFill>
                            <a:schemeClr val="tx1"/>
                          </a:solidFill>
                        </a:rPr>
                        <a:t>Dílo</a:t>
                      </a:r>
                      <a:endParaRPr lang="cs-CZ" dirty="0">
                        <a:solidFill>
                          <a:schemeClr val="tx1"/>
                        </a:solidFill>
                      </a:endParaRPr>
                    </a:p>
                  </a:txBody>
                  <a:tcPr/>
                </a:tc>
                <a:tc>
                  <a:txBody>
                    <a:bodyPr/>
                    <a:lstStyle/>
                    <a:p>
                      <a:pPr algn="ctr"/>
                      <a:r>
                        <a:rPr lang="cs-CZ" dirty="0" smtClean="0">
                          <a:solidFill>
                            <a:schemeClr val="tx1"/>
                          </a:solidFill>
                        </a:rPr>
                        <a:t>Autor</a:t>
                      </a:r>
                      <a:endParaRPr lang="cs-CZ" dirty="0">
                        <a:solidFill>
                          <a:schemeClr val="tx1"/>
                        </a:solidFill>
                      </a:endParaRPr>
                    </a:p>
                  </a:txBody>
                  <a:tcPr/>
                </a:tc>
                <a:tc>
                  <a:txBody>
                    <a:bodyPr/>
                    <a:lstStyle/>
                    <a:p>
                      <a:pPr algn="ctr"/>
                      <a:r>
                        <a:rPr lang="cs-CZ" dirty="0" smtClean="0">
                          <a:solidFill>
                            <a:schemeClr val="tx1"/>
                          </a:solidFill>
                        </a:rPr>
                        <a:t>Národnost</a:t>
                      </a:r>
                      <a:endParaRPr lang="cs-CZ" dirty="0">
                        <a:solidFill>
                          <a:schemeClr val="tx1"/>
                        </a:solidFill>
                      </a:endParaRPr>
                    </a:p>
                  </a:txBody>
                  <a:tcPr/>
                </a:tc>
              </a:tr>
              <a:tr h="370840">
                <a:tc>
                  <a:txBody>
                    <a:bodyPr/>
                    <a:lstStyle/>
                    <a:p>
                      <a:r>
                        <a:rPr lang="cs-CZ" sz="2400" dirty="0" smtClean="0"/>
                        <a:t>Malý princ</a:t>
                      </a:r>
                      <a:endParaRPr lang="cs-CZ" sz="2400" dirty="0"/>
                    </a:p>
                  </a:txBody>
                  <a:tcPr/>
                </a:tc>
                <a:tc>
                  <a:txBody>
                    <a:bodyPr/>
                    <a:lstStyle/>
                    <a:p>
                      <a:endParaRPr lang="cs-CZ" sz="2400" dirty="0"/>
                    </a:p>
                  </a:txBody>
                  <a:tcPr/>
                </a:tc>
                <a:tc>
                  <a:txBody>
                    <a:bodyPr/>
                    <a:lstStyle/>
                    <a:p>
                      <a:endParaRPr lang="cs-CZ" sz="2400" dirty="0"/>
                    </a:p>
                  </a:txBody>
                  <a:tcPr/>
                </a:tc>
              </a:tr>
              <a:tr h="370840">
                <a:tc>
                  <a:txBody>
                    <a:bodyPr/>
                    <a:lstStyle/>
                    <a:p>
                      <a:r>
                        <a:rPr lang="cs-CZ" sz="2400" dirty="0" smtClean="0"/>
                        <a:t>Jan Kryštof</a:t>
                      </a:r>
                      <a:endParaRPr lang="cs-CZ" sz="2400" dirty="0"/>
                    </a:p>
                  </a:txBody>
                  <a:tcPr/>
                </a:tc>
                <a:tc>
                  <a:txBody>
                    <a:bodyPr/>
                    <a:lstStyle/>
                    <a:p>
                      <a:endParaRPr lang="cs-CZ" sz="2400" dirty="0"/>
                    </a:p>
                  </a:txBody>
                  <a:tcPr/>
                </a:tc>
                <a:tc>
                  <a:txBody>
                    <a:bodyPr/>
                    <a:lstStyle/>
                    <a:p>
                      <a:endParaRPr lang="cs-CZ" sz="2400" dirty="0"/>
                    </a:p>
                  </a:txBody>
                  <a:tcPr/>
                </a:tc>
              </a:tr>
              <a:tr h="370840">
                <a:tc>
                  <a:txBody>
                    <a:bodyPr/>
                    <a:lstStyle/>
                    <a:p>
                      <a:r>
                        <a:rPr lang="cs-CZ" sz="2400" dirty="0" smtClean="0"/>
                        <a:t>Sbohem armádo</a:t>
                      </a:r>
                      <a:endParaRPr lang="cs-CZ" sz="2400" dirty="0"/>
                    </a:p>
                  </a:txBody>
                  <a:tcPr/>
                </a:tc>
                <a:tc>
                  <a:txBody>
                    <a:bodyPr/>
                    <a:lstStyle/>
                    <a:p>
                      <a:endParaRPr lang="cs-CZ" sz="2400" dirty="0"/>
                    </a:p>
                  </a:txBody>
                  <a:tcPr/>
                </a:tc>
                <a:tc>
                  <a:txBody>
                    <a:bodyPr/>
                    <a:lstStyle/>
                    <a:p>
                      <a:endParaRPr lang="cs-CZ" sz="2400" dirty="0"/>
                    </a:p>
                  </a:txBody>
                  <a:tcPr/>
                </a:tc>
              </a:tr>
              <a:tr h="370840">
                <a:tc>
                  <a:txBody>
                    <a:bodyPr/>
                    <a:lstStyle/>
                    <a:p>
                      <a:r>
                        <a:rPr lang="cs-CZ" sz="2400" dirty="0" smtClean="0"/>
                        <a:t>Historie našich dnů</a:t>
                      </a:r>
                      <a:endParaRPr lang="cs-CZ" sz="2400" dirty="0"/>
                    </a:p>
                  </a:txBody>
                  <a:tcPr/>
                </a:tc>
                <a:tc>
                  <a:txBody>
                    <a:bodyPr/>
                    <a:lstStyle/>
                    <a:p>
                      <a:endParaRPr lang="cs-CZ" sz="2400" dirty="0"/>
                    </a:p>
                  </a:txBody>
                  <a:tcPr/>
                </a:tc>
                <a:tc>
                  <a:txBody>
                    <a:bodyPr/>
                    <a:lstStyle/>
                    <a:p>
                      <a:endParaRPr lang="cs-CZ" sz="2400" dirty="0"/>
                    </a:p>
                  </a:txBody>
                  <a:tcPr/>
                </a:tc>
              </a:tr>
              <a:tr h="370840">
                <a:tc>
                  <a:txBody>
                    <a:bodyPr/>
                    <a:lstStyle/>
                    <a:p>
                      <a:r>
                        <a:rPr lang="cs-CZ" sz="2400" dirty="0" smtClean="0"/>
                        <a:t>Cesta zpátky</a:t>
                      </a:r>
                      <a:endParaRPr lang="cs-CZ" sz="2400" dirty="0"/>
                    </a:p>
                  </a:txBody>
                  <a:tcPr/>
                </a:tc>
                <a:tc>
                  <a:txBody>
                    <a:bodyPr/>
                    <a:lstStyle/>
                    <a:p>
                      <a:endParaRPr lang="cs-CZ" sz="2400"/>
                    </a:p>
                  </a:txBody>
                  <a:tcPr/>
                </a:tc>
                <a:tc>
                  <a:txBody>
                    <a:bodyPr/>
                    <a:lstStyle/>
                    <a:p>
                      <a:endParaRPr lang="cs-CZ" sz="2400" dirty="0"/>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2400" dirty="0" smtClean="0"/>
                        <a:t>Velký </a:t>
                      </a:r>
                      <a:r>
                        <a:rPr lang="cs-CZ" sz="2400" dirty="0" err="1" smtClean="0"/>
                        <a:t>Gatsby</a:t>
                      </a:r>
                      <a:endParaRPr lang="cs-CZ" sz="2400" dirty="0"/>
                    </a:p>
                  </a:txBody>
                  <a:tcPr/>
                </a:tc>
                <a:tc>
                  <a:txBody>
                    <a:bodyPr/>
                    <a:lstStyle/>
                    <a:p>
                      <a:endParaRPr lang="cs-CZ" sz="2400"/>
                    </a:p>
                  </a:txBody>
                  <a:tcPr/>
                </a:tc>
                <a:tc>
                  <a:txBody>
                    <a:bodyPr/>
                    <a:lstStyle/>
                    <a:p>
                      <a:endParaRPr lang="cs-CZ" sz="2400" dirty="0"/>
                    </a:p>
                  </a:txBody>
                  <a:tcPr/>
                </a:tc>
              </a:tr>
              <a:tr h="370840">
                <a:tc>
                  <a:txBody>
                    <a:bodyPr/>
                    <a:lstStyle/>
                    <a:p>
                      <a:r>
                        <a:rPr lang="cs-CZ" sz="2400" dirty="0" smtClean="0"/>
                        <a:t>Profesor Neřád</a:t>
                      </a:r>
                      <a:endParaRPr lang="cs-CZ" sz="2400" dirty="0"/>
                    </a:p>
                  </a:txBody>
                  <a:tcPr/>
                </a:tc>
                <a:tc>
                  <a:txBody>
                    <a:bodyPr/>
                    <a:lstStyle/>
                    <a:p>
                      <a:endParaRPr lang="cs-CZ" sz="2400"/>
                    </a:p>
                  </a:txBody>
                  <a:tcPr/>
                </a:tc>
                <a:tc>
                  <a:txBody>
                    <a:bodyPr/>
                    <a:lstStyle/>
                    <a:p>
                      <a:endParaRPr lang="cs-CZ" sz="2400" dirty="0"/>
                    </a:p>
                  </a:txBody>
                  <a:tcPr/>
                </a:tc>
              </a:tr>
              <a:tr h="370840">
                <a:tc>
                  <a:txBody>
                    <a:bodyPr/>
                    <a:lstStyle/>
                    <a:p>
                      <a:r>
                        <a:rPr lang="cs-CZ" sz="2400" dirty="0" smtClean="0"/>
                        <a:t>Oheň</a:t>
                      </a:r>
                      <a:endParaRPr lang="cs-CZ" sz="2400" dirty="0"/>
                    </a:p>
                  </a:txBody>
                  <a:tcPr/>
                </a:tc>
                <a:tc>
                  <a:txBody>
                    <a:bodyPr/>
                    <a:lstStyle/>
                    <a:p>
                      <a:endParaRPr lang="cs-CZ" sz="2400"/>
                    </a:p>
                  </a:txBody>
                  <a:tcPr/>
                </a:tc>
                <a:tc>
                  <a:txBody>
                    <a:bodyPr/>
                    <a:lstStyle/>
                    <a:p>
                      <a:endParaRPr lang="cs-CZ" sz="2400" dirty="0"/>
                    </a:p>
                  </a:txBody>
                  <a:tcPr/>
                </a:tc>
              </a:tr>
              <a:tr h="370840">
                <a:tc>
                  <a:txBody>
                    <a:bodyPr/>
                    <a:lstStyle/>
                    <a:p>
                      <a:r>
                        <a:rPr lang="cs-CZ" sz="2400" dirty="0" err="1" smtClean="0"/>
                        <a:t>Pygmalion</a:t>
                      </a:r>
                      <a:endParaRPr lang="cs-CZ" sz="2400" dirty="0"/>
                    </a:p>
                  </a:txBody>
                  <a:tcPr/>
                </a:tc>
                <a:tc>
                  <a:txBody>
                    <a:bodyPr/>
                    <a:lstStyle/>
                    <a:p>
                      <a:endParaRPr lang="cs-CZ" sz="2400"/>
                    </a:p>
                  </a:txBody>
                  <a:tcPr/>
                </a:tc>
                <a:tc>
                  <a:txBody>
                    <a:bodyPr/>
                    <a:lstStyle/>
                    <a:p>
                      <a:endParaRPr lang="cs-CZ" sz="2400" dirty="0"/>
                    </a:p>
                  </a:txBody>
                  <a:tcPr/>
                </a:tc>
              </a:tr>
            </a:tbl>
          </a:graphicData>
        </a:graphic>
      </p:graphicFrame>
    </p:spTree>
  </p:cSld>
  <p:clrMapOvr>
    <a:masterClrMapping/>
  </p:clrMapOvr>
  <p:transition>
    <p:wipe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0" y="228600"/>
            <a:ext cx="9144000" cy="990600"/>
          </a:xfrm>
        </p:spPr>
        <p:txBody>
          <a:bodyPr>
            <a:normAutofit fontScale="90000"/>
          </a:bodyPr>
          <a:lstStyle/>
          <a:p>
            <a:pPr algn="ctr"/>
            <a:r>
              <a:rPr lang="cs-CZ" b="1" dirty="0" smtClean="0"/>
              <a:t>Doplňte k dílu autora a jeho národnost</a:t>
            </a:r>
            <a:endParaRPr lang="cs-CZ" dirty="0"/>
          </a:p>
        </p:txBody>
      </p:sp>
      <p:graphicFrame>
        <p:nvGraphicFramePr>
          <p:cNvPr id="5" name="Zástupný symbol pro obsah 4"/>
          <p:cNvGraphicFramePr>
            <a:graphicFrameLocks noGrp="1"/>
          </p:cNvGraphicFramePr>
          <p:nvPr>
            <p:ph sz="quarter" idx="1"/>
          </p:nvPr>
        </p:nvGraphicFramePr>
        <p:xfrm>
          <a:off x="179388" y="1600200"/>
          <a:ext cx="8785224" cy="4499992"/>
        </p:xfrm>
        <a:graphic>
          <a:graphicData uri="http://schemas.openxmlformats.org/drawingml/2006/table">
            <a:tbl>
              <a:tblPr firstRow="1" bandRow="1">
                <a:tableStyleId>{5C22544A-7EE6-4342-B048-85BDC9FD1C3A}</a:tableStyleId>
              </a:tblPr>
              <a:tblGrid>
                <a:gridCol w="2448396"/>
                <a:gridCol w="3600400"/>
                <a:gridCol w="2736428"/>
              </a:tblGrid>
              <a:tr h="370840">
                <a:tc>
                  <a:txBody>
                    <a:bodyPr/>
                    <a:lstStyle/>
                    <a:p>
                      <a:pPr algn="ctr"/>
                      <a:r>
                        <a:rPr lang="cs-CZ" dirty="0" smtClean="0">
                          <a:solidFill>
                            <a:schemeClr val="tx1"/>
                          </a:solidFill>
                        </a:rPr>
                        <a:t>Dílo</a:t>
                      </a:r>
                      <a:endParaRPr lang="cs-CZ" dirty="0">
                        <a:solidFill>
                          <a:schemeClr val="tx1"/>
                        </a:solidFill>
                      </a:endParaRPr>
                    </a:p>
                  </a:txBody>
                  <a:tcPr/>
                </a:tc>
                <a:tc>
                  <a:txBody>
                    <a:bodyPr/>
                    <a:lstStyle/>
                    <a:p>
                      <a:pPr algn="ctr"/>
                      <a:r>
                        <a:rPr lang="cs-CZ" dirty="0" smtClean="0">
                          <a:solidFill>
                            <a:schemeClr val="tx1"/>
                          </a:solidFill>
                        </a:rPr>
                        <a:t>Autor</a:t>
                      </a:r>
                      <a:endParaRPr lang="cs-CZ" dirty="0">
                        <a:solidFill>
                          <a:schemeClr val="tx1"/>
                        </a:solidFill>
                      </a:endParaRPr>
                    </a:p>
                  </a:txBody>
                  <a:tcPr/>
                </a:tc>
                <a:tc>
                  <a:txBody>
                    <a:bodyPr/>
                    <a:lstStyle/>
                    <a:p>
                      <a:pPr algn="ctr"/>
                      <a:r>
                        <a:rPr lang="cs-CZ" dirty="0" smtClean="0">
                          <a:solidFill>
                            <a:schemeClr val="tx1"/>
                          </a:solidFill>
                        </a:rPr>
                        <a:t>Národnost</a:t>
                      </a:r>
                      <a:endParaRPr lang="cs-CZ" dirty="0">
                        <a:solidFill>
                          <a:schemeClr val="tx1"/>
                        </a:solidFill>
                      </a:endParaRPr>
                    </a:p>
                  </a:txBody>
                  <a:tcPr/>
                </a:tc>
              </a:tr>
              <a:tr h="370840">
                <a:tc>
                  <a:txBody>
                    <a:bodyPr/>
                    <a:lstStyle/>
                    <a:p>
                      <a:r>
                        <a:rPr lang="cs-CZ" sz="2400" dirty="0" smtClean="0"/>
                        <a:t>Malý princ</a:t>
                      </a:r>
                      <a:endParaRPr lang="cs-CZ" sz="2400" dirty="0"/>
                    </a:p>
                  </a:txBody>
                  <a:tcPr/>
                </a:tc>
                <a:tc>
                  <a:txBody>
                    <a:bodyPr/>
                    <a:lstStyle/>
                    <a:p>
                      <a:r>
                        <a:rPr lang="cs-CZ" sz="2400" dirty="0" err="1" smtClean="0"/>
                        <a:t>Antoine</a:t>
                      </a:r>
                      <a:r>
                        <a:rPr lang="cs-CZ" sz="2400" dirty="0" smtClean="0"/>
                        <a:t> de </a:t>
                      </a:r>
                      <a:r>
                        <a:rPr lang="cs-CZ" sz="2400" dirty="0" err="1" smtClean="0"/>
                        <a:t>Saint</a:t>
                      </a:r>
                      <a:r>
                        <a:rPr lang="cs-CZ" sz="2400" dirty="0" smtClean="0"/>
                        <a:t>-</a:t>
                      </a:r>
                      <a:r>
                        <a:rPr lang="cs-CZ" sz="2400" dirty="0" err="1" smtClean="0"/>
                        <a:t>Exupéry</a:t>
                      </a:r>
                      <a:endParaRPr lang="cs-CZ" sz="2400" dirty="0"/>
                    </a:p>
                  </a:txBody>
                  <a:tcPr/>
                </a:tc>
                <a:tc>
                  <a:txBody>
                    <a:bodyPr/>
                    <a:lstStyle/>
                    <a:p>
                      <a:r>
                        <a:rPr lang="cs-CZ" sz="2400" dirty="0" smtClean="0"/>
                        <a:t>Francouz</a:t>
                      </a:r>
                      <a:endParaRPr lang="cs-CZ" sz="2400" dirty="0"/>
                    </a:p>
                  </a:txBody>
                  <a:tcPr/>
                </a:tc>
              </a:tr>
              <a:tr h="370840">
                <a:tc>
                  <a:txBody>
                    <a:bodyPr/>
                    <a:lstStyle/>
                    <a:p>
                      <a:r>
                        <a:rPr lang="cs-CZ" sz="2400" dirty="0" smtClean="0"/>
                        <a:t>Jan Kryštof</a:t>
                      </a:r>
                      <a:endParaRPr lang="cs-CZ" sz="2400" dirty="0"/>
                    </a:p>
                  </a:txBody>
                  <a:tcPr/>
                </a:tc>
                <a:tc>
                  <a:txBody>
                    <a:bodyPr/>
                    <a:lstStyle/>
                    <a:p>
                      <a:r>
                        <a:rPr lang="cs-CZ" sz="2400" dirty="0" smtClean="0"/>
                        <a:t>Romanin Rolland</a:t>
                      </a:r>
                      <a:endParaRPr lang="cs-CZ" sz="2400" dirty="0"/>
                    </a:p>
                  </a:txBody>
                  <a:tcPr/>
                </a:tc>
                <a:tc>
                  <a:txBody>
                    <a:bodyPr/>
                    <a:lstStyle/>
                    <a:p>
                      <a:r>
                        <a:rPr lang="cs-CZ" sz="2400" dirty="0" smtClean="0"/>
                        <a:t>Francouz</a:t>
                      </a:r>
                      <a:endParaRPr lang="cs-CZ" sz="2400" dirty="0"/>
                    </a:p>
                  </a:txBody>
                  <a:tcPr/>
                </a:tc>
              </a:tr>
              <a:tr h="471552">
                <a:tc>
                  <a:txBody>
                    <a:bodyPr/>
                    <a:lstStyle/>
                    <a:p>
                      <a:r>
                        <a:rPr lang="cs-CZ" sz="2400" dirty="0" smtClean="0"/>
                        <a:t>Sbohem armádo</a:t>
                      </a:r>
                      <a:endParaRPr lang="cs-CZ" sz="2400" dirty="0"/>
                    </a:p>
                  </a:txBody>
                  <a:tcPr/>
                </a:tc>
                <a:tc>
                  <a:txBody>
                    <a:bodyPr/>
                    <a:lstStyle/>
                    <a:p>
                      <a:r>
                        <a:rPr lang="cs-CZ" sz="2400" dirty="0" smtClean="0"/>
                        <a:t>Ernest </a:t>
                      </a:r>
                      <a:r>
                        <a:rPr lang="cs-CZ" sz="2400" dirty="0" err="1" smtClean="0"/>
                        <a:t>Hemingway</a:t>
                      </a:r>
                      <a:endParaRPr lang="cs-CZ" sz="2400" dirty="0"/>
                    </a:p>
                  </a:txBody>
                  <a:tcPr/>
                </a:tc>
                <a:tc>
                  <a:txBody>
                    <a:bodyPr/>
                    <a:lstStyle/>
                    <a:p>
                      <a:r>
                        <a:rPr lang="cs-CZ" sz="2400" dirty="0" smtClean="0"/>
                        <a:t>Američan</a:t>
                      </a:r>
                      <a:endParaRPr lang="cs-CZ" sz="2400" dirty="0"/>
                    </a:p>
                  </a:txBody>
                  <a:tcPr/>
                </a:tc>
              </a:tr>
              <a:tr h="370840">
                <a:tc>
                  <a:txBody>
                    <a:bodyPr/>
                    <a:lstStyle/>
                    <a:p>
                      <a:r>
                        <a:rPr lang="cs-CZ" sz="2400" dirty="0" smtClean="0"/>
                        <a:t>Historie našich dnů</a:t>
                      </a:r>
                      <a:endParaRPr lang="cs-CZ" sz="2400" dirty="0"/>
                    </a:p>
                  </a:txBody>
                  <a:tcPr/>
                </a:tc>
                <a:tc>
                  <a:txBody>
                    <a:bodyPr/>
                    <a:lstStyle/>
                    <a:p>
                      <a:r>
                        <a:rPr lang="cs-CZ" sz="2400" dirty="0" err="1" smtClean="0"/>
                        <a:t>Anatole</a:t>
                      </a:r>
                      <a:r>
                        <a:rPr lang="cs-CZ" sz="2400" dirty="0" smtClean="0"/>
                        <a:t> Franc</a:t>
                      </a:r>
                      <a:endParaRPr lang="cs-CZ" sz="2400" dirty="0"/>
                    </a:p>
                  </a:txBody>
                  <a:tcPr/>
                </a:tc>
                <a:tc>
                  <a:txBody>
                    <a:bodyPr/>
                    <a:lstStyle/>
                    <a:p>
                      <a:r>
                        <a:rPr lang="cs-CZ" sz="2400" dirty="0" smtClean="0"/>
                        <a:t>Francouz</a:t>
                      </a:r>
                      <a:endParaRPr lang="cs-CZ" sz="2400" dirty="0"/>
                    </a:p>
                  </a:txBody>
                  <a:tcPr/>
                </a:tc>
              </a:tr>
              <a:tr h="40117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2400" dirty="0" smtClean="0"/>
                        <a:t>Cesta zpátky</a:t>
                      </a:r>
                    </a:p>
                  </a:txBody>
                  <a:tcPr/>
                </a:tc>
                <a:tc>
                  <a:txBody>
                    <a:bodyPr/>
                    <a:lstStyle/>
                    <a:p>
                      <a:r>
                        <a:rPr lang="cs-CZ" sz="2400" dirty="0" smtClean="0"/>
                        <a:t>Erich Maria </a:t>
                      </a:r>
                      <a:r>
                        <a:rPr lang="cs-CZ" sz="2400" dirty="0" err="1" smtClean="0"/>
                        <a:t>Remarque</a:t>
                      </a:r>
                      <a:endParaRPr lang="cs-CZ" sz="2400" dirty="0"/>
                    </a:p>
                  </a:txBody>
                  <a:tcPr/>
                </a:tc>
                <a:tc>
                  <a:txBody>
                    <a:bodyPr/>
                    <a:lstStyle/>
                    <a:p>
                      <a:r>
                        <a:rPr lang="cs-CZ" sz="2400" dirty="0" smtClean="0"/>
                        <a:t>Němec</a:t>
                      </a:r>
                      <a:endParaRPr lang="cs-CZ" sz="2400" dirty="0"/>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2400" dirty="0" smtClean="0"/>
                        <a:t>Velký </a:t>
                      </a:r>
                      <a:r>
                        <a:rPr lang="cs-CZ" sz="2400" dirty="0" err="1" smtClean="0"/>
                        <a:t>Gatsby</a:t>
                      </a:r>
                      <a:endParaRPr lang="cs-CZ" sz="2400" dirty="0"/>
                    </a:p>
                  </a:txBody>
                  <a:tcPr/>
                </a:tc>
                <a:tc>
                  <a:txBody>
                    <a:bodyPr/>
                    <a:lstStyle/>
                    <a:p>
                      <a:r>
                        <a:rPr lang="cs-CZ" sz="2400" dirty="0" err="1" smtClean="0"/>
                        <a:t>Scott</a:t>
                      </a:r>
                      <a:r>
                        <a:rPr lang="cs-CZ" sz="2400" dirty="0" smtClean="0"/>
                        <a:t> </a:t>
                      </a:r>
                      <a:r>
                        <a:rPr lang="cs-CZ" sz="2400" dirty="0" err="1" smtClean="0"/>
                        <a:t>Francis</a:t>
                      </a:r>
                      <a:r>
                        <a:rPr lang="cs-CZ" sz="2400" dirty="0" smtClean="0"/>
                        <a:t> </a:t>
                      </a:r>
                      <a:r>
                        <a:rPr lang="cs-CZ" sz="2400" dirty="0" err="1" smtClean="0"/>
                        <a:t>Fitzerald</a:t>
                      </a:r>
                      <a:endParaRPr lang="cs-CZ" sz="2400" dirty="0"/>
                    </a:p>
                  </a:txBody>
                  <a:tcPr/>
                </a:tc>
                <a:tc>
                  <a:txBody>
                    <a:bodyPr/>
                    <a:lstStyle/>
                    <a:p>
                      <a:r>
                        <a:rPr lang="cs-CZ" sz="2400" dirty="0" smtClean="0"/>
                        <a:t>Američan</a:t>
                      </a:r>
                      <a:endParaRPr lang="cs-CZ" sz="2400" dirty="0"/>
                    </a:p>
                  </a:txBody>
                  <a:tcPr/>
                </a:tc>
              </a:tr>
              <a:tr h="370840">
                <a:tc>
                  <a:txBody>
                    <a:bodyPr/>
                    <a:lstStyle/>
                    <a:p>
                      <a:r>
                        <a:rPr lang="cs-CZ" sz="2400" dirty="0" smtClean="0"/>
                        <a:t>Profesor Neřád</a:t>
                      </a:r>
                      <a:endParaRPr lang="cs-CZ" sz="2400" dirty="0"/>
                    </a:p>
                  </a:txBody>
                  <a:tcPr/>
                </a:tc>
                <a:tc>
                  <a:txBody>
                    <a:bodyPr/>
                    <a:lstStyle/>
                    <a:p>
                      <a:r>
                        <a:rPr lang="cs-CZ" sz="2400" dirty="0" smtClean="0"/>
                        <a:t>Heinrich Mann</a:t>
                      </a:r>
                      <a:endParaRPr lang="cs-CZ" sz="2400" dirty="0"/>
                    </a:p>
                  </a:txBody>
                  <a:tcPr/>
                </a:tc>
                <a:tc>
                  <a:txBody>
                    <a:bodyPr/>
                    <a:lstStyle/>
                    <a:p>
                      <a:r>
                        <a:rPr lang="cs-CZ" sz="2400" dirty="0" smtClean="0"/>
                        <a:t>Němec</a:t>
                      </a:r>
                      <a:endParaRPr lang="cs-CZ" sz="2400" dirty="0"/>
                    </a:p>
                  </a:txBody>
                  <a:tcPr/>
                </a:tc>
              </a:tr>
              <a:tr h="370840">
                <a:tc>
                  <a:txBody>
                    <a:bodyPr/>
                    <a:lstStyle/>
                    <a:p>
                      <a:r>
                        <a:rPr lang="cs-CZ" sz="2400" dirty="0" smtClean="0"/>
                        <a:t>Oheň</a:t>
                      </a:r>
                      <a:endParaRPr lang="cs-CZ" sz="2400" dirty="0"/>
                    </a:p>
                  </a:txBody>
                  <a:tcPr/>
                </a:tc>
                <a:tc>
                  <a:txBody>
                    <a:bodyPr/>
                    <a:lstStyle/>
                    <a:p>
                      <a:r>
                        <a:rPr lang="cs-CZ" sz="2400" dirty="0" err="1" smtClean="0"/>
                        <a:t>Henri</a:t>
                      </a:r>
                      <a:r>
                        <a:rPr lang="cs-CZ" sz="2400" dirty="0" smtClean="0"/>
                        <a:t> </a:t>
                      </a:r>
                      <a:r>
                        <a:rPr lang="cs-CZ" sz="2400" dirty="0" err="1" smtClean="0"/>
                        <a:t>Barbusse</a:t>
                      </a:r>
                      <a:endParaRPr lang="cs-CZ" sz="2400" dirty="0"/>
                    </a:p>
                  </a:txBody>
                  <a:tcPr/>
                </a:tc>
                <a:tc>
                  <a:txBody>
                    <a:bodyPr/>
                    <a:lstStyle/>
                    <a:p>
                      <a:r>
                        <a:rPr lang="cs-CZ" sz="2400" dirty="0" smtClean="0"/>
                        <a:t>Francouz</a:t>
                      </a:r>
                      <a:endParaRPr lang="cs-CZ" sz="2400" dirty="0"/>
                    </a:p>
                  </a:txBody>
                  <a:tcPr/>
                </a:tc>
              </a:tr>
              <a:tr h="370840">
                <a:tc>
                  <a:txBody>
                    <a:bodyPr/>
                    <a:lstStyle/>
                    <a:p>
                      <a:r>
                        <a:rPr lang="cs-CZ" sz="2400" dirty="0" err="1" smtClean="0"/>
                        <a:t>Pygmalion</a:t>
                      </a:r>
                      <a:endParaRPr lang="cs-CZ" sz="2400" dirty="0"/>
                    </a:p>
                  </a:txBody>
                  <a:tcPr/>
                </a:tc>
                <a:tc>
                  <a:txBody>
                    <a:bodyPr/>
                    <a:lstStyle/>
                    <a:p>
                      <a:r>
                        <a:rPr lang="cs-CZ" sz="2400" dirty="0" err="1" smtClean="0"/>
                        <a:t>George</a:t>
                      </a:r>
                      <a:r>
                        <a:rPr lang="cs-CZ" sz="2400" dirty="0" smtClean="0"/>
                        <a:t> Bernard</a:t>
                      </a:r>
                      <a:r>
                        <a:rPr lang="cs-CZ" sz="2400" baseline="0" dirty="0" smtClean="0"/>
                        <a:t> Shaw</a:t>
                      </a:r>
                      <a:endParaRPr lang="cs-CZ" sz="2400" dirty="0"/>
                    </a:p>
                  </a:txBody>
                  <a:tcPr/>
                </a:tc>
                <a:tc>
                  <a:txBody>
                    <a:bodyPr/>
                    <a:lstStyle/>
                    <a:p>
                      <a:r>
                        <a:rPr lang="cs-CZ" sz="2400" dirty="0" smtClean="0"/>
                        <a:t>Angličan</a:t>
                      </a:r>
                      <a:endParaRPr lang="cs-CZ" sz="2400" dirty="0"/>
                    </a:p>
                  </a:txBody>
                  <a:tcPr/>
                </a:tc>
              </a:tr>
            </a:tbl>
          </a:graphicData>
        </a:graphic>
      </p:graphicFrame>
    </p:spTree>
  </p:cSld>
  <p:clrMapOvr>
    <a:masterClrMapping/>
  </p:clrMapOvr>
  <p:transition>
    <p:wipe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0" y="228600"/>
            <a:ext cx="9144000" cy="990600"/>
          </a:xfrm>
        </p:spPr>
        <p:txBody>
          <a:bodyPr>
            <a:normAutofit fontScale="90000"/>
          </a:bodyPr>
          <a:lstStyle/>
          <a:p>
            <a:pPr algn="ctr"/>
            <a:r>
              <a:rPr lang="cs-CZ" sz="3600" b="1" dirty="0" smtClean="0"/>
              <a:t>Poznejte a charakterizujte literární památku, uveďte jméno autora</a:t>
            </a:r>
            <a:endParaRPr lang="cs-CZ" sz="3600" dirty="0"/>
          </a:p>
        </p:txBody>
      </p:sp>
      <p:sp>
        <p:nvSpPr>
          <p:cNvPr id="3" name="Zástupný symbol pro obsah 2"/>
          <p:cNvSpPr>
            <a:spLocks noGrp="1"/>
          </p:cNvSpPr>
          <p:nvPr>
            <p:ph sz="quarter" idx="1"/>
          </p:nvPr>
        </p:nvSpPr>
        <p:spPr>
          <a:xfrm>
            <a:off x="179512" y="1600200"/>
            <a:ext cx="8784976" cy="5069160"/>
          </a:xfrm>
        </p:spPr>
        <p:txBody>
          <a:bodyPr>
            <a:normAutofit fontScale="77500" lnSpcReduction="20000"/>
          </a:bodyPr>
          <a:lstStyle/>
          <a:p>
            <a:pPr algn="just">
              <a:buNone/>
            </a:pPr>
            <a:r>
              <a:rPr lang="cs-CZ" dirty="0" smtClean="0"/>
              <a:t>	Je mrtvý, říkám si, už nic necítí – to, co zde chroptí, to už je jenom tělo. Ale hlava se pokouší zvednout, sténání na okamžik sílí, potom čelo zase klesá zpátky na paži. Ten člověk není mrtvý, umírá, ale není mrtvý.</a:t>
            </a:r>
          </a:p>
          <a:p>
            <a:pPr algn="just">
              <a:buNone/>
            </a:pPr>
            <a:r>
              <a:rPr lang="cs-CZ" dirty="0" smtClean="0"/>
              <a:t>	[…]</a:t>
            </a:r>
          </a:p>
          <a:p>
            <a:pPr algn="just">
              <a:buNone/>
            </a:pPr>
            <a:r>
              <a:rPr lang="cs-CZ" dirty="0" smtClean="0"/>
              <a:t>	Vtom otevírá oči. Musel mě ještě slyšet a dívá se na mne s výrazem hrůzného zděšení. Tělo leží </a:t>
            </a:r>
            <a:r>
              <a:rPr lang="cs-CZ" dirty="0" err="1" smtClean="0"/>
              <a:t>nehnutě</a:t>
            </a:r>
            <a:r>
              <a:rPr lang="cs-CZ" dirty="0" smtClean="0"/>
              <a:t>, ale v očích je nezměrný útěk, až si na okamžik myslím, že ty oči </a:t>
            </a:r>
            <a:r>
              <a:rPr lang="cs-CZ" dirty="0" err="1" smtClean="0"/>
              <a:t>dokáží</a:t>
            </a:r>
            <a:r>
              <a:rPr lang="cs-CZ" dirty="0" smtClean="0"/>
              <a:t> strhnout s sebou tělo. Pryč odsud, na stovky kilometrů odsud jediným trhnutím. Tělo je tiché, naprosto tiché, teď bez jediného hlesu, chroptění ustalo, ale oči křičí, řvou, v nich je shromážděn všechen život, soustředěný k nepředstavitelné námaze utéct, soustředěný  děsivou hrůzu před smrtí, přede mnou. </a:t>
            </a:r>
          </a:p>
          <a:p>
            <a:pPr algn="just">
              <a:buNone/>
            </a:pPr>
            <a:r>
              <a:rPr lang="cs-CZ" dirty="0" smtClean="0"/>
              <a:t>	[…]</a:t>
            </a:r>
          </a:p>
          <a:p>
            <a:pPr algn="just">
              <a:buNone/>
            </a:pPr>
            <a:r>
              <a:rPr lang="cs-CZ" dirty="0" smtClean="0"/>
              <a:t>	Předkláním se, potřásám hlavou a šeptám: „Ne, </a:t>
            </a:r>
            <a:r>
              <a:rPr lang="cs-CZ" dirty="0" err="1" smtClean="0"/>
              <a:t>ne</a:t>
            </a:r>
            <a:r>
              <a:rPr lang="cs-CZ" dirty="0" smtClean="0"/>
              <a:t>, </a:t>
            </a:r>
            <a:r>
              <a:rPr lang="cs-CZ" dirty="0" err="1" smtClean="0"/>
              <a:t>ne</a:t>
            </a:r>
            <a:r>
              <a:rPr lang="cs-CZ" dirty="0" smtClean="0"/>
              <a:t>,“ zvedám ruku, musím mu  ukázat, že mu chci pomoci, a dlaní mu přejíždím čelo.</a:t>
            </a:r>
          </a:p>
          <a:p>
            <a:endParaRPr lang="cs-CZ" dirty="0"/>
          </a:p>
        </p:txBody>
      </p:sp>
    </p:spTree>
  </p:cSld>
  <p:clrMapOvr>
    <a:masterClrMapping/>
  </p:clrMapOvr>
  <p:transition>
    <p:wipe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a:xfrm>
            <a:off x="0" y="228600"/>
            <a:ext cx="9144000" cy="990600"/>
          </a:xfrm>
        </p:spPr>
        <p:txBody>
          <a:bodyPr>
            <a:noAutofit/>
          </a:bodyPr>
          <a:lstStyle/>
          <a:p>
            <a:pPr algn="ctr"/>
            <a:r>
              <a:rPr lang="cs-CZ" sz="3200" b="1" dirty="0" smtClean="0"/>
              <a:t>Poznejte a charakterizujte literární památku, uveďte jméno autora</a:t>
            </a:r>
            <a:endParaRPr lang="cs-CZ" sz="3200" dirty="0"/>
          </a:p>
        </p:txBody>
      </p:sp>
      <p:sp>
        <p:nvSpPr>
          <p:cNvPr id="5" name="Zástupný symbol pro obsah 4"/>
          <p:cNvSpPr>
            <a:spLocks noGrp="1"/>
          </p:cNvSpPr>
          <p:nvPr>
            <p:ph sz="quarter" idx="1"/>
          </p:nvPr>
        </p:nvSpPr>
        <p:spPr>
          <a:xfrm>
            <a:off x="179512" y="1589567"/>
            <a:ext cx="4608512" cy="4572000"/>
          </a:xfrm>
        </p:spPr>
        <p:txBody>
          <a:bodyPr/>
          <a:lstStyle/>
          <a:p>
            <a:pPr algn="just">
              <a:lnSpc>
                <a:spcPct val="300000"/>
              </a:lnSpc>
            </a:pPr>
            <a:r>
              <a:rPr lang="cs-CZ" b="1" dirty="0" smtClean="0">
                <a:solidFill>
                  <a:schemeClr val="accent2">
                    <a:lumMod val="75000"/>
                  </a:schemeClr>
                </a:solidFill>
              </a:rPr>
              <a:t>Na západní frontě klid</a:t>
            </a:r>
          </a:p>
          <a:p>
            <a:pPr algn="just">
              <a:lnSpc>
                <a:spcPct val="300000"/>
              </a:lnSpc>
            </a:pPr>
            <a:r>
              <a:rPr lang="cs-CZ" b="1" dirty="0" smtClean="0">
                <a:solidFill>
                  <a:schemeClr val="accent2">
                    <a:lumMod val="75000"/>
                  </a:schemeClr>
                </a:solidFill>
              </a:rPr>
              <a:t>Erich Maria </a:t>
            </a:r>
            <a:r>
              <a:rPr lang="cs-CZ" b="1" dirty="0" err="1" smtClean="0">
                <a:solidFill>
                  <a:schemeClr val="accent2">
                    <a:lumMod val="75000"/>
                  </a:schemeClr>
                </a:solidFill>
              </a:rPr>
              <a:t>Remarque</a:t>
            </a:r>
            <a:endParaRPr lang="cs-CZ" b="1" dirty="0">
              <a:solidFill>
                <a:schemeClr val="accent2">
                  <a:lumMod val="75000"/>
                </a:schemeClr>
              </a:solidFill>
            </a:endParaRPr>
          </a:p>
        </p:txBody>
      </p:sp>
      <p:pic>
        <p:nvPicPr>
          <p:cNvPr id="7" name="Zástupný symbol pro obsah 6" descr="Erich_Maria_Remarque.jpg"/>
          <p:cNvPicPr>
            <a:picLocks noGrp="1" noChangeAspect="1"/>
          </p:cNvPicPr>
          <p:nvPr>
            <p:ph sz="quarter" idx="2"/>
          </p:nvPr>
        </p:nvPicPr>
        <p:blipFill>
          <a:blip r:embed="rId2" cstate="print"/>
          <a:stretch>
            <a:fillRect/>
          </a:stretch>
        </p:blipFill>
        <p:spPr>
          <a:xfrm>
            <a:off x="5452424" y="1589088"/>
            <a:ext cx="2671452" cy="4572000"/>
          </a:xfrm>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dissolve">
                                      <p:cBhvr>
                                        <p:cTn id="12"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0" y="228600"/>
            <a:ext cx="9144000" cy="990600"/>
          </a:xfrm>
        </p:spPr>
        <p:txBody>
          <a:bodyPr>
            <a:normAutofit fontScale="90000"/>
          </a:bodyPr>
          <a:lstStyle/>
          <a:p>
            <a:pPr algn="ctr"/>
            <a:r>
              <a:rPr lang="cs-CZ" sz="3200" b="1" dirty="0" smtClean="0"/>
              <a:t>Poznejte a charakterizujte literární památku, uveďte jméno autora</a:t>
            </a:r>
            <a:endParaRPr lang="cs-CZ" sz="3200" dirty="0"/>
          </a:p>
        </p:txBody>
      </p:sp>
      <p:sp>
        <p:nvSpPr>
          <p:cNvPr id="3" name="Zástupný symbol pro obsah 2"/>
          <p:cNvSpPr>
            <a:spLocks noGrp="1"/>
          </p:cNvSpPr>
          <p:nvPr>
            <p:ph sz="quarter" idx="1"/>
          </p:nvPr>
        </p:nvSpPr>
        <p:spPr>
          <a:xfrm>
            <a:off x="179512" y="1589566"/>
            <a:ext cx="5328592" cy="5007785"/>
          </a:xfrm>
        </p:spPr>
        <p:txBody>
          <a:bodyPr>
            <a:normAutofit fontScale="92500" lnSpcReduction="20000"/>
          </a:bodyPr>
          <a:lstStyle/>
          <a:p>
            <a:pPr algn="just"/>
            <a:r>
              <a:rPr lang="cs-CZ" b="1" dirty="0" smtClean="0">
                <a:solidFill>
                  <a:schemeClr val="accent2">
                    <a:lumMod val="75000"/>
                  </a:schemeClr>
                </a:solidFill>
              </a:rPr>
              <a:t>Na západní frontě klid</a:t>
            </a:r>
          </a:p>
          <a:p>
            <a:pPr lvl="1"/>
            <a:r>
              <a:rPr lang="cs-CZ" dirty="0" smtClean="0"/>
              <a:t>válečný román</a:t>
            </a:r>
          </a:p>
          <a:p>
            <a:pPr lvl="1" algn="just"/>
            <a:r>
              <a:rPr lang="cs-CZ" dirty="0" smtClean="0"/>
              <a:t>přesně popsány a vykresleny hrůzy války</a:t>
            </a:r>
          </a:p>
          <a:p>
            <a:pPr lvl="1" algn="just"/>
            <a:r>
              <a:rPr lang="cs-CZ" dirty="0" smtClean="0"/>
              <a:t>válku </a:t>
            </a:r>
            <a:r>
              <a:rPr lang="cs-CZ" dirty="0" smtClean="0"/>
              <a:t>sledujeme očima hlavní postavy Pavla </a:t>
            </a:r>
            <a:r>
              <a:rPr lang="cs-CZ" dirty="0" err="1" smtClean="0"/>
              <a:t>B</a:t>
            </a:r>
            <a:r>
              <a:rPr lang="cs-CZ" dirty="0" err="1" smtClean="0">
                <a:cs typeface="Arial"/>
              </a:rPr>
              <a:t>äumaera</a:t>
            </a:r>
            <a:r>
              <a:rPr lang="cs-CZ" dirty="0" smtClean="0">
                <a:cs typeface="Arial"/>
              </a:rPr>
              <a:t>, který se pod vlivem fanatického nacionalismu svého profesora přihlásil do </a:t>
            </a:r>
            <a:r>
              <a:rPr lang="cs-CZ" dirty="0" smtClean="0">
                <a:cs typeface="Arial"/>
              </a:rPr>
              <a:t>armády</a:t>
            </a:r>
            <a:endParaRPr lang="cs-CZ" dirty="0" smtClean="0">
              <a:cs typeface="Arial"/>
            </a:endParaRPr>
          </a:p>
          <a:p>
            <a:pPr lvl="1" algn="just"/>
            <a:r>
              <a:rPr lang="cs-CZ" dirty="0" smtClean="0"/>
              <a:t>Pavel </a:t>
            </a:r>
            <a:r>
              <a:rPr lang="cs-CZ" dirty="0" err="1" smtClean="0"/>
              <a:t>B</a:t>
            </a:r>
            <a:r>
              <a:rPr lang="cs-CZ" dirty="0" err="1" smtClean="0">
                <a:cs typeface="Arial"/>
              </a:rPr>
              <a:t>äumaer</a:t>
            </a:r>
            <a:r>
              <a:rPr lang="cs-CZ" dirty="0" smtClean="0">
                <a:cs typeface="Arial"/>
              </a:rPr>
              <a:t> prodělává výcvik plný šikany a poté zažívá zákopové boje na západní frontě</a:t>
            </a:r>
          </a:p>
          <a:p>
            <a:pPr lvl="1" algn="just"/>
            <a:r>
              <a:rPr lang="cs-CZ" dirty="0" smtClean="0">
                <a:cs typeface="Arial"/>
              </a:rPr>
              <a:t>hlavní hrdina na konci umírá</a:t>
            </a:r>
          </a:p>
          <a:p>
            <a:pPr lvl="1" algn="just"/>
            <a:r>
              <a:rPr lang="cs-CZ" dirty="0" smtClean="0">
                <a:cs typeface="Arial"/>
              </a:rPr>
              <a:t>celé dílo je prostoupeno etickými hodnotami, nejdůležitější je hodnota přátelství</a:t>
            </a:r>
            <a:endParaRPr lang="cs-CZ" dirty="0"/>
          </a:p>
        </p:txBody>
      </p:sp>
      <p:pic>
        <p:nvPicPr>
          <p:cNvPr id="6" name="Zástupný symbol pro obsah 5" descr="NZFK.jpg"/>
          <p:cNvPicPr>
            <a:picLocks noGrp="1" noChangeAspect="1"/>
          </p:cNvPicPr>
          <p:nvPr>
            <p:ph sz="quarter" idx="2"/>
          </p:nvPr>
        </p:nvPicPr>
        <p:blipFill>
          <a:blip r:embed="rId2" cstate="print"/>
          <a:stretch>
            <a:fillRect/>
          </a:stretch>
        </p:blipFill>
        <p:spPr>
          <a:xfrm>
            <a:off x="5956300" y="1772816"/>
            <a:ext cx="2847975" cy="4824536"/>
          </a:xfrm>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ssolve">
                                      <p:cBhvr>
                                        <p:cTn id="12" dur="500"/>
                                        <p:tgtEl>
                                          <p:spTgt spid="3">
                                            <p:txEl>
                                              <p:pRg st="1" end="1"/>
                                            </p:txEl>
                                          </p:spTgt>
                                        </p:tgtEl>
                                      </p:cBhvr>
                                    </p:animEffect>
                                  </p:childTnLst>
                                </p:cTn>
                              </p:par>
                              <p:par>
                                <p:cTn id="13" presetID="9" presetClass="entr" presetSubtype="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dissolve">
                                      <p:cBhvr>
                                        <p:cTn id="15" dur="500"/>
                                        <p:tgtEl>
                                          <p:spTgt spid="3">
                                            <p:txEl>
                                              <p:pRg st="2" end="2"/>
                                            </p:txEl>
                                          </p:spTgt>
                                        </p:tgtEl>
                                      </p:cBhvr>
                                    </p:animEffect>
                                  </p:childTnLst>
                                </p:cTn>
                              </p:par>
                              <p:par>
                                <p:cTn id="16" presetID="9" presetClass="entr" presetSubtype="0" fill="hold"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dissolve">
                                      <p:cBhvr>
                                        <p:cTn id="18" dur="500"/>
                                        <p:tgtEl>
                                          <p:spTgt spid="3">
                                            <p:txEl>
                                              <p:pRg st="3" end="3"/>
                                            </p:txEl>
                                          </p:spTgt>
                                        </p:tgtEl>
                                      </p:cBhvr>
                                    </p:animEffect>
                                  </p:childTnLst>
                                </p:cTn>
                              </p:par>
                              <p:par>
                                <p:cTn id="19" presetID="9" presetClass="entr" presetSubtype="0"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dissolve">
                                      <p:cBhvr>
                                        <p:cTn id="21" dur="500"/>
                                        <p:tgtEl>
                                          <p:spTgt spid="3">
                                            <p:txEl>
                                              <p:pRg st="4" end="4"/>
                                            </p:txEl>
                                          </p:spTgt>
                                        </p:tgtEl>
                                      </p:cBhvr>
                                    </p:animEffect>
                                  </p:childTnLst>
                                </p:cTn>
                              </p:par>
                              <p:par>
                                <p:cTn id="22" presetID="9" presetClass="entr" presetSubtype="0" fill="hold"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dissolve">
                                      <p:cBhvr>
                                        <p:cTn id="24" dur="500"/>
                                        <p:tgtEl>
                                          <p:spTgt spid="3">
                                            <p:txEl>
                                              <p:pRg st="5" end="5"/>
                                            </p:txEl>
                                          </p:spTgt>
                                        </p:tgtEl>
                                      </p:cBhvr>
                                    </p:animEffect>
                                  </p:childTnLst>
                                </p:cTn>
                              </p:par>
                              <p:par>
                                <p:cTn id="25" presetID="9" presetClass="entr" presetSubtype="0" fill="hold"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dissolve">
                                      <p:cBhvr>
                                        <p:cTn id="2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adpis 4"/>
          <p:cNvSpPr>
            <a:spLocks noGrp="1"/>
          </p:cNvSpPr>
          <p:nvPr>
            <p:ph type="title"/>
          </p:nvPr>
        </p:nvSpPr>
        <p:spPr>
          <a:xfrm>
            <a:off x="0" y="228600"/>
            <a:ext cx="9144000" cy="990600"/>
          </a:xfrm>
        </p:spPr>
        <p:txBody>
          <a:bodyPr/>
          <a:lstStyle/>
          <a:p>
            <a:pPr algn="ctr"/>
            <a:r>
              <a:rPr lang="cs-CZ" b="1" dirty="0" smtClean="0"/>
              <a:t>Doplňte text</a:t>
            </a:r>
            <a:endParaRPr lang="cs-CZ" dirty="0"/>
          </a:p>
        </p:txBody>
      </p:sp>
      <p:sp>
        <p:nvSpPr>
          <p:cNvPr id="6" name="Zástupný symbol pro obsah 5"/>
          <p:cNvSpPr>
            <a:spLocks noGrp="1"/>
          </p:cNvSpPr>
          <p:nvPr>
            <p:ph sz="quarter" idx="1"/>
          </p:nvPr>
        </p:nvSpPr>
        <p:spPr>
          <a:xfrm>
            <a:off x="179512" y="1600200"/>
            <a:ext cx="8784976" cy="5069160"/>
          </a:xfrm>
        </p:spPr>
        <p:txBody>
          <a:bodyPr>
            <a:normAutofit fontScale="92500" lnSpcReduction="20000"/>
          </a:bodyPr>
          <a:lstStyle/>
          <a:p>
            <a:pPr algn="just">
              <a:lnSpc>
                <a:spcPct val="150000"/>
              </a:lnSpc>
              <a:buNone/>
            </a:pPr>
            <a:r>
              <a:rPr lang="cs-CZ" sz="2400" dirty="0" smtClean="0"/>
              <a:t>	Ernest </a:t>
            </a:r>
            <a:r>
              <a:rPr lang="cs-CZ" sz="2400" dirty="0" err="1" smtClean="0"/>
              <a:t>Hemingway</a:t>
            </a:r>
            <a:r>
              <a:rPr lang="cs-CZ" sz="2400" dirty="0" smtClean="0"/>
              <a:t> patří k nejvýznamnějším americkým spisovatelům. Řadí se k tzv. ………………..…, jež spojuje americké autory, kteří byli poznamenání a otřeseni 1. světovou válkou. V románu ……………………….. je hlavním námětem příběh lásky mezi americkým vojákem a mladou anglickou zdravotní sestrou. Román …………………………………… přináší dramatický příběh z občanské války ve ………………………. Za novelu ………………………………. získal </a:t>
            </a:r>
            <a:r>
              <a:rPr lang="cs-CZ" sz="2400" dirty="0" err="1" smtClean="0"/>
              <a:t>Hemingway</a:t>
            </a:r>
            <a:r>
              <a:rPr lang="cs-CZ" sz="2400" dirty="0" smtClean="0"/>
              <a:t> roce 1954 ………………………………… za literaturu. Hlavní postavou je …………………………….., který se vydává rybařit. Autor zde ukazuje splynutí s přírodou a vytrvalost člověka. </a:t>
            </a:r>
            <a:r>
              <a:rPr lang="cs-CZ" sz="2400" dirty="0" err="1" smtClean="0"/>
              <a:t>Hemingway</a:t>
            </a:r>
            <a:r>
              <a:rPr lang="cs-CZ" sz="2400" dirty="0" smtClean="0"/>
              <a:t> </a:t>
            </a:r>
            <a:r>
              <a:rPr lang="cs-CZ" sz="2400" dirty="0" smtClean="0"/>
              <a:t>pravděpodobně </a:t>
            </a:r>
            <a:r>
              <a:rPr lang="cs-CZ" sz="2400" dirty="0" smtClean="0"/>
              <a:t>spáchal </a:t>
            </a:r>
            <a:r>
              <a:rPr lang="cs-CZ" sz="2400" dirty="0" smtClean="0"/>
              <a:t>sebevraždu</a:t>
            </a:r>
            <a:r>
              <a:rPr lang="cs-CZ" sz="2400" dirty="0" smtClean="0"/>
              <a:t>.</a:t>
            </a:r>
            <a:endParaRPr lang="cs-CZ" sz="2400" dirty="0"/>
          </a:p>
        </p:txBody>
      </p:sp>
    </p:spTree>
  </p:cSld>
  <p:clrMapOvr>
    <a:masterClrMapping/>
  </p:clrMapOvr>
  <p:transition spd="med">
    <p:wipe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a:xfrm>
            <a:off x="0" y="228600"/>
            <a:ext cx="9144000" cy="990600"/>
          </a:xfrm>
        </p:spPr>
        <p:txBody>
          <a:bodyPr/>
          <a:lstStyle/>
          <a:p>
            <a:pPr algn="ctr"/>
            <a:r>
              <a:rPr lang="cs-CZ" b="1" dirty="0" smtClean="0"/>
              <a:t>Doplňte text</a:t>
            </a:r>
            <a:endParaRPr lang="cs-CZ" dirty="0"/>
          </a:p>
        </p:txBody>
      </p:sp>
      <p:sp>
        <p:nvSpPr>
          <p:cNvPr id="5" name="Zástupný symbol pro obsah 4"/>
          <p:cNvSpPr>
            <a:spLocks noGrp="1"/>
          </p:cNvSpPr>
          <p:nvPr>
            <p:ph sz="quarter" idx="1"/>
          </p:nvPr>
        </p:nvSpPr>
        <p:spPr>
          <a:xfrm>
            <a:off x="179512" y="1589566"/>
            <a:ext cx="6048672" cy="5079793"/>
          </a:xfrm>
        </p:spPr>
        <p:txBody>
          <a:bodyPr>
            <a:normAutofit fontScale="77500" lnSpcReduction="20000"/>
          </a:bodyPr>
          <a:lstStyle/>
          <a:p>
            <a:pPr algn="just">
              <a:buNone/>
            </a:pPr>
            <a:r>
              <a:rPr lang="cs-CZ" sz="3200" dirty="0" smtClean="0"/>
              <a:t>	Ernest </a:t>
            </a:r>
            <a:r>
              <a:rPr lang="cs-CZ" sz="3200" dirty="0" err="1" smtClean="0"/>
              <a:t>Hemingway</a:t>
            </a:r>
            <a:r>
              <a:rPr lang="cs-CZ" sz="3200" dirty="0" smtClean="0"/>
              <a:t> patří k nejvýznamnějším americkým spisovatelům. Řadí se k tzv. </a:t>
            </a:r>
            <a:r>
              <a:rPr lang="cs-CZ" sz="3200" b="1" dirty="0" smtClean="0">
                <a:solidFill>
                  <a:schemeClr val="accent1"/>
                </a:solidFill>
              </a:rPr>
              <a:t>ztracené generaci</a:t>
            </a:r>
            <a:r>
              <a:rPr lang="cs-CZ" sz="3200" dirty="0" smtClean="0"/>
              <a:t>, jež spojuje americké autory, kteří byli poznamenání a otřeseni 1. světovou válkou. V románu </a:t>
            </a:r>
            <a:r>
              <a:rPr lang="cs-CZ" sz="3200" b="1" dirty="0" smtClean="0">
                <a:solidFill>
                  <a:schemeClr val="accent1"/>
                </a:solidFill>
              </a:rPr>
              <a:t>Sbohem, armádo</a:t>
            </a:r>
            <a:r>
              <a:rPr lang="cs-CZ" sz="3200" dirty="0" smtClean="0"/>
              <a:t>. je hlavním námětem příběh lásky mezi americkým vojákem a mladou anglickou zdravotní sestrou. Román </a:t>
            </a:r>
            <a:r>
              <a:rPr lang="cs-CZ" sz="3200" b="1" dirty="0" smtClean="0">
                <a:solidFill>
                  <a:schemeClr val="accent1"/>
                </a:solidFill>
              </a:rPr>
              <a:t>Komu zvoní hrana</a:t>
            </a:r>
            <a:r>
              <a:rPr lang="cs-CZ" sz="3200" dirty="0" smtClean="0">
                <a:solidFill>
                  <a:schemeClr val="accent1"/>
                </a:solidFill>
              </a:rPr>
              <a:t> </a:t>
            </a:r>
            <a:r>
              <a:rPr lang="cs-CZ" sz="3200" dirty="0" smtClean="0"/>
              <a:t>přináší dramatický příběh z občanské války ve Španělsku. Za novelu </a:t>
            </a:r>
            <a:r>
              <a:rPr lang="cs-CZ" sz="3200" b="1" dirty="0" smtClean="0">
                <a:solidFill>
                  <a:schemeClr val="accent1"/>
                </a:solidFill>
              </a:rPr>
              <a:t>Stařec a moře </a:t>
            </a:r>
            <a:r>
              <a:rPr lang="cs-CZ" sz="3200" dirty="0" smtClean="0"/>
              <a:t>získal </a:t>
            </a:r>
            <a:r>
              <a:rPr lang="cs-CZ" sz="3200" dirty="0" err="1" smtClean="0"/>
              <a:t>Hemingway</a:t>
            </a:r>
            <a:r>
              <a:rPr lang="cs-CZ" sz="3200" dirty="0" smtClean="0"/>
              <a:t> roce 1954 </a:t>
            </a:r>
            <a:r>
              <a:rPr lang="cs-CZ" sz="3200" b="1" dirty="0" smtClean="0">
                <a:solidFill>
                  <a:schemeClr val="accent1"/>
                </a:solidFill>
              </a:rPr>
              <a:t>Nobelovu cenu</a:t>
            </a:r>
            <a:r>
              <a:rPr lang="cs-CZ" sz="3200" dirty="0" smtClean="0"/>
              <a:t> za literaturu. Hlavní postavou je </a:t>
            </a:r>
            <a:r>
              <a:rPr lang="cs-CZ" sz="3200" b="1" dirty="0" smtClean="0">
                <a:solidFill>
                  <a:schemeClr val="accent1"/>
                </a:solidFill>
              </a:rPr>
              <a:t>rybář Santiago</a:t>
            </a:r>
            <a:r>
              <a:rPr lang="cs-CZ" sz="3200" dirty="0" smtClean="0"/>
              <a:t>, který se vydává rybařit. Autor zde ukazuje splynutí s přírodou a vytrvalost člověka. </a:t>
            </a:r>
            <a:r>
              <a:rPr lang="cs-CZ" sz="3200" dirty="0" err="1" smtClean="0"/>
              <a:t>Hemingway</a:t>
            </a:r>
            <a:r>
              <a:rPr lang="cs-CZ" sz="3200" dirty="0" smtClean="0"/>
              <a:t> pravděpodobně </a:t>
            </a:r>
            <a:r>
              <a:rPr lang="cs-CZ" sz="3200" dirty="0" smtClean="0"/>
              <a:t>spáchal </a:t>
            </a:r>
            <a:r>
              <a:rPr lang="cs-CZ" sz="3200" dirty="0" smtClean="0"/>
              <a:t>sebevraždu</a:t>
            </a:r>
            <a:r>
              <a:rPr lang="cs-CZ" sz="3200" dirty="0" smtClean="0"/>
              <a:t>.</a:t>
            </a:r>
            <a:endParaRPr lang="cs-CZ" dirty="0"/>
          </a:p>
        </p:txBody>
      </p:sp>
      <p:pic>
        <p:nvPicPr>
          <p:cNvPr id="7" name="Zástupný symbol pro obsah 6" descr="220px-Meister_der_Schule_von_Canterbury_001.jpg"/>
          <p:cNvPicPr>
            <a:picLocks noGrp="1" noChangeAspect="1"/>
          </p:cNvPicPr>
          <p:nvPr>
            <p:ph sz="quarter" idx="2"/>
          </p:nvPr>
        </p:nvPicPr>
        <p:blipFill>
          <a:blip r:embed="rId2" cstate="print"/>
          <a:stretch>
            <a:fillRect/>
          </a:stretch>
        </p:blipFill>
        <p:spPr>
          <a:xfrm>
            <a:off x="6444208" y="1700808"/>
            <a:ext cx="2520280" cy="4752528"/>
          </a:xfrm>
        </p:spPr>
      </p:pic>
    </p:spTree>
  </p:cSld>
  <p:clrMapOvr>
    <a:masterClrMapping/>
  </p:clrMapOvr>
  <p:transition spd="med">
    <p:wipe dir="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adpis 4"/>
          <p:cNvSpPr>
            <a:spLocks noGrp="1"/>
          </p:cNvSpPr>
          <p:nvPr>
            <p:ph type="title"/>
          </p:nvPr>
        </p:nvSpPr>
        <p:spPr>
          <a:xfrm>
            <a:off x="0" y="228600"/>
            <a:ext cx="9144000" cy="990600"/>
          </a:xfrm>
        </p:spPr>
        <p:txBody>
          <a:bodyPr/>
          <a:lstStyle/>
          <a:p>
            <a:pPr algn="ctr"/>
            <a:r>
              <a:rPr lang="cs-CZ" b="1" dirty="0" smtClean="0"/>
              <a:t>Odpovězte na otázky</a:t>
            </a:r>
            <a:endParaRPr lang="cs-CZ" dirty="0"/>
          </a:p>
        </p:txBody>
      </p:sp>
      <p:sp>
        <p:nvSpPr>
          <p:cNvPr id="6" name="Zástupný symbol pro obsah 5"/>
          <p:cNvSpPr>
            <a:spLocks noGrp="1"/>
          </p:cNvSpPr>
          <p:nvPr>
            <p:ph sz="quarter" idx="1"/>
          </p:nvPr>
        </p:nvSpPr>
        <p:spPr>
          <a:xfrm>
            <a:off x="179512" y="1600200"/>
            <a:ext cx="8784976" cy="5069160"/>
          </a:xfrm>
        </p:spPr>
        <p:txBody>
          <a:bodyPr>
            <a:normAutofit lnSpcReduction="10000"/>
          </a:bodyPr>
          <a:lstStyle/>
          <a:p>
            <a:pPr algn="just"/>
            <a:r>
              <a:rPr lang="cs-CZ" sz="3200" dirty="0" smtClean="0"/>
              <a:t>Který satirický román paroduje dějiny Francie? Kdo je jeho autorem?</a:t>
            </a:r>
          </a:p>
          <a:p>
            <a:pPr algn="just"/>
            <a:r>
              <a:rPr lang="cs-CZ" sz="3200" dirty="0" smtClean="0"/>
              <a:t>Co dává podtitul </a:t>
            </a:r>
            <a:r>
              <a:rPr lang="cs-CZ" sz="3200" i="1" dirty="0" smtClean="0"/>
              <a:t>Deník bojového družstva</a:t>
            </a:r>
            <a:r>
              <a:rPr lang="cs-CZ" sz="3200" dirty="0" smtClean="0"/>
              <a:t> románu Oheň najevo?</a:t>
            </a:r>
          </a:p>
          <a:p>
            <a:pPr algn="just"/>
            <a:r>
              <a:rPr lang="cs-CZ" sz="3200" dirty="0" smtClean="0"/>
              <a:t>Jaký námět významného anglického dramatika zpracovává dílo Petr a Lucie? </a:t>
            </a:r>
          </a:p>
          <a:p>
            <a:pPr algn="just"/>
            <a:r>
              <a:rPr lang="cs-CZ" sz="3200" dirty="0" smtClean="0"/>
              <a:t>Kdo je duchovním otcem tzv. epického divadla? Co tento pojem znamená?</a:t>
            </a:r>
          </a:p>
          <a:p>
            <a:pPr algn="just"/>
            <a:r>
              <a:rPr lang="cs-CZ" sz="3200" dirty="0" smtClean="0"/>
              <a:t> Jak se jmenuje muzikál, který vznikl na motivy hry </a:t>
            </a:r>
            <a:r>
              <a:rPr lang="cs-CZ" sz="3200" dirty="0" err="1" smtClean="0"/>
              <a:t>Pygmalion</a:t>
            </a:r>
            <a:r>
              <a:rPr lang="cs-CZ" sz="3200" dirty="0" smtClean="0"/>
              <a:t>?</a:t>
            </a:r>
            <a:endParaRPr lang="cs-CZ" dirty="0"/>
          </a:p>
        </p:txBody>
      </p:sp>
    </p:spTree>
  </p:cSld>
  <p:clrMapOvr>
    <a:masterClrMapping/>
  </p:clrMapOvr>
  <p:transition>
    <p:wipe dir="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0" y="228600"/>
            <a:ext cx="9144000" cy="990600"/>
          </a:xfrm>
        </p:spPr>
        <p:txBody>
          <a:bodyPr/>
          <a:lstStyle/>
          <a:p>
            <a:pPr algn="ctr"/>
            <a:r>
              <a:rPr lang="cs-CZ" b="1" dirty="0" smtClean="0"/>
              <a:t>Odpovězte na otázky</a:t>
            </a:r>
            <a:endParaRPr lang="cs-CZ" dirty="0"/>
          </a:p>
        </p:txBody>
      </p:sp>
      <p:sp>
        <p:nvSpPr>
          <p:cNvPr id="3" name="Zástupný symbol pro obsah 2"/>
          <p:cNvSpPr>
            <a:spLocks noGrp="1"/>
          </p:cNvSpPr>
          <p:nvPr>
            <p:ph sz="quarter" idx="1"/>
          </p:nvPr>
        </p:nvSpPr>
        <p:spPr>
          <a:xfrm>
            <a:off x="251520" y="1600200"/>
            <a:ext cx="8712968" cy="4997152"/>
          </a:xfrm>
        </p:spPr>
        <p:txBody>
          <a:bodyPr/>
          <a:lstStyle/>
          <a:p>
            <a:pPr algn="just"/>
            <a:r>
              <a:rPr lang="cs-CZ" sz="3200" b="1" dirty="0" smtClean="0">
                <a:solidFill>
                  <a:schemeClr val="accent2"/>
                </a:solidFill>
              </a:rPr>
              <a:t>Který satirický román paroduje dějiny Francie? Kdo je jeho autorem?</a:t>
            </a:r>
          </a:p>
          <a:p>
            <a:pPr lvl="1" algn="just"/>
            <a:r>
              <a:rPr lang="cs-CZ" dirty="0" err="1" smtClean="0"/>
              <a:t>Anatole</a:t>
            </a:r>
            <a:r>
              <a:rPr lang="cs-CZ" dirty="0" smtClean="0"/>
              <a:t> France: Ostrov tučňáků</a:t>
            </a:r>
          </a:p>
          <a:p>
            <a:pPr lvl="1">
              <a:buNone/>
            </a:pPr>
            <a:endParaRPr lang="cs-CZ" dirty="0"/>
          </a:p>
        </p:txBody>
      </p:sp>
      <p:pic>
        <p:nvPicPr>
          <p:cNvPr id="4" name="Obrázek 3" descr="stažený soubor.jpg"/>
          <p:cNvPicPr>
            <a:picLocks noChangeAspect="1"/>
          </p:cNvPicPr>
          <p:nvPr/>
        </p:nvPicPr>
        <p:blipFill>
          <a:blip r:embed="rId2" cstate="print"/>
          <a:stretch>
            <a:fillRect/>
          </a:stretch>
        </p:blipFill>
        <p:spPr>
          <a:xfrm>
            <a:off x="1331640" y="3284984"/>
            <a:ext cx="2736304" cy="3024336"/>
          </a:xfrm>
          <a:prstGeom prst="rect">
            <a:avLst/>
          </a:prstGeom>
        </p:spPr>
      </p:pic>
      <p:pic>
        <p:nvPicPr>
          <p:cNvPr id="5" name="Obrázek 4" descr="tučnák.jpg"/>
          <p:cNvPicPr>
            <a:picLocks noChangeAspect="1"/>
          </p:cNvPicPr>
          <p:nvPr/>
        </p:nvPicPr>
        <p:blipFill>
          <a:blip r:embed="rId3" cstate="print"/>
          <a:stretch>
            <a:fillRect/>
          </a:stretch>
        </p:blipFill>
        <p:spPr>
          <a:xfrm>
            <a:off x="4932040" y="3284984"/>
            <a:ext cx="2771800" cy="2952328"/>
          </a:xfrm>
          <a:prstGeom prst="rect">
            <a:avLst/>
          </a:prstGeom>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dissolve">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0" y="228600"/>
            <a:ext cx="9144000" cy="990600"/>
          </a:xfrm>
        </p:spPr>
        <p:txBody>
          <a:bodyPr/>
          <a:lstStyle/>
          <a:p>
            <a:pPr algn="ctr"/>
            <a:r>
              <a:rPr lang="cs-CZ" b="1" dirty="0" smtClean="0"/>
              <a:t>Odpovězte na otázky</a:t>
            </a:r>
            <a:endParaRPr lang="cs-CZ" dirty="0"/>
          </a:p>
        </p:txBody>
      </p:sp>
      <p:sp>
        <p:nvSpPr>
          <p:cNvPr id="4" name="Zástupný symbol pro obsah 3"/>
          <p:cNvSpPr>
            <a:spLocks noGrp="1"/>
          </p:cNvSpPr>
          <p:nvPr>
            <p:ph sz="quarter" idx="1"/>
          </p:nvPr>
        </p:nvSpPr>
        <p:spPr>
          <a:xfrm>
            <a:off x="179512" y="1589566"/>
            <a:ext cx="6048672" cy="5007785"/>
          </a:xfrm>
        </p:spPr>
        <p:txBody>
          <a:bodyPr/>
          <a:lstStyle/>
          <a:p>
            <a:pPr algn="just">
              <a:lnSpc>
                <a:spcPct val="150000"/>
              </a:lnSpc>
            </a:pPr>
            <a:r>
              <a:rPr lang="cs-CZ" sz="2800" b="1" dirty="0" smtClean="0">
                <a:solidFill>
                  <a:schemeClr val="accent2"/>
                </a:solidFill>
              </a:rPr>
              <a:t>Co dává podtitul </a:t>
            </a:r>
            <a:r>
              <a:rPr lang="cs-CZ" sz="2800" b="1" i="1" dirty="0" smtClean="0">
                <a:solidFill>
                  <a:schemeClr val="accent2"/>
                </a:solidFill>
              </a:rPr>
              <a:t>Deník bojového družstva</a:t>
            </a:r>
            <a:r>
              <a:rPr lang="cs-CZ" sz="2800" b="1" dirty="0" smtClean="0">
                <a:solidFill>
                  <a:schemeClr val="accent2"/>
                </a:solidFill>
              </a:rPr>
              <a:t> románu Oheň najevo?</a:t>
            </a:r>
          </a:p>
          <a:p>
            <a:pPr lvl="1" algn="just">
              <a:lnSpc>
                <a:spcPct val="150000"/>
              </a:lnSpc>
            </a:pPr>
            <a:r>
              <a:rPr lang="cs-CZ" dirty="0" smtClean="0"/>
              <a:t>román se snaží autenticky zachytit život vojáků v 1. světové válce – líčení utrpení a hrůz války </a:t>
            </a:r>
          </a:p>
          <a:p>
            <a:endParaRPr lang="cs-CZ" dirty="0"/>
          </a:p>
        </p:txBody>
      </p:sp>
      <p:pic>
        <p:nvPicPr>
          <p:cNvPr id="6" name="Zástupný symbol pro obsah 5" descr="barbusse-ohen.jpg"/>
          <p:cNvPicPr>
            <a:picLocks noGrp="1" noChangeAspect="1"/>
          </p:cNvPicPr>
          <p:nvPr>
            <p:ph sz="quarter" idx="2"/>
          </p:nvPr>
        </p:nvPicPr>
        <p:blipFill>
          <a:blip r:embed="rId2" cstate="print"/>
          <a:stretch>
            <a:fillRect/>
          </a:stretch>
        </p:blipFill>
        <p:spPr>
          <a:xfrm>
            <a:off x="6732240" y="2460591"/>
            <a:ext cx="2232373" cy="3265555"/>
          </a:xfrm>
        </p:spPr>
      </p:pic>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dissolve">
                                      <p:cBhvr>
                                        <p:cTn id="7"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0" y="228600"/>
            <a:ext cx="9144000" cy="990600"/>
          </a:xfrm>
        </p:spPr>
        <p:txBody>
          <a:bodyPr/>
          <a:lstStyle/>
          <a:p>
            <a:pPr algn="ctr"/>
            <a:r>
              <a:rPr lang="cs-CZ" b="1" dirty="0" smtClean="0"/>
              <a:t>Odpovězte na otázky</a:t>
            </a:r>
            <a:endParaRPr lang="cs-CZ" dirty="0"/>
          </a:p>
        </p:txBody>
      </p:sp>
      <p:sp>
        <p:nvSpPr>
          <p:cNvPr id="5" name="Zástupný symbol pro obsah 4"/>
          <p:cNvSpPr>
            <a:spLocks noGrp="1"/>
          </p:cNvSpPr>
          <p:nvPr>
            <p:ph sz="quarter" idx="1"/>
          </p:nvPr>
        </p:nvSpPr>
        <p:spPr>
          <a:xfrm>
            <a:off x="179512" y="1589566"/>
            <a:ext cx="5688632" cy="5079793"/>
          </a:xfrm>
        </p:spPr>
        <p:txBody>
          <a:bodyPr>
            <a:normAutofit/>
          </a:bodyPr>
          <a:lstStyle/>
          <a:p>
            <a:pPr algn="just"/>
            <a:r>
              <a:rPr lang="cs-CZ" sz="2800" b="1" dirty="0" smtClean="0">
                <a:solidFill>
                  <a:schemeClr val="accent2"/>
                </a:solidFill>
              </a:rPr>
              <a:t>Jaký námět významného anglického dramatika zpracovává dílo Petr a Lucie? </a:t>
            </a:r>
          </a:p>
          <a:p>
            <a:pPr lvl="1" algn="just"/>
            <a:r>
              <a:rPr lang="cs-CZ" dirty="0" smtClean="0"/>
              <a:t>shakespearovský námět tragické lásky</a:t>
            </a:r>
          </a:p>
          <a:p>
            <a:pPr lvl="1" algn="just"/>
            <a:r>
              <a:rPr lang="cs-CZ" dirty="0" smtClean="0"/>
              <a:t>Romeo a Julie = Petr a Lucie</a:t>
            </a:r>
          </a:p>
          <a:p>
            <a:endParaRPr lang="cs-CZ" dirty="0"/>
          </a:p>
        </p:txBody>
      </p:sp>
      <p:pic>
        <p:nvPicPr>
          <p:cNvPr id="7" name="Zástupný symbol pro obsah 6" descr="petr.jpg"/>
          <p:cNvPicPr>
            <a:picLocks noGrp="1" noChangeAspect="1"/>
          </p:cNvPicPr>
          <p:nvPr>
            <p:ph sz="quarter" idx="2"/>
          </p:nvPr>
        </p:nvPicPr>
        <p:blipFill>
          <a:blip r:embed="rId2" cstate="print"/>
          <a:stretch>
            <a:fillRect/>
          </a:stretch>
        </p:blipFill>
        <p:spPr>
          <a:xfrm>
            <a:off x="6156176" y="1916832"/>
            <a:ext cx="2736303" cy="4536504"/>
          </a:xfrm>
        </p:spPr>
      </p:pic>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dissolve">
                                      <p:cBhvr>
                                        <p:cTn id="7" dur="500"/>
                                        <p:tgtEl>
                                          <p:spTgt spid="5">
                                            <p:txEl>
                                              <p:pRg st="1" end="1"/>
                                            </p:txEl>
                                          </p:spTgt>
                                        </p:tgtEl>
                                      </p:cBhvr>
                                    </p:animEffect>
                                  </p:childTnLst>
                                </p:cTn>
                              </p:par>
                              <p:par>
                                <p:cTn id="8" presetID="9" presetClass="entr" presetSubtype="0" fill="hold" nodeType="withEffect">
                                  <p:stCondLst>
                                    <p:cond delay="0"/>
                                  </p:stCondLst>
                                  <p:childTnLst>
                                    <p:set>
                                      <p:cBhvr>
                                        <p:cTn id="9" dur="1" fill="hold">
                                          <p:stCondLst>
                                            <p:cond delay="0"/>
                                          </p:stCondLst>
                                        </p:cTn>
                                        <p:tgtEl>
                                          <p:spTgt spid="5">
                                            <p:txEl>
                                              <p:pRg st="2" end="2"/>
                                            </p:txEl>
                                          </p:spTgt>
                                        </p:tgtEl>
                                        <p:attrNameLst>
                                          <p:attrName>style.visibility</p:attrName>
                                        </p:attrNameLst>
                                      </p:cBhvr>
                                      <p:to>
                                        <p:strVal val="visible"/>
                                      </p:to>
                                    </p:set>
                                    <p:animEffect transition="in" filter="dissolve">
                                      <p:cBhvr>
                                        <p:cTn id="10"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0" y="228600"/>
            <a:ext cx="9144000" cy="990600"/>
          </a:xfrm>
        </p:spPr>
        <p:txBody>
          <a:bodyPr/>
          <a:lstStyle/>
          <a:p>
            <a:pPr algn="ctr"/>
            <a:r>
              <a:rPr lang="cs-CZ" b="1" dirty="0" smtClean="0"/>
              <a:t>Odpovězte na otázky</a:t>
            </a:r>
            <a:endParaRPr lang="cs-CZ" dirty="0"/>
          </a:p>
        </p:txBody>
      </p:sp>
      <p:sp>
        <p:nvSpPr>
          <p:cNvPr id="3" name="Zástupný symbol pro obsah 2"/>
          <p:cNvSpPr>
            <a:spLocks noGrp="1"/>
          </p:cNvSpPr>
          <p:nvPr>
            <p:ph sz="quarter" idx="1"/>
          </p:nvPr>
        </p:nvSpPr>
        <p:spPr>
          <a:xfrm>
            <a:off x="179512" y="1589566"/>
            <a:ext cx="5688632" cy="5079793"/>
          </a:xfrm>
        </p:spPr>
        <p:txBody>
          <a:bodyPr/>
          <a:lstStyle/>
          <a:p>
            <a:pPr algn="just"/>
            <a:r>
              <a:rPr lang="cs-CZ" sz="2800" b="1" dirty="0" smtClean="0">
                <a:solidFill>
                  <a:schemeClr val="accent2"/>
                </a:solidFill>
              </a:rPr>
              <a:t>Kdo je duchovním otcem tzv. epického divadla? Co tento pojem znamená?</a:t>
            </a:r>
          </a:p>
          <a:p>
            <a:pPr lvl="1"/>
            <a:r>
              <a:rPr lang="cs-CZ" dirty="0" err="1" smtClean="0"/>
              <a:t>Bertold</a:t>
            </a:r>
            <a:r>
              <a:rPr lang="cs-CZ" dirty="0" smtClean="0"/>
              <a:t> Brecht</a:t>
            </a:r>
          </a:p>
          <a:p>
            <a:pPr lvl="1"/>
            <a:r>
              <a:rPr lang="cs-CZ" dirty="0" smtClean="0"/>
              <a:t>epické divadlo</a:t>
            </a:r>
          </a:p>
          <a:p>
            <a:pPr lvl="2" algn="just"/>
            <a:r>
              <a:rPr lang="cs-CZ" dirty="0" smtClean="0"/>
              <a:t>založeno </a:t>
            </a:r>
            <a:r>
              <a:rPr lang="cs-CZ" i="1" dirty="0" smtClean="0"/>
              <a:t>postupu zcizení </a:t>
            </a:r>
            <a:r>
              <a:rPr lang="cs-CZ" i="1" dirty="0" smtClean="0">
                <a:cs typeface="Arial"/>
              </a:rPr>
              <a:t>→ </a:t>
            </a:r>
            <a:r>
              <a:rPr lang="cs-CZ" dirty="0" smtClean="0">
                <a:cs typeface="Arial"/>
              </a:rPr>
              <a:t>divák si má stále připomínat a uvědomovat, že na jevišti není předváděn život skutečných postav, ale že je vše „pouhé“ divadlo</a:t>
            </a:r>
            <a:endParaRPr lang="cs-CZ" dirty="0"/>
          </a:p>
        </p:txBody>
      </p:sp>
      <p:pic>
        <p:nvPicPr>
          <p:cNvPr id="5" name="Zástupný symbol pro obsah 4" descr="Bertolt-Brecht.jpg"/>
          <p:cNvPicPr>
            <a:picLocks noGrp="1" noChangeAspect="1"/>
          </p:cNvPicPr>
          <p:nvPr>
            <p:ph sz="quarter" idx="2"/>
          </p:nvPr>
        </p:nvPicPr>
        <p:blipFill>
          <a:blip r:embed="rId2" cstate="print"/>
          <a:stretch>
            <a:fillRect/>
          </a:stretch>
        </p:blipFill>
        <p:spPr>
          <a:xfrm>
            <a:off x="6055519" y="2090738"/>
            <a:ext cx="2794000" cy="4076700"/>
          </a:xfrm>
        </p:spPr>
      </p:pic>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dissolv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dissolve">
                                      <p:cBhvr>
                                        <p:cTn id="12" dur="500"/>
                                        <p:tgtEl>
                                          <p:spTgt spid="3">
                                            <p:txEl>
                                              <p:pRg st="2" end="2"/>
                                            </p:txEl>
                                          </p:spTgt>
                                        </p:tgtEl>
                                      </p:cBhvr>
                                    </p:animEffect>
                                  </p:childTnLst>
                                </p:cTn>
                              </p:par>
                              <p:par>
                                <p:cTn id="13" presetID="9"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dissolve">
                                      <p:cBhvr>
                                        <p:cTn id="15"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0" y="228600"/>
            <a:ext cx="9144000" cy="990600"/>
          </a:xfrm>
        </p:spPr>
        <p:txBody>
          <a:bodyPr/>
          <a:lstStyle/>
          <a:p>
            <a:pPr algn="ctr"/>
            <a:r>
              <a:rPr lang="cs-CZ" b="1" dirty="0" smtClean="0"/>
              <a:t>Odpovězte na otázky</a:t>
            </a:r>
            <a:endParaRPr lang="cs-CZ" dirty="0"/>
          </a:p>
        </p:txBody>
      </p:sp>
      <p:sp>
        <p:nvSpPr>
          <p:cNvPr id="9" name="Zástupný symbol pro obsah 8"/>
          <p:cNvSpPr>
            <a:spLocks noGrp="1"/>
          </p:cNvSpPr>
          <p:nvPr>
            <p:ph sz="quarter" idx="1"/>
          </p:nvPr>
        </p:nvSpPr>
        <p:spPr>
          <a:xfrm>
            <a:off x="251520" y="1600200"/>
            <a:ext cx="8712968" cy="5069160"/>
          </a:xfrm>
        </p:spPr>
        <p:txBody>
          <a:bodyPr/>
          <a:lstStyle/>
          <a:p>
            <a:pPr algn="just"/>
            <a:r>
              <a:rPr lang="cs-CZ" sz="2800" b="1" dirty="0" smtClean="0">
                <a:solidFill>
                  <a:schemeClr val="accent2"/>
                </a:solidFill>
              </a:rPr>
              <a:t>Jak se jmenuje muzikál, který vznikl na motivy hry </a:t>
            </a:r>
            <a:r>
              <a:rPr lang="cs-CZ" sz="2800" b="1" dirty="0" err="1" smtClean="0">
                <a:solidFill>
                  <a:schemeClr val="accent2"/>
                </a:solidFill>
              </a:rPr>
              <a:t>Pygmalion</a:t>
            </a:r>
            <a:r>
              <a:rPr lang="cs-CZ" sz="2800" b="1" dirty="0" smtClean="0">
                <a:solidFill>
                  <a:schemeClr val="accent2"/>
                </a:solidFill>
              </a:rPr>
              <a:t>?</a:t>
            </a:r>
          </a:p>
          <a:p>
            <a:pPr lvl="1" algn="just"/>
            <a:r>
              <a:rPr lang="cs-CZ" dirty="0" smtClean="0"/>
              <a:t>My Fair Lady</a:t>
            </a:r>
          </a:p>
          <a:p>
            <a:endParaRPr lang="cs-CZ" dirty="0"/>
          </a:p>
        </p:txBody>
      </p:sp>
      <p:pic>
        <p:nvPicPr>
          <p:cNvPr id="10" name="Obrázek 9" descr="lady.jpg"/>
          <p:cNvPicPr>
            <a:picLocks noChangeAspect="1"/>
          </p:cNvPicPr>
          <p:nvPr/>
        </p:nvPicPr>
        <p:blipFill>
          <a:blip r:embed="rId2" cstate="print"/>
          <a:stretch>
            <a:fillRect/>
          </a:stretch>
        </p:blipFill>
        <p:spPr>
          <a:xfrm>
            <a:off x="1259632" y="3429000"/>
            <a:ext cx="3024336" cy="2592288"/>
          </a:xfrm>
          <a:prstGeom prst="rect">
            <a:avLst/>
          </a:prstGeom>
        </p:spPr>
      </p:pic>
      <p:pic>
        <p:nvPicPr>
          <p:cNvPr id="11" name="Obrázek 10" descr="My_Fair_Lady_poster_7599.jpg"/>
          <p:cNvPicPr>
            <a:picLocks noChangeAspect="1"/>
          </p:cNvPicPr>
          <p:nvPr/>
        </p:nvPicPr>
        <p:blipFill>
          <a:blip r:embed="rId3" cstate="print"/>
          <a:stretch>
            <a:fillRect/>
          </a:stretch>
        </p:blipFill>
        <p:spPr>
          <a:xfrm>
            <a:off x="5868144" y="2564904"/>
            <a:ext cx="2714625" cy="3810000"/>
          </a:xfrm>
          <a:prstGeom prst="rect">
            <a:avLst/>
          </a:prstGeom>
        </p:spPr>
      </p:pic>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dissolve">
                                      <p:cBhvr>
                                        <p:cTn id="7"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adpis 4"/>
          <p:cNvSpPr>
            <a:spLocks noGrp="1"/>
          </p:cNvSpPr>
          <p:nvPr>
            <p:ph type="title"/>
          </p:nvPr>
        </p:nvSpPr>
        <p:spPr>
          <a:xfrm>
            <a:off x="0" y="260648"/>
            <a:ext cx="9144000" cy="990600"/>
          </a:xfrm>
        </p:spPr>
        <p:txBody>
          <a:bodyPr/>
          <a:lstStyle/>
          <a:p>
            <a:pPr algn="ctr"/>
            <a:r>
              <a:rPr lang="cs-CZ" b="1" dirty="0" smtClean="0">
                <a:solidFill>
                  <a:schemeClr val="accent1"/>
                </a:solidFill>
              </a:rPr>
              <a:t>Použité zdroje</a:t>
            </a:r>
            <a:endParaRPr lang="cs-CZ" b="1" dirty="0">
              <a:solidFill>
                <a:schemeClr val="accent1"/>
              </a:solidFill>
            </a:endParaRPr>
          </a:p>
        </p:txBody>
      </p:sp>
      <p:sp>
        <p:nvSpPr>
          <p:cNvPr id="6" name="Zástupný symbol pro obsah 5"/>
          <p:cNvSpPr>
            <a:spLocks noGrp="1"/>
          </p:cNvSpPr>
          <p:nvPr>
            <p:ph sz="quarter" idx="1"/>
          </p:nvPr>
        </p:nvSpPr>
        <p:spPr>
          <a:xfrm>
            <a:off x="179512" y="1600200"/>
            <a:ext cx="8784976" cy="5069160"/>
          </a:xfrm>
        </p:spPr>
        <p:txBody>
          <a:bodyPr/>
          <a:lstStyle/>
          <a:p>
            <a:pPr algn="just">
              <a:buNone/>
            </a:pPr>
            <a:r>
              <a:rPr lang="cs-CZ" sz="3200" b="1" dirty="0" smtClean="0">
                <a:solidFill>
                  <a:schemeClr val="accent2"/>
                </a:solidFill>
              </a:rPr>
              <a:t>Literatura a internetové zdroje</a:t>
            </a:r>
          </a:p>
          <a:p>
            <a:pPr marL="457200" indent="-457200" algn="just">
              <a:buFont typeface="Wingdings"/>
              <a:buAutoNum type="arabicPeriod"/>
            </a:pPr>
            <a:r>
              <a:rPr lang="cs-CZ" sz="2800" dirty="0" smtClean="0"/>
              <a:t>Prokop, V. </a:t>
            </a:r>
            <a:r>
              <a:rPr lang="cs-CZ" sz="2800" i="1" dirty="0" smtClean="0"/>
              <a:t>Přehled světové literatury 20. století</a:t>
            </a:r>
            <a:r>
              <a:rPr lang="cs-CZ" sz="2800" dirty="0" smtClean="0"/>
              <a:t>. 1. </a:t>
            </a:r>
            <a:r>
              <a:rPr lang="cs-CZ" sz="2800" dirty="0" err="1" smtClean="0"/>
              <a:t>vyd</a:t>
            </a:r>
            <a:r>
              <a:rPr lang="cs-CZ" sz="2800" dirty="0" smtClean="0"/>
              <a:t>. Karlovy Vary: O.K.-Soft, 2006.</a:t>
            </a:r>
          </a:p>
          <a:p>
            <a:pPr marL="457200" indent="-457200" algn="just">
              <a:buFont typeface="Wingdings"/>
              <a:buAutoNum type="arabicPeriod"/>
            </a:pPr>
            <a:r>
              <a:rPr lang="cs-CZ" sz="2800" dirty="0" err="1" smtClean="0"/>
              <a:t>Sochrová</a:t>
            </a:r>
            <a:r>
              <a:rPr lang="cs-CZ" sz="2800" dirty="0" smtClean="0"/>
              <a:t>, M</a:t>
            </a:r>
            <a:r>
              <a:rPr lang="cs-CZ" sz="2800" i="1" dirty="0" smtClean="0"/>
              <a:t>. Český jazyk a literatura. </a:t>
            </a:r>
            <a:r>
              <a:rPr lang="cs-CZ" sz="2800" dirty="0" smtClean="0"/>
              <a:t>1. </a:t>
            </a:r>
            <a:r>
              <a:rPr lang="cs-CZ" sz="2800" dirty="0" err="1" smtClean="0"/>
              <a:t>vyd</a:t>
            </a:r>
            <a:r>
              <a:rPr lang="cs-CZ" sz="2800" dirty="0" smtClean="0"/>
              <a:t>. Havlíčkův Brod: Fragment, 2009. ISBN 978-80-253-0468-6.</a:t>
            </a:r>
          </a:p>
          <a:p>
            <a:pPr marL="457200" indent="-457200" algn="just">
              <a:buFont typeface="Wingdings"/>
              <a:buAutoNum type="arabicPeriod"/>
            </a:pPr>
            <a:r>
              <a:rPr lang="cs-CZ" sz="2800" u="sng" dirty="0" err="1" smtClean="0">
                <a:hlinkClick r:id="rId2"/>
              </a:rPr>
              <a:t>oalib.cz</a:t>
            </a:r>
            <a:r>
              <a:rPr lang="cs-CZ" sz="2800" u="sng" dirty="0" smtClean="0">
                <a:hlinkClick r:id="rId2"/>
              </a:rPr>
              <a:t>/katedry/</a:t>
            </a:r>
            <a:r>
              <a:rPr lang="cs-CZ" sz="2800" u="sng" dirty="0" err="1" smtClean="0">
                <a:hlinkClick r:id="rId2"/>
              </a:rPr>
              <a:t>spo</a:t>
            </a:r>
            <a:r>
              <a:rPr lang="cs-CZ" sz="2800" u="sng" dirty="0" smtClean="0">
                <a:hlinkClick r:id="rId2"/>
              </a:rPr>
              <a:t>/dokumenty/</a:t>
            </a:r>
            <a:r>
              <a:rPr lang="cs-CZ" sz="2800" u="sng" dirty="0" err="1" smtClean="0">
                <a:hlinkClick r:id="rId2"/>
              </a:rPr>
              <a:t>erich</a:t>
            </a:r>
            <a:r>
              <a:rPr lang="cs-CZ" sz="2800" u="sng" dirty="0" smtClean="0">
                <a:hlinkClick r:id="rId2"/>
              </a:rPr>
              <a:t>-</a:t>
            </a:r>
            <a:r>
              <a:rPr lang="cs-CZ" sz="2800" u="sng" dirty="0" err="1" smtClean="0">
                <a:hlinkClick r:id="rId2"/>
              </a:rPr>
              <a:t>maria</a:t>
            </a:r>
            <a:r>
              <a:rPr lang="cs-CZ" sz="2800" u="sng" dirty="0" smtClean="0">
                <a:hlinkClick r:id="rId2"/>
              </a:rPr>
              <a:t>-</a:t>
            </a:r>
            <a:r>
              <a:rPr lang="cs-CZ" sz="2800" u="sng" dirty="0" err="1" smtClean="0">
                <a:hlinkClick r:id="rId2"/>
              </a:rPr>
              <a:t>remarque.doc</a:t>
            </a:r>
            <a:endParaRPr lang="cs-CZ" sz="2800" dirty="0" smtClean="0"/>
          </a:p>
          <a:p>
            <a:pPr marL="457200" indent="-457200">
              <a:buNone/>
            </a:pPr>
            <a:r>
              <a:rPr lang="cs-CZ" sz="2200" dirty="0" smtClean="0"/>
              <a:t/>
            </a:r>
            <a:br>
              <a:rPr lang="cs-CZ" sz="2200" dirty="0" smtClean="0"/>
            </a:br>
            <a:endParaRPr lang="cs-CZ" sz="2700" dirty="0" smtClean="0"/>
          </a:p>
          <a:p>
            <a:pPr algn="just">
              <a:buNone/>
            </a:pPr>
            <a:endParaRPr lang="cs-CZ" dirty="0" smtClean="0"/>
          </a:p>
          <a:p>
            <a:pPr>
              <a:buNone/>
            </a:pPr>
            <a:endParaRPr lang="cs-CZ" dirty="0"/>
          </a:p>
        </p:txBody>
      </p:sp>
    </p:spTree>
  </p:cSld>
  <p:clrMapOvr>
    <a:masterClrMapping/>
  </p:clrMapOvr>
  <p:transition>
    <p:wipe dir="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algn="ctr"/>
            <a:r>
              <a:rPr lang="cs-CZ" b="1" dirty="0" smtClean="0">
                <a:solidFill>
                  <a:schemeClr val="accent1"/>
                </a:solidFill>
              </a:rPr>
              <a:t>Použité zdroje</a:t>
            </a:r>
            <a:endParaRPr lang="cs-CZ" b="1" dirty="0">
              <a:solidFill>
                <a:schemeClr val="accent1"/>
              </a:solidFill>
            </a:endParaRPr>
          </a:p>
        </p:txBody>
      </p:sp>
      <p:sp>
        <p:nvSpPr>
          <p:cNvPr id="5" name="Zástupný symbol pro obsah 4"/>
          <p:cNvSpPr>
            <a:spLocks noGrp="1"/>
          </p:cNvSpPr>
          <p:nvPr>
            <p:ph sz="quarter" idx="1"/>
          </p:nvPr>
        </p:nvSpPr>
        <p:spPr>
          <a:xfrm>
            <a:off x="0" y="1600200"/>
            <a:ext cx="9144000" cy="5257800"/>
          </a:xfrm>
        </p:spPr>
        <p:txBody>
          <a:bodyPr>
            <a:normAutofit/>
          </a:bodyPr>
          <a:lstStyle/>
          <a:p>
            <a:pPr>
              <a:buNone/>
            </a:pPr>
            <a:r>
              <a:rPr lang="cs-CZ" sz="2800" b="1" dirty="0" smtClean="0">
                <a:solidFill>
                  <a:schemeClr val="accent2"/>
                </a:solidFill>
              </a:rPr>
              <a:t>Obrázky</a:t>
            </a:r>
          </a:p>
          <a:p>
            <a:pPr marL="342900" indent="-342900" algn="just">
              <a:buAutoNum type="arabicPeriod"/>
            </a:pPr>
            <a:r>
              <a:rPr lang="cs-CZ" sz="1800" dirty="0" smtClean="0">
                <a:hlinkClick r:id="rId2"/>
              </a:rPr>
              <a:t>http://upload.wikimedia.org/wikipedia/commons/3/3c/Bundesarchiv_Bild_183-R04034,_Erich_Maria_Remarque.jpg</a:t>
            </a:r>
            <a:endParaRPr lang="cs-CZ" sz="1800" dirty="0" smtClean="0"/>
          </a:p>
          <a:p>
            <a:pPr marL="342900" indent="-342900" algn="just">
              <a:buAutoNum type="arabicPeriod"/>
            </a:pPr>
            <a:r>
              <a:rPr lang="cs-CZ" sz="1800" dirty="0" smtClean="0">
                <a:hlinkClick r:id="rId3"/>
              </a:rPr>
              <a:t>http://img.ct24.cz/</a:t>
            </a:r>
            <a:r>
              <a:rPr lang="cs-CZ" sz="1800" dirty="0" err="1" smtClean="0">
                <a:hlinkClick r:id="rId3"/>
              </a:rPr>
              <a:t>cache</a:t>
            </a:r>
            <a:r>
              <a:rPr lang="cs-CZ" sz="1800" dirty="0" smtClean="0">
                <a:hlinkClick r:id="rId3"/>
              </a:rPr>
              <a:t>/616x411/</a:t>
            </a:r>
            <a:r>
              <a:rPr lang="cs-CZ" sz="1800" dirty="0" err="1" smtClean="0">
                <a:hlinkClick r:id="rId3"/>
              </a:rPr>
              <a:t>article</a:t>
            </a:r>
            <a:r>
              <a:rPr lang="cs-CZ" sz="1800" dirty="0" smtClean="0">
                <a:hlinkClick r:id="rId3"/>
              </a:rPr>
              <a:t>/7/646/64551.jpg</a:t>
            </a:r>
            <a:endParaRPr lang="cs-CZ" sz="1800" dirty="0" smtClean="0"/>
          </a:p>
          <a:p>
            <a:pPr marL="342900" indent="-342900" algn="just">
              <a:buAutoNum type="arabicPeriod"/>
            </a:pPr>
            <a:r>
              <a:rPr lang="cs-CZ" sz="1800" dirty="0" smtClean="0">
                <a:hlinkClick r:id="rId4"/>
              </a:rPr>
              <a:t>http://www.</a:t>
            </a:r>
            <a:r>
              <a:rPr lang="cs-CZ" sz="1800" dirty="0" err="1" smtClean="0">
                <a:hlinkClick r:id="rId4"/>
              </a:rPr>
              <a:t>adplus.cz</a:t>
            </a:r>
            <a:r>
              <a:rPr lang="cs-CZ" sz="1800" dirty="0" smtClean="0">
                <a:hlinkClick r:id="rId4"/>
              </a:rPr>
              <a:t>/</a:t>
            </a:r>
            <a:r>
              <a:rPr lang="cs-CZ" sz="1800" dirty="0" err="1" smtClean="0">
                <a:hlinkClick r:id="rId4"/>
              </a:rPr>
              <a:t>files</a:t>
            </a:r>
            <a:r>
              <a:rPr lang="cs-CZ" sz="1800" dirty="0" smtClean="0">
                <a:hlinkClick r:id="rId4"/>
              </a:rPr>
              <a:t>/</a:t>
            </a:r>
            <a:r>
              <a:rPr lang="cs-CZ" sz="1800" dirty="0" err="1" smtClean="0">
                <a:hlinkClick r:id="rId4"/>
              </a:rPr>
              <a:t>imagecache</a:t>
            </a:r>
            <a:r>
              <a:rPr lang="cs-CZ" sz="1800" dirty="0" smtClean="0">
                <a:hlinkClick r:id="rId4"/>
              </a:rPr>
              <a:t>/</a:t>
            </a:r>
            <a:r>
              <a:rPr lang="cs-CZ" sz="1800" dirty="0" err="1" smtClean="0">
                <a:hlinkClick r:id="rId4"/>
              </a:rPr>
              <a:t>stamp</a:t>
            </a:r>
            <a:r>
              <a:rPr lang="cs-CZ" sz="1800" dirty="0" smtClean="0">
                <a:hlinkClick r:id="rId4"/>
              </a:rPr>
              <a:t>/grafika/201201/62191-64530.jpg</a:t>
            </a:r>
            <a:endParaRPr lang="cs-CZ" sz="1800" dirty="0" smtClean="0"/>
          </a:p>
          <a:p>
            <a:pPr marL="342900" indent="-342900" algn="just">
              <a:buAutoNum type="arabicPeriod"/>
            </a:pPr>
            <a:r>
              <a:rPr lang="cs-CZ" sz="1800" dirty="0" smtClean="0">
                <a:hlinkClick r:id="rId5"/>
              </a:rPr>
              <a:t>http://the100.ru/</a:t>
            </a:r>
            <a:r>
              <a:rPr lang="cs-CZ" sz="1800" dirty="0" err="1" smtClean="0">
                <a:hlinkClick r:id="rId5"/>
              </a:rPr>
              <a:t>images</a:t>
            </a:r>
            <a:r>
              <a:rPr lang="cs-CZ" sz="1800" dirty="0" smtClean="0">
                <a:hlinkClick r:id="rId5"/>
              </a:rPr>
              <a:t>/</a:t>
            </a:r>
            <a:r>
              <a:rPr lang="cs-CZ" sz="1800" dirty="0" err="1" smtClean="0">
                <a:hlinkClick r:id="rId5"/>
              </a:rPr>
              <a:t>nobel</a:t>
            </a:r>
            <a:r>
              <a:rPr lang="cs-CZ" sz="1800" dirty="0" smtClean="0">
                <a:hlinkClick r:id="rId5"/>
              </a:rPr>
              <a:t>-</a:t>
            </a:r>
            <a:r>
              <a:rPr lang="cs-CZ" sz="1800" dirty="0" err="1" smtClean="0">
                <a:hlinkClick r:id="rId5"/>
              </a:rPr>
              <a:t>laureates</a:t>
            </a:r>
            <a:r>
              <a:rPr lang="cs-CZ" sz="1800" dirty="0" smtClean="0">
                <a:hlinkClick r:id="rId5"/>
              </a:rPr>
              <a:t>/id1336/13070-1.jpg</a:t>
            </a:r>
            <a:endParaRPr lang="cs-CZ" sz="1800" dirty="0" smtClean="0"/>
          </a:p>
          <a:p>
            <a:pPr marL="342900" indent="-342900" algn="just">
              <a:buAutoNum type="arabicPeriod"/>
            </a:pPr>
            <a:r>
              <a:rPr lang="cs-CZ" sz="1800" dirty="0" smtClean="0">
                <a:hlinkClick r:id="rId6"/>
              </a:rPr>
              <a:t>http://img194.imageshack.us/img194/9013/14090218.jpg</a:t>
            </a:r>
            <a:endParaRPr lang="cs-CZ" sz="1800" dirty="0" smtClean="0"/>
          </a:p>
          <a:p>
            <a:pPr marL="342900" indent="-342900" algn="just">
              <a:buAutoNum type="arabicPeriod"/>
            </a:pPr>
            <a:r>
              <a:rPr lang="cs-CZ" sz="1800" dirty="0" smtClean="0">
                <a:hlinkClick r:id="rId7"/>
              </a:rPr>
              <a:t>http://upload.wikimedia.org/wikipedia/commons/thumb/7/73/Bertolt-Brecht.jpg/220px-Bertolt-Brecht.jpg</a:t>
            </a:r>
            <a:endParaRPr lang="cs-CZ" sz="1800" dirty="0" smtClean="0"/>
          </a:p>
          <a:p>
            <a:pPr marL="342900" indent="-342900" algn="just">
              <a:buAutoNum type="arabicPeriod"/>
            </a:pPr>
            <a:r>
              <a:rPr lang="cs-CZ" sz="1800" dirty="0" smtClean="0">
                <a:hlinkClick r:id="rId8"/>
              </a:rPr>
              <a:t>http://images2.fanpop.com/image/</a:t>
            </a:r>
            <a:r>
              <a:rPr lang="cs-CZ" sz="1800" dirty="0" err="1" smtClean="0">
                <a:hlinkClick r:id="rId8"/>
              </a:rPr>
              <a:t>photos</a:t>
            </a:r>
            <a:r>
              <a:rPr lang="cs-CZ" sz="1800" dirty="0" smtClean="0">
                <a:hlinkClick r:id="rId8"/>
              </a:rPr>
              <a:t>/12200000/My-Fair-Lady-</a:t>
            </a:r>
            <a:r>
              <a:rPr lang="cs-CZ" sz="1800" dirty="0" err="1" smtClean="0">
                <a:hlinkClick r:id="rId8"/>
              </a:rPr>
              <a:t>audrey</a:t>
            </a:r>
            <a:r>
              <a:rPr lang="cs-CZ" sz="1800" dirty="0" smtClean="0">
                <a:hlinkClick r:id="rId8"/>
              </a:rPr>
              <a:t>-</a:t>
            </a:r>
            <a:r>
              <a:rPr lang="cs-CZ" sz="1800" dirty="0" err="1" smtClean="0">
                <a:hlinkClick r:id="rId8"/>
              </a:rPr>
              <a:t>hepburn</a:t>
            </a:r>
            <a:r>
              <a:rPr lang="cs-CZ" sz="1800" dirty="0" smtClean="0">
                <a:hlinkClick r:id="rId8"/>
              </a:rPr>
              <a:t>-12262739-1024-768.jpg</a:t>
            </a:r>
            <a:endParaRPr lang="cs-CZ" sz="1800" dirty="0" smtClean="0"/>
          </a:p>
          <a:p>
            <a:pPr marL="342900" indent="-342900" algn="just">
              <a:buAutoNum type="arabicPeriod"/>
            </a:pPr>
            <a:r>
              <a:rPr lang="cs-CZ" sz="1800" dirty="0" smtClean="0">
                <a:hlinkClick r:id="rId9"/>
              </a:rPr>
              <a:t>http://static.</a:t>
            </a:r>
            <a:r>
              <a:rPr lang="cs-CZ" sz="1800" dirty="0" err="1" smtClean="0">
                <a:hlinkClick r:id="rId9"/>
              </a:rPr>
              <a:t>tvtropes.org</a:t>
            </a:r>
            <a:r>
              <a:rPr lang="cs-CZ" sz="1800" dirty="0" smtClean="0">
                <a:hlinkClick r:id="rId9"/>
              </a:rPr>
              <a:t>/</a:t>
            </a:r>
            <a:r>
              <a:rPr lang="cs-CZ" sz="1800" dirty="0" err="1" smtClean="0">
                <a:hlinkClick r:id="rId9"/>
              </a:rPr>
              <a:t>pmwiki</a:t>
            </a:r>
            <a:r>
              <a:rPr lang="cs-CZ" sz="1800" dirty="0" smtClean="0">
                <a:hlinkClick r:id="rId9"/>
              </a:rPr>
              <a:t>/</a:t>
            </a:r>
            <a:r>
              <a:rPr lang="cs-CZ" sz="1800" dirty="0" err="1" smtClean="0">
                <a:hlinkClick r:id="rId9"/>
              </a:rPr>
              <a:t>pub</a:t>
            </a:r>
            <a:r>
              <a:rPr lang="cs-CZ" sz="1800" dirty="0" smtClean="0">
                <a:hlinkClick r:id="rId9"/>
              </a:rPr>
              <a:t>/</a:t>
            </a:r>
            <a:r>
              <a:rPr lang="cs-CZ" sz="1800" dirty="0" err="1" smtClean="0">
                <a:hlinkClick r:id="rId9"/>
              </a:rPr>
              <a:t>images</a:t>
            </a:r>
            <a:r>
              <a:rPr lang="cs-CZ" sz="1800" dirty="0" smtClean="0">
                <a:hlinkClick r:id="rId9"/>
              </a:rPr>
              <a:t>/My_Fair_Lady_poster_7599.jpg</a:t>
            </a:r>
            <a:endParaRPr lang="cs-CZ" sz="1800" dirty="0" smtClean="0"/>
          </a:p>
          <a:p>
            <a:pPr marL="342900" indent="-342900" algn="just">
              <a:buAutoNum type="arabicPeriod"/>
            </a:pPr>
            <a:r>
              <a:rPr lang="cs-CZ" sz="1800" dirty="0" smtClean="0">
                <a:hlinkClick r:id="rId10"/>
              </a:rPr>
              <a:t>http://www.</a:t>
            </a:r>
            <a:r>
              <a:rPr lang="cs-CZ" sz="1800" dirty="0" err="1" smtClean="0">
                <a:hlinkClick r:id="rId10"/>
              </a:rPr>
              <a:t>juglon.estranky.sk</a:t>
            </a:r>
            <a:r>
              <a:rPr lang="cs-CZ" sz="1800" dirty="0" smtClean="0">
                <a:hlinkClick r:id="rId10"/>
              </a:rPr>
              <a:t>/</a:t>
            </a:r>
            <a:r>
              <a:rPr lang="cs-CZ" sz="1800" dirty="0" err="1" smtClean="0">
                <a:hlinkClick r:id="rId10"/>
              </a:rPr>
              <a:t>img</a:t>
            </a:r>
            <a:r>
              <a:rPr lang="cs-CZ" sz="1800" dirty="0" smtClean="0">
                <a:hlinkClick r:id="rId10"/>
              </a:rPr>
              <a:t>/</a:t>
            </a:r>
            <a:r>
              <a:rPr lang="cs-CZ" sz="1800" dirty="0" err="1" smtClean="0">
                <a:hlinkClick r:id="rId10"/>
              </a:rPr>
              <a:t>mid</a:t>
            </a:r>
            <a:r>
              <a:rPr lang="cs-CZ" sz="1800" dirty="0" smtClean="0">
                <a:hlinkClick r:id="rId10"/>
              </a:rPr>
              <a:t>/1711/</a:t>
            </a:r>
            <a:r>
              <a:rPr lang="cs-CZ" sz="1800" dirty="0" err="1" smtClean="0">
                <a:hlinkClick r:id="rId10"/>
              </a:rPr>
              <a:t>barbusse</a:t>
            </a:r>
            <a:r>
              <a:rPr lang="cs-CZ" sz="1800" dirty="0" smtClean="0">
                <a:hlinkClick r:id="rId10"/>
              </a:rPr>
              <a:t>-</a:t>
            </a:r>
            <a:r>
              <a:rPr lang="cs-CZ" sz="1800" dirty="0" err="1" smtClean="0">
                <a:hlinkClick r:id="rId10"/>
              </a:rPr>
              <a:t>ohen.jpg</a:t>
            </a:r>
            <a:endParaRPr lang="cs-CZ" sz="1800" dirty="0"/>
          </a:p>
        </p:txBody>
      </p:sp>
    </p:spTree>
  </p:cSld>
  <p:clrMapOvr>
    <a:masterClrMapping/>
  </p:clrMapOvr>
  <p:transition>
    <p:wipe dir="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án">
  <a:themeElements>
    <a:clrScheme name="Vlastní 28">
      <a:dk1>
        <a:sysClr val="windowText" lastClr="000000"/>
      </a:dk1>
      <a:lt1>
        <a:sysClr val="window" lastClr="FFFFFF"/>
      </a:lt1>
      <a:dk2>
        <a:srgbClr val="9F2936"/>
      </a:dk2>
      <a:lt2>
        <a:srgbClr val="E3DED1"/>
      </a:lt2>
      <a:accent1>
        <a:srgbClr val="9F2936"/>
      </a:accent1>
      <a:accent2>
        <a:srgbClr val="D86B77"/>
      </a:accent2>
      <a:accent3>
        <a:srgbClr val="1B587C"/>
      </a:accent3>
      <a:accent4>
        <a:srgbClr val="4E8542"/>
      </a:accent4>
      <a:accent5>
        <a:srgbClr val="604878"/>
      </a:accent5>
      <a:accent6>
        <a:srgbClr val="C19859"/>
      </a:accent6>
      <a:hlink>
        <a:srgbClr val="6B9F25"/>
      </a:hlink>
      <a:folHlink>
        <a:srgbClr val="B26B02"/>
      </a:folHlink>
    </a:clrScheme>
    <a:fontScheme name="Mediá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á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5234</TotalTime>
  <Words>590</Words>
  <Application>Microsoft Office PowerPoint</Application>
  <PresentationFormat>Předvádění na obrazovce (4:3)</PresentationFormat>
  <Paragraphs>125</Paragraphs>
  <Slides>17</Slides>
  <Notes>0</Notes>
  <HiddenSlides>0</HiddenSlides>
  <MMClips>0</MMClips>
  <ScaleCrop>false</ScaleCrop>
  <HeadingPairs>
    <vt:vector size="4" baseType="variant">
      <vt:variant>
        <vt:lpstr>Motiv</vt:lpstr>
      </vt:variant>
      <vt:variant>
        <vt:i4>1</vt:i4>
      </vt:variant>
      <vt:variant>
        <vt:lpstr>Nadpisy snímků</vt:lpstr>
      </vt:variant>
      <vt:variant>
        <vt:i4>17</vt:i4>
      </vt:variant>
    </vt:vector>
  </HeadingPairs>
  <TitlesOfParts>
    <vt:vector size="18" baseType="lpstr">
      <vt:lpstr>Medián</vt:lpstr>
      <vt:lpstr>Snímek 1</vt:lpstr>
      <vt:lpstr>Snímek 2</vt:lpstr>
      <vt:lpstr>Doplňte k dílu autora a jeho národnost</vt:lpstr>
      <vt:lpstr>Doplňte k dílu autora a jeho národnost</vt:lpstr>
      <vt:lpstr>Poznejte a charakterizujte literární památku, uveďte jméno autora</vt:lpstr>
      <vt:lpstr>Poznejte a charakterizujte literární památku, uveďte jméno autora</vt:lpstr>
      <vt:lpstr>Poznejte a charakterizujte literární památku, uveďte jméno autora</vt:lpstr>
      <vt:lpstr>Doplňte text</vt:lpstr>
      <vt:lpstr>Doplňte text</vt:lpstr>
      <vt:lpstr>Odpovězte na otázky</vt:lpstr>
      <vt:lpstr>Odpovězte na otázky</vt:lpstr>
      <vt:lpstr>Odpovězte na otázky</vt:lpstr>
      <vt:lpstr>Odpovězte na otázky</vt:lpstr>
      <vt:lpstr>Odpovězte na otázky</vt:lpstr>
      <vt:lpstr>Odpovězte na otázky</vt:lpstr>
      <vt:lpstr>Použité zdroje</vt:lpstr>
      <vt:lpstr>Použité zdroje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Snímek 1</dc:title>
  <dc:creator>Uživatel</dc:creator>
  <cp:lastModifiedBy>Uživatel</cp:lastModifiedBy>
  <cp:revision>243</cp:revision>
  <dcterms:created xsi:type="dcterms:W3CDTF">2013-10-09T13:06:42Z</dcterms:created>
  <dcterms:modified xsi:type="dcterms:W3CDTF">2013-11-06T06:12:50Z</dcterms:modified>
</cp:coreProperties>
</file>