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1" r:id="rId8"/>
    <p:sldId id="262" r:id="rId9"/>
    <p:sldId id="260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46B81604-7A09-4421-ADC8-28FC258574D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2BBA6ADA-C559-47DA-92F7-17585FCA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46B81604-7A09-4421-ADC8-28FC258574D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6ADA-C559-47DA-92F7-17585FCA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46B81604-7A09-4421-ADC8-28FC258574D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2BBA6ADA-C559-47DA-92F7-17585FCA7557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6B81604-7A09-4421-ADC8-28FC258574D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BBA6ADA-C559-47DA-92F7-17585FCA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46B81604-7A09-4421-ADC8-28FC258574D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2BBA6ADA-C559-47DA-92F7-17585FCA75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81604-7A09-4421-ADC8-28FC258574D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6ADA-C559-47DA-92F7-17585FCA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46B81604-7A09-4421-ADC8-28FC258574D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2BBA6ADA-C559-47DA-92F7-17585FCA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46B81604-7A09-4421-ADC8-28FC258574D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2BBA6ADA-C559-47DA-92F7-17585FCA75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46B81604-7A09-4421-ADC8-28FC258574D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2BBA6ADA-C559-47DA-92F7-17585FCA755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81604-7A09-4421-ADC8-28FC258574D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6ADA-C559-47DA-92F7-17585FCA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81604-7A09-4421-ADC8-28FC258574D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BA6ADA-C559-47DA-92F7-17585FCA755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med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46B81604-7A09-4421-ADC8-28FC258574DB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2BBA6ADA-C559-47DA-92F7-17585FCA755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med">
    <p:randomBar dir="vert"/>
  </p:transition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85875" y="285750"/>
            <a:ext cx="6896100" cy="1503363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8064557"/>
              </p:ext>
            </p:extLst>
          </p:nvPr>
        </p:nvGraphicFramePr>
        <p:xfrm>
          <a:off x="1000100" y="2357430"/>
          <a:ext cx="6929486" cy="364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500066">
                <a:tc gridSpan="2"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Střední odborná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škola a Střední odborné učiliště,  </a:t>
                      </a:r>
                      <a:r>
                        <a:rPr lang="cs-CZ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Vocelova</a:t>
                      </a:r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1338</a:t>
                      </a:r>
                    </a:p>
                    <a:p>
                      <a:pPr algn="ctr"/>
                      <a:r>
                        <a:rPr lang="cs-CZ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Hradec Králové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CZ.1.07/1.5.00/34.0245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Číslo DUM: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VY_32_INOVACE_14_C_01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 oblast: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Organizování a legislativa dopravy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Téma: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Dohoda  ATP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Ing. František </a:t>
                      </a:r>
                      <a:r>
                        <a:rPr lang="cs-CZ" dirty="0" err="1" smtClean="0">
                          <a:latin typeface="Times New Roman" pitchFamily="18" charset="0"/>
                          <a:cs typeface="Times New Roman" pitchFamily="18" charset="0"/>
                        </a:rPr>
                        <a:t>Smitka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Datum vytvoření: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Times New Roman" pitchFamily="18" charset="0"/>
                          <a:cs typeface="Times New Roman" pitchFamily="18" charset="0"/>
                        </a:rPr>
                        <a:t>Srpen 2013</a:t>
                      </a:r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2645188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013" y="404813"/>
            <a:ext cx="6896100" cy="1503362"/>
          </a:xfrm>
          <a:prstGeom prst="rect">
            <a:avLst/>
          </a:prstGeom>
          <a:noFill/>
          <a:ln>
            <a:noFill/>
          </a:ln>
          <a:effectLst>
            <a:outerShdw sx="999" sy="999" algn="ctr" rotWithShape="0">
              <a:srgbClr val="000000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Nadpis 3"/>
          <p:cNvSpPr>
            <a:spLocks noGrp="1"/>
          </p:cNvSpPr>
          <p:nvPr>
            <p:ph type="title"/>
          </p:nvPr>
        </p:nvSpPr>
        <p:spPr>
          <a:xfrm>
            <a:off x="357188" y="2071688"/>
            <a:ext cx="6872287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</p:txBody>
      </p:sp>
      <p:sp>
        <p:nvSpPr>
          <p:cNvPr id="3076" name="Zástupný symbol pro obsah 4"/>
          <p:cNvSpPr>
            <a:spLocks noGrp="1"/>
          </p:cNvSpPr>
          <p:nvPr>
            <p:ph idx="1"/>
          </p:nvPr>
        </p:nvSpPr>
        <p:spPr>
          <a:xfrm>
            <a:off x="285750" y="2857500"/>
            <a:ext cx="8389938" cy="3163888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je určen pro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. ročník studijního oboru Provoz a ekonomika dopravy, předmětu Doprava a přeprava, inovuje výuku použitím multimediálních pomůcek – prezentace s názornými obrázky doplněných textem podporujícím výklad učitele</a:t>
            </a:r>
          </a:p>
          <a:p>
            <a:pPr eaLnBrk="1" hangingPunct="1">
              <a:buFont typeface="Arial" charset="0"/>
              <a:buNone/>
            </a:pP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altLang="cs-CZ" sz="4400" dirty="0" smtClean="0">
                <a:latin typeface="Times New Roman" pitchFamily="18" charset="0"/>
                <a:cs typeface="Times New Roman" pitchFamily="18" charset="0"/>
              </a:rPr>
              <a:t>Metodický pokyn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Pro možnost plného využití materiálu je potřebné být připojen k internetu</a:t>
            </a: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 smtClean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Arial" charset="0"/>
              <a:buNone/>
            </a:pPr>
            <a:endParaRPr lang="cs-CZ" alt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7093540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132856"/>
            <a:ext cx="8062912" cy="1470025"/>
          </a:xfrm>
        </p:spPr>
        <p:txBody>
          <a:bodyPr>
            <a:normAutofit/>
          </a:bodyPr>
          <a:lstStyle/>
          <a:p>
            <a:pPr algn="ctr"/>
            <a:r>
              <a:rPr lang="cs-CZ" sz="7200" b="1" dirty="0" smtClean="0">
                <a:hlinkClick r:id="rId2" action="ppaction://hlinksldjump"/>
              </a:rPr>
              <a:t>DOHODA ATP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3501008"/>
            <a:ext cx="8062912" cy="1752600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0"/>
            <a:ext cx="8784976" cy="68634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 smtClean="0"/>
              <a:t> Jedná</a:t>
            </a:r>
            <a:r>
              <a:rPr lang="cs-CZ" sz="2000" dirty="0" smtClean="0"/>
              <a:t> </a:t>
            </a:r>
            <a:r>
              <a:rPr lang="cs-CZ" sz="2000" dirty="0"/>
              <a:t>se o dohodu, která </a:t>
            </a:r>
            <a:r>
              <a:rPr lang="cs-CZ" sz="2000" b="1" dirty="0"/>
              <a:t>řeší mezinárodní přepravu zkazitelných potravin </a:t>
            </a:r>
            <a:r>
              <a:rPr lang="cs-CZ" sz="2000" dirty="0"/>
              <a:t>a </a:t>
            </a:r>
            <a:r>
              <a:rPr lang="cs-CZ" sz="2000" b="1" dirty="0"/>
              <a:t>pojednává o specializovaných prostředcích </a:t>
            </a:r>
            <a:r>
              <a:rPr lang="cs-CZ" sz="2000" dirty="0"/>
              <a:t>pro tyto přepravy</a:t>
            </a:r>
            <a:r>
              <a:rPr lang="cs-CZ" sz="2000" dirty="0" smtClean="0"/>
              <a:t>.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 smtClean="0"/>
              <a:t> Byla</a:t>
            </a:r>
            <a:r>
              <a:rPr lang="cs-CZ" sz="2000" dirty="0" smtClean="0"/>
              <a:t> </a:t>
            </a:r>
            <a:r>
              <a:rPr lang="cs-CZ" sz="2000" dirty="0"/>
              <a:t>uzavřena v roce </a:t>
            </a:r>
            <a:r>
              <a:rPr lang="cs-CZ" sz="2000" b="1" dirty="0"/>
              <a:t>1970 na vládní úrovni</a:t>
            </a:r>
            <a:r>
              <a:rPr lang="cs-CZ" sz="2000" dirty="0"/>
              <a:t>. V </a:t>
            </a:r>
            <a:r>
              <a:rPr lang="cs-CZ" sz="2000" b="1" dirty="0"/>
              <a:t>platnost </a:t>
            </a:r>
            <a:r>
              <a:rPr lang="cs-CZ" sz="2000" dirty="0"/>
              <a:t>vstoupila v roce </a:t>
            </a:r>
            <a:r>
              <a:rPr lang="cs-CZ" sz="2000" b="1" dirty="0"/>
              <a:t>1976</a:t>
            </a:r>
            <a:r>
              <a:rPr lang="cs-CZ" sz="2000" dirty="0"/>
              <a:t> a </a:t>
            </a:r>
            <a:r>
              <a:rPr lang="cs-CZ" sz="2000" b="1" dirty="0"/>
              <a:t>ČR</a:t>
            </a:r>
            <a:r>
              <a:rPr lang="cs-CZ" sz="2000" dirty="0"/>
              <a:t> přistoupila k dohodě v roce </a:t>
            </a:r>
            <a:r>
              <a:rPr lang="cs-CZ" sz="2000" b="1" dirty="0"/>
              <a:t>1983 zákonem číslo 61/1983 sb</a:t>
            </a:r>
            <a:r>
              <a:rPr lang="cs-CZ" sz="2000" b="1" dirty="0" smtClean="0"/>
              <a:t>.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 smtClean="0"/>
              <a:t> Samotná</a:t>
            </a:r>
            <a:r>
              <a:rPr lang="cs-CZ" sz="2000" dirty="0" smtClean="0"/>
              <a:t> </a:t>
            </a:r>
            <a:r>
              <a:rPr lang="cs-CZ" sz="2000" dirty="0"/>
              <a:t>dohoda je jen </a:t>
            </a:r>
            <a:r>
              <a:rPr lang="cs-CZ" sz="2000" b="1" dirty="0"/>
              <a:t>dohodou mezi státy</a:t>
            </a:r>
            <a:r>
              <a:rPr lang="cs-CZ" sz="2000" dirty="0"/>
              <a:t>. Silniční kontroly jsou v praxi prováděny smluvními stranami a dohoda nepředepisuje žádné sankce</a:t>
            </a:r>
            <a:r>
              <a:rPr lang="cs-CZ" sz="2000" dirty="0" smtClean="0"/>
              <a:t>.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 smtClean="0"/>
              <a:t> Vztahuje</a:t>
            </a:r>
            <a:r>
              <a:rPr lang="cs-CZ" sz="2000" dirty="0" smtClean="0"/>
              <a:t> </a:t>
            </a:r>
            <a:r>
              <a:rPr lang="cs-CZ" sz="2000" dirty="0"/>
              <a:t>se na </a:t>
            </a:r>
            <a:r>
              <a:rPr lang="cs-CZ" sz="2000" b="1" dirty="0"/>
              <a:t>přepravy probíhající po území smluvních států</a:t>
            </a:r>
            <a:r>
              <a:rPr lang="cs-CZ" sz="2000" dirty="0"/>
              <a:t>. Přeprava v rámci této dohody se nazývá přeprava zboží pod kontrolovanou teplotou, v logistickém systému se jedná o přepravu „z </a:t>
            </a:r>
            <a:r>
              <a:rPr lang="cs-CZ" sz="2000" dirty="0" smtClean="0"/>
              <a:t>domu </a:t>
            </a:r>
            <a:r>
              <a:rPr lang="cs-CZ" sz="2000" dirty="0"/>
              <a:t>do domu</a:t>
            </a:r>
            <a:r>
              <a:rPr lang="cs-CZ" sz="2000" dirty="0" smtClean="0"/>
              <a:t>“.</a:t>
            </a:r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endParaRPr lang="cs-CZ" sz="2000" dirty="0"/>
          </a:p>
          <a:p>
            <a:pPr>
              <a:buClr>
                <a:schemeClr val="accent1"/>
              </a:buClr>
              <a:buFont typeface="Wingdings" pitchFamily="2" charset="2"/>
              <a:buChar char="v"/>
            </a:pPr>
            <a:r>
              <a:rPr lang="cs-CZ" sz="2800" dirty="0" smtClean="0"/>
              <a:t> Dohoda</a:t>
            </a:r>
            <a:r>
              <a:rPr lang="cs-CZ" sz="2000" dirty="0" smtClean="0"/>
              <a:t> </a:t>
            </a:r>
            <a:r>
              <a:rPr lang="cs-CZ" sz="2000" b="1" dirty="0"/>
              <a:t>se</a:t>
            </a:r>
            <a:r>
              <a:rPr lang="cs-CZ" sz="2000" dirty="0"/>
              <a:t> </a:t>
            </a:r>
            <a:r>
              <a:rPr lang="cs-CZ" sz="2000" b="1" dirty="0"/>
              <a:t>vztahuje na veřejnou i neveřejnou mezinárodní silniční a železniční přepravu</a:t>
            </a:r>
            <a:r>
              <a:rPr lang="cs-CZ" sz="2000" dirty="0"/>
              <a:t> hluboko zmražených a zmrazených potravin a potravin vyjmenovaných </a:t>
            </a:r>
            <a:r>
              <a:rPr lang="cs-CZ" sz="2000" b="1" dirty="0"/>
              <a:t>v Příloze </a:t>
            </a:r>
            <a:r>
              <a:rPr lang="cs-CZ" sz="2000" b="1" dirty="0" smtClean="0"/>
              <a:t>3.</a:t>
            </a:r>
            <a:endParaRPr lang="cs-CZ" sz="2000" b="1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620688"/>
            <a:ext cx="8676456" cy="5262979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800" dirty="0"/>
              <a:t>Dohoda se skládá z </a:t>
            </a:r>
            <a:r>
              <a:rPr lang="cs-CZ" sz="2800" b="1" dirty="0"/>
              <a:t>20 článků </a:t>
            </a:r>
            <a:r>
              <a:rPr lang="cs-CZ" sz="2800" dirty="0"/>
              <a:t>a její součástí jsou </a:t>
            </a:r>
            <a:r>
              <a:rPr lang="cs-CZ" sz="2800" dirty="0">
                <a:solidFill>
                  <a:schemeClr val="accent1"/>
                </a:solidFill>
              </a:rPr>
              <a:t>tři přílohy</a:t>
            </a:r>
            <a:r>
              <a:rPr lang="cs-CZ" sz="2800" dirty="0" smtClean="0"/>
              <a:t>:</a:t>
            </a:r>
          </a:p>
          <a:p>
            <a:pPr algn="ctr"/>
            <a:endParaRPr lang="cs-CZ" sz="2800" dirty="0"/>
          </a:p>
          <a:p>
            <a:pPr marL="514350" indent="-514350">
              <a:buAutoNum type="arabicPeriod"/>
            </a:pPr>
            <a:r>
              <a:rPr lang="cs-CZ" sz="2800" b="1" dirty="0" smtClean="0">
                <a:solidFill>
                  <a:schemeClr val="accent1"/>
                </a:solidFill>
              </a:rPr>
              <a:t>PŘÍLOHA</a:t>
            </a:r>
            <a:r>
              <a:rPr lang="cs-CZ" sz="2800" dirty="0" smtClean="0"/>
              <a:t> </a:t>
            </a:r>
          </a:p>
          <a:p>
            <a:pPr marL="514350" indent="-514350"/>
            <a:r>
              <a:rPr lang="cs-CZ" sz="2800" b="1" dirty="0" smtClean="0"/>
              <a:t>Zabývá se: </a:t>
            </a:r>
            <a:r>
              <a:rPr lang="cs-CZ" sz="2800" dirty="0"/>
              <a:t>dopravními a přepravními </a:t>
            </a:r>
            <a:r>
              <a:rPr lang="cs-CZ" sz="2800" dirty="0" smtClean="0"/>
              <a:t>prostředky</a:t>
            </a:r>
          </a:p>
          <a:p>
            <a:pPr marL="514350" indent="-514350"/>
            <a:r>
              <a:rPr lang="cs-CZ" sz="2800" b="1" dirty="0"/>
              <a:t>O</a:t>
            </a:r>
            <a:r>
              <a:rPr lang="cs-CZ" sz="2800" b="1" dirty="0" smtClean="0"/>
              <a:t>bsahuje</a:t>
            </a:r>
            <a:r>
              <a:rPr lang="cs-CZ" sz="2800" dirty="0" smtClean="0"/>
              <a:t> : definice </a:t>
            </a:r>
            <a:r>
              <a:rPr lang="cs-CZ" sz="2800" dirty="0"/>
              <a:t>a normy specializovaných </a:t>
            </a:r>
          </a:p>
          <a:p>
            <a:pPr marL="514350" indent="-514350"/>
            <a:r>
              <a:rPr lang="cs-CZ" sz="2800" dirty="0" smtClean="0"/>
              <a:t>prostředků </a:t>
            </a:r>
            <a:r>
              <a:rPr lang="cs-CZ" sz="2800" dirty="0"/>
              <a:t>pro přepravu, ustanovení o </a:t>
            </a:r>
            <a:r>
              <a:rPr lang="cs-CZ" sz="2800" dirty="0" smtClean="0"/>
              <a:t>provádění</a:t>
            </a:r>
          </a:p>
          <a:p>
            <a:pPr marL="514350" indent="-514350"/>
            <a:r>
              <a:rPr lang="cs-CZ" sz="2800" dirty="0" smtClean="0"/>
              <a:t>kontrol </a:t>
            </a:r>
            <a:r>
              <a:rPr lang="cs-CZ" sz="2800" dirty="0"/>
              <a:t>dopravních prostředků (kontrolují </a:t>
            </a:r>
            <a:r>
              <a:rPr lang="cs-CZ" sz="2800" dirty="0" smtClean="0"/>
              <a:t>se</a:t>
            </a:r>
          </a:p>
          <a:p>
            <a:pPr marL="514350" indent="-514350"/>
            <a:r>
              <a:rPr lang="cs-CZ" sz="2800" dirty="0" smtClean="0"/>
              <a:t>nejméně </a:t>
            </a:r>
            <a:r>
              <a:rPr lang="cs-CZ" sz="2800" dirty="0"/>
              <a:t>jednou za 6 let</a:t>
            </a:r>
            <a:r>
              <a:rPr lang="cs-CZ" sz="2800" dirty="0" smtClean="0"/>
              <a:t>), označování</a:t>
            </a:r>
          </a:p>
          <a:p>
            <a:pPr marL="514350" indent="-514350"/>
            <a:r>
              <a:rPr lang="cs-CZ" sz="2800" dirty="0" smtClean="0"/>
              <a:t>dopravních </a:t>
            </a:r>
            <a:r>
              <a:rPr lang="cs-CZ" sz="2800" dirty="0"/>
              <a:t>prostředků a nákladu</a:t>
            </a:r>
            <a:r>
              <a:rPr lang="cs-CZ" sz="2800" dirty="0" smtClean="0"/>
              <a:t>.</a:t>
            </a:r>
          </a:p>
          <a:p>
            <a:pPr marL="514350" indent="-514350"/>
            <a:endParaRPr lang="cs-CZ" sz="2800" dirty="0"/>
          </a:p>
          <a:p>
            <a:r>
              <a:rPr lang="cs-CZ" sz="2800" b="1" dirty="0" smtClean="0">
                <a:solidFill>
                  <a:schemeClr val="accent1"/>
                </a:solidFill>
              </a:rPr>
              <a:t>PŘÍLOHA </a:t>
            </a:r>
            <a:r>
              <a:rPr lang="cs-CZ" sz="2800" b="1" dirty="0">
                <a:solidFill>
                  <a:schemeClr val="accent1"/>
                </a:solidFill>
              </a:rPr>
              <a:t>2</a:t>
            </a:r>
            <a:r>
              <a:rPr lang="cs-CZ" sz="2800" dirty="0"/>
              <a:t> a </a:t>
            </a:r>
            <a:r>
              <a:rPr lang="cs-CZ" sz="2800" b="1" dirty="0">
                <a:solidFill>
                  <a:schemeClr val="accent1"/>
                </a:solidFill>
              </a:rPr>
              <a:t>3</a:t>
            </a:r>
            <a:r>
              <a:rPr lang="cs-CZ" sz="2800" dirty="0"/>
              <a:t> se zabývá nákladem.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1124744"/>
            <a:ext cx="7920880" cy="3108543"/>
          </a:xfrm>
          <a:prstGeom prst="rect">
            <a:avLst/>
          </a:prstGeom>
          <a:ln w="38100"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800" b="1" dirty="0"/>
              <a:t>Předmětem ATP jsou mezinárodní přepravy</a:t>
            </a:r>
            <a:r>
              <a:rPr lang="cs-CZ" sz="2800" dirty="0" smtClean="0"/>
              <a:t>:</a:t>
            </a:r>
          </a:p>
          <a:p>
            <a:pPr algn="ctr"/>
            <a:endParaRPr lang="cs-CZ" sz="2800" b="1" dirty="0"/>
          </a:p>
          <a:p>
            <a:pPr marL="514350" indent="-514350">
              <a:buAutoNum type="arabicParenR"/>
            </a:pPr>
            <a:r>
              <a:rPr lang="cs-CZ" sz="2800" b="1" dirty="0" smtClean="0"/>
              <a:t>Hluboko </a:t>
            </a:r>
            <a:r>
              <a:rPr lang="cs-CZ" sz="2800" b="1" dirty="0"/>
              <a:t>zmražených a zmrazených potravin dle </a:t>
            </a:r>
            <a:r>
              <a:rPr lang="cs-CZ" sz="2800" b="1" dirty="0">
                <a:solidFill>
                  <a:schemeClr val="accent1"/>
                </a:solidFill>
              </a:rPr>
              <a:t>přílohy </a:t>
            </a:r>
            <a:r>
              <a:rPr lang="cs-CZ" sz="2800" b="1" dirty="0" smtClean="0">
                <a:solidFill>
                  <a:schemeClr val="accent1"/>
                </a:solidFill>
              </a:rPr>
              <a:t>2</a:t>
            </a:r>
          </a:p>
          <a:p>
            <a:pPr marL="514350" indent="-514350"/>
            <a:endParaRPr lang="cs-CZ" sz="2800" b="1" dirty="0"/>
          </a:p>
          <a:p>
            <a:r>
              <a:rPr lang="cs-CZ" sz="2800" b="1" dirty="0"/>
              <a:t>2) Potraviny vyjmenovaní v </a:t>
            </a:r>
            <a:r>
              <a:rPr lang="cs-CZ" sz="2800" b="1" dirty="0">
                <a:solidFill>
                  <a:schemeClr val="accent1"/>
                </a:solidFill>
              </a:rPr>
              <a:t>příloze 3</a:t>
            </a:r>
            <a:r>
              <a:rPr lang="cs-CZ" sz="2800" b="1" dirty="0"/>
              <a:t>, i když nejsou hluboko zmražené nebo zmrazené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467544" y="3068960"/>
            <a:ext cx="720080" cy="576064"/>
          </a:xfrm>
          <a:prstGeom prst="rect">
            <a:avLst/>
          </a:prstGeom>
          <a:solidFill>
            <a:schemeClr val="bg2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7544" y="3789040"/>
            <a:ext cx="720080" cy="576064"/>
          </a:xfrm>
          <a:prstGeom prst="rect">
            <a:avLst/>
          </a:prstGeom>
          <a:solidFill>
            <a:schemeClr val="bg2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67544" y="4581128"/>
            <a:ext cx="720080" cy="576064"/>
          </a:xfrm>
          <a:prstGeom prst="rect">
            <a:avLst/>
          </a:prstGeom>
          <a:solidFill>
            <a:schemeClr val="bg2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67544" y="2348880"/>
            <a:ext cx="720080" cy="576064"/>
          </a:xfrm>
          <a:prstGeom prst="rect">
            <a:avLst/>
          </a:prstGeom>
          <a:solidFill>
            <a:schemeClr val="bg2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Dopravní a přepravní prostředky mohou být označovány: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86000"/>
            <a:ext cx="8686800" cy="4572000"/>
          </a:xfrm>
        </p:spPr>
        <p:txBody>
          <a:bodyPr/>
          <a:lstStyle/>
          <a:p>
            <a:pPr>
              <a:buNone/>
            </a:pPr>
            <a:r>
              <a:rPr lang="cs-CZ" sz="4000" b="1" dirty="0" smtClean="0">
                <a:ln w="18415" cmpd="sng">
                  <a:solidFill>
                    <a:schemeClr val="accent1"/>
                  </a:solidFill>
                  <a:prstDash val="solid"/>
                </a:ln>
                <a:solidFill>
                  <a:schemeClr val="accent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I </a:t>
            </a:r>
            <a:r>
              <a:rPr lang="cs-CZ" dirty="0" smtClean="0">
                <a:ln>
                  <a:solidFill>
                    <a:schemeClr val="accent1"/>
                  </a:solidFill>
                </a:ln>
                <a:solidFill>
                  <a:schemeClr val="accent1"/>
                </a:solidFill>
              </a:rPr>
              <a:t>       </a:t>
            </a:r>
            <a:r>
              <a:rPr lang="cs-CZ" dirty="0" smtClean="0"/>
              <a:t>izotermické dopravní prostředky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R</a:t>
            </a:r>
            <a:r>
              <a:rPr lang="cs-CZ" dirty="0" smtClean="0"/>
              <a:t>       chlazené dopravní prostředky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F</a:t>
            </a:r>
            <a:r>
              <a:rPr lang="cs-CZ" dirty="0" smtClean="0"/>
              <a:t>       chladící a mrazící dopravní prostředky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accent1"/>
                </a:solidFill>
              </a:rPr>
              <a:t>C </a:t>
            </a:r>
            <a:r>
              <a:rPr lang="cs-CZ" dirty="0" smtClean="0"/>
              <a:t>      vyhřívané dopravní prostředky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971600" y="3717032"/>
            <a:ext cx="720080" cy="576064"/>
          </a:xfrm>
          <a:prstGeom prst="rect">
            <a:avLst/>
          </a:prstGeom>
          <a:solidFill>
            <a:schemeClr val="bg2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971600" y="2996952"/>
            <a:ext cx="720080" cy="576064"/>
          </a:xfrm>
          <a:prstGeom prst="rect">
            <a:avLst/>
          </a:prstGeom>
          <a:solidFill>
            <a:schemeClr val="bg2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686800" cy="139903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Výše uvedené prostředky mohou být vybaveny tepelnou izolací s označením: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14400" y="2924944"/>
            <a:ext cx="8229600" cy="2665768"/>
          </a:xfrm>
        </p:spPr>
        <p:txBody>
          <a:bodyPr/>
          <a:lstStyle/>
          <a:p>
            <a:pPr>
              <a:buNone/>
            </a:pPr>
            <a:r>
              <a:rPr lang="pt-BR" sz="4000" b="1" dirty="0" smtClean="0">
                <a:solidFill>
                  <a:schemeClr val="accent1"/>
                </a:solidFill>
              </a:rPr>
              <a:t>N</a:t>
            </a:r>
            <a:r>
              <a:rPr lang="pt-BR" dirty="0" smtClean="0"/>
              <a:t> </a:t>
            </a:r>
            <a:r>
              <a:rPr lang="cs-CZ" dirty="0" smtClean="0"/>
              <a:t>    </a:t>
            </a:r>
            <a:r>
              <a:rPr lang="pt-BR" dirty="0" smtClean="0"/>
              <a:t>normální izolace</a:t>
            </a:r>
            <a:endParaRPr lang="cs-CZ" dirty="0" smtClean="0"/>
          </a:p>
          <a:p>
            <a:pPr>
              <a:buNone/>
            </a:pPr>
            <a:r>
              <a:rPr lang="pt-BR" sz="4000" b="1" dirty="0" smtClean="0">
                <a:solidFill>
                  <a:schemeClr val="accent1"/>
                </a:solidFill>
              </a:rPr>
              <a:t>R</a:t>
            </a:r>
            <a:r>
              <a:rPr lang="pt-BR" dirty="0" smtClean="0"/>
              <a:t> </a:t>
            </a:r>
            <a:r>
              <a:rPr lang="cs-CZ" dirty="0" smtClean="0"/>
              <a:t>      </a:t>
            </a:r>
            <a:r>
              <a:rPr lang="pt-BR" dirty="0" smtClean="0"/>
              <a:t>zesílená izolace</a:t>
            </a:r>
          </a:p>
          <a:p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971600" y="4869160"/>
            <a:ext cx="792088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dirty="0" smtClean="0"/>
              <a:t>JEDNOTLIVÉ DĚLENÍ DOPRAVNÍCH A PŘEPRAVNÍCH PROSTŘEDKŮ SE BLÍŽE SPECIFIKUJE ZA POMOCÍ TŘÍD. </a:t>
            </a:r>
          </a:p>
          <a:p>
            <a:endParaRPr lang="cs-CZ" sz="2000" dirty="0" smtClean="0"/>
          </a:p>
          <a:p>
            <a:r>
              <a:rPr lang="cs-CZ" sz="2000" b="1" dirty="0" smtClean="0"/>
              <a:t>KAŽDÁ TŘÍDA UVÁDÍ VYŠŠÍ TEPLOTY, KTERÉ MUSEJÍ BÝT UVEDENY. TŘÍDY SE OZNAČUJÍ VELKÝMI PÍSMENY A-F.</a:t>
            </a:r>
            <a:endParaRPr lang="cs-CZ" sz="2000" b="1" dirty="0"/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568952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Dopravní a přepravní prostředky </a:t>
            </a:r>
            <a:r>
              <a:rPr lang="cs-CZ" sz="2000" b="1" dirty="0"/>
              <a:t>musí splňovat normy a požadavky dohody ATP</a:t>
            </a:r>
            <a:r>
              <a:rPr lang="cs-CZ" sz="2000" dirty="0"/>
              <a:t> a k těmto přepravám </a:t>
            </a:r>
            <a:r>
              <a:rPr lang="cs-CZ" sz="2000" b="1" dirty="0"/>
              <a:t>je vydáno osvědčení </a:t>
            </a:r>
            <a:r>
              <a:rPr lang="cs-CZ" sz="2000" dirty="0"/>
              <a:t>(zemí registrace prostředku), osvědčení nebo jeho ověřená kopie musí být během přepravy uložena v dopravním nebo přepravním prostředku</a:t>
            </a:r>
            <a:r>
              <a:rPr lang="cs-CZ" sz="2000" dirty="0" smtClean="0"/>
              <a:t>.</a:t>
            </a:r>
          </a:p>
          <a:p>
            <a:endParaRPr lang="cs-CZ" sz="2000" dirty="0"/>
          </a:p>
          <a:p>
            <a:r>
              <a:rPr lang="cs-CZ" sz="2000" dirty="0" smtClean="0"/>
              <a:t> </a:t>
            </a:r>
            <a:r>
              <a:rPr lang="cs-CZ" sz="2000" b="1" dirty="0"/>
              <a:t>Každý dopravní nebo přepravní prostředek musí být trvale označen certifikačním štítkem, na kterém jsou uvedeny tyto údaje</a:t>
            </a:r>
            <a:r>
              <a:rPr lang="cs-CZ" sz="2000" b="1" dirty="0" smtClean="0"/>
              <a:t>:</a:t>
            </a:r>
          </a:p>
          <a:p>
            <a:endParaRPr lang="cs-CZ" sz="2000" dirty="0"/>
          </a:p>
          <a:p>
            <a:r>
              <a:rPr lang="cs-CZ" sz="2000" b="1" dirty="0" smtClean="0">
                <a:solidFill>
                  <a:schemeClr val="accent1"/>
                </a:solidFill>
              </a:rPr>
              <a:t>1) Na </a:t>
            </a:r>
            <a:r>
              <a:rPr lang="cs-CZ" sz="2000" b="1" dirty="0">
                <a:solidFill>
                  <a:schemeClr val="accent1"/>
                </a:solidFill>
              </a:rPr>
              <a:t>bílém podkladě </a:t>
            </a:r>
            <a:r>
              <a:rPr lang="cs-CZ" sz="2000" dirty="0"/>
              <a:t>je barva písmen tmavě modrá – </a:t>
            </a:r>
            <a:r>
              <a:rPr lang="cs-CZ" sz="2000" dirty="0" smtClean="0"/>
              <a:t>ATP</a:t>
            </a:r>
            <a:endParaRPr lang="cs-CZ" sz="2000" dirty="0"/>
          </a:p>
          <a:p>
            <a:r>
              <a:rPr lang="cs-CZ" sz="2000" b="1" dirty="0">
                <a:solidFill>
                  <a:schemeClr val="accent1"/>
                </a:solidFill>
              </a:rPr>
              <a:t>2) Schvalovací číslo </a:t>
            </a:r>
            <a:r>
              <a:rPr lang="cs-CZ" sz="2000" dirty="0"/>
              <a:t>– skládá se z poznávací značky a čísla (6 míst</a:t>
            </a:r>
            <a:r>
              <a:rPr lang="cs-CZ" sz="2000" dirty="0" smtClean="0"/>
              <a:t>)</a:t>
            </a:r>
            <a:endParaRPr lang="cs-CZ" sz="2000" dirty="0"/>
          </a:p>
          <a:p>
            <a:r>
              <a:rPr lang="cs-CZ" sz="2000" b="1" dirty="0">
                <a:solidFill>
                  <a:schemeClr val="accent1"/>
                </a:solidFill>
              </a:rPr>
              <a:t>3) Registrační značka </a:t>
            </a:r>
            <a:r>
              <a:rPr lang="cs-CZ" sz="2000" dirty="0"/>
              <a:t>dopravního </a:t>
            </a:r>
            <a:r>
              <a:rPr lang="cs-CZ" sz="2000" dirty="0" smtClean="0"/>
              <a:t>prostředku</a:t>
            </a:r>
            <a:endParaRPr lang="cs-CZ" sz="2000" dirty="0"/>
          </a:p>
          <a:p>
            <a:r>
              <a:rPr lang="cs-CZ" sz="2000" b="1" dirty="0">
                <a:solidFill>
                  <a:schemeClr val="accent1"/>
                </a:solidFill>
              </a:rPr>
              <a:t>4) Rozlišovací značka</a:t>
            </a:r>
            <a:r>
              <a:rPr lang="cs-CZ" sz="2000" b="1" dirty="0"/>
              <a:t> </a:t>
            </a:r>
            <a:r>
              <a:rPr lang="cs-CZ" sz="2000" dirty="0"/>
              <a:t>kategorie vozidla (například FNA</a:t>
            </a:r>
            <a:r>
              <a:rPr lang="cs-CZ" sz="2000" dirty="0" smtClean="0"/>
              <a:t>)</a:t>
            </a:r>
            <a:endParaRPr lang="cs-CZ" sz="2000" dirty="0"/>
          </a:p>
          <a:p>
            <a:r>
              <a:rPr lang="cs-CZ" sz="2000" b="1" dirty="0">
                <a:solidFill>
                  <a:schemeClr val="accent1"/>
                </a:solidFill>
              </a:rPr>
              <a:t>5) Platnost </a:t>
            </a:r>
            <a:r>
              <a:rPr lang="cs-CZ" sz="2000" dirty="0"/>
              <a:t>– měsíc a rok kdy končí platnost osvědčení dopravního </a:t>
            </a:r>
            <a:r>
              <a:rPr lang="cs-CZ" sz="2000" dirty="0" smtClean="0"/>
              <a:t>prostředku</a:t>
            </a:r>
          </a:p>
          <a:p>
            <a:endParaRPr lang="cs-CZ" sz="2000" dirty="0"/>
          </a:p>
          <a:p>
            <a:endParaRPr lang="cs-CZ" sz="2000" dirty="0"/>
          </a:p>
          <a:p>
            <a:r>
              <a:rPr lang="cs-CZ" sz="2000" dirty="0"/>
              <a:t>Certifikační štítek a jeho údaje se </a:t>
            </a:r>
            <a:r>
              <a:rPr lang="cs-CZ" sz="2000" b="1" dirty="0"/>
              <a:t>uvádějí v angličtině, francouzštině a ruštině.</a:t>
            </a:r>
          </a:p>
        </p:txBody>
      </p:sp>
    </p:spTree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mtClean="0">
                <a:latin typeface="Times New Roman" pitchFamily="18" charset="0"/>
                <a:cs typeface="Times New Roman" pitchFamily="18" charset="0"/>
              </a:rPr>
              <a:t>Kontrolní otázky:	</a:t>
            </a:r>
            <a:endParaRPr lang="cs-CZ" smtClean="0"/>
          </a:p>
        </p:txBody>
      </p:sp>
      <p:sp>
        <p:nvSpPr>
          <p:cNvPr id="409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	Popiš o čem pojednává Dohoda ATP?</a:t>
            </a:r>
          </a:p>
          <a:p>
            <a:r>
              <a:rPr lang="cs-CZ" dirty="0" smtClean="0"/>
              <a:t>2.	Vyjmenuj přílohy Dohody ATP?</a:t>
            </a:r>
          </a:p>
          <a:p>
            <a:r>
              <a:rPr lang="cs-CZ" dirty="0" smtClean="0"/>
              <a:t>3.	Popiš označení dopravních 	prostředků?</a:t>
            </a:r>
          </a:p>
          <a:p>
            <a:r>
              <a:rPr lang="cs-CZ" dirty="0" smtClean="0"/>
              <a:t>4.	Popiš údaje na certifikačním štítku?</a:t>
            </a:r>
          </a:p>
        </p:txBody>
      </p:sp>
    </p:spTree>
    <p:extLst>
      <p:ext uri="{BB962C8B-B14F-4D97-AF65-F5344CB8AC3E}">
        <p14:creationId xmlns:p14="http://schemas.microsoft.com/office/powerpoint/2010/main" val="2253285399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3"/>
          <p:cNvSpPr>
            <a:spLocks noGrp="1"/>
          </p:cNvSpPr>
          <p:nvPr>
            <p:ph type="title"/>
          </p:nvPr>
        </p:nvSpPr>
        <p:spPr>
          <a:xfrm>
            <a:off x="323850" y="1196975"/>
            <a:ext cx="6872288" cy="571500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altLang="cs-CZ" smtClean="0">
                <a:latin typeface="Times New Roman" pitchFamily="18" charset="0"/>
                <a:cs typeface="Times New Roman" pitchFamily="18" charset="0"/>
              </a:rPr>
              <a:t>Použité zdroje:</a:t>
            </a:r>
          </a:p>
        </p:txBody>
      </p:sp>
      <p:sp>
        <p:nvSpPr>
          <p:cNvPr id="5123" name="Zástupný symbol pro obsah 4"/>
          <p:cNvSpPr>
            <a:spLocks noGrp="1"/>
          </p:cNvSpPr>
          <p:nvPr>
            <p:ph idx="1"/>
          </p:nvPr>
        </p:nvSpPr>
        <p:spPr>
          <a:xfrm>
            <a:off x="539750" y="2565400"/>
            <a:ext cx="7115175" cy="2625725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Dohoda o mezinárodních přepravách zkazitelných potravin a o specializovaných prostředcích určených pro tyto přepravy (ATP) uzavřená v Ženevě 1. září 1970 vstoupila v platnost 21. listopadu 1976.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autora.</a:t>
            </a:r>
            <a:endParaRPr lang="cs-CZ" alt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46981314"/>
      </p:ext>
    </p:extLst>
  </p:cSld>
  <p:clrMapOvr>
    <a:masterClrMapping/>
  </p:clrMapOvr>
  <p:transition spd="med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67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92D050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92D050"/>
      </a:hlink>
      <a:folHlink>
        <a:srgbClr val="92D050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26</TotalTime>
  <Words>597</Words>
  <Application>Microsoft Office PowerPoint</Application>
  <PresentationFormat>Předvádění na obrazovce (4:3)</PresentationFormat>
  <Paragraphs>79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Talent</vt:lpstr>
      <vt:lpstr>Prezentace aplikace PowerPoint</vt:lpstr>
      <vt:lpstr>Anotace:</vt:lpstr>
      <vt:lpstr>DOHODA ATP</vt:lpstr>
      <vt:lpstr>Prezentace aplikace PowerPoint</vt:lpstr>
      <vt:lpstr>Prezentace aplikace PowerPoint</vt:lpstr>
      <vt:lpstr>Prezentace aplikace PowerPoint</vt:lpstr>
      <vt:lpstr>Dopravní a přepravní prostředky mohou být označovány:</vt:lpstr>
      <vt:lpstr>Výše uvedené prostředky mohou být vybaveny tepelnou izolací s označením: </vt:lpstr>
      <vt:lpstr>Prezentace aplikace PowerPoint</vt:lpstr>
      <vt:lpstr>Kontrolní otázky: </vt:lpstr>
      <vt:lpstr>Použité zdroje: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DOHODA ATP</dc:title>
  <dc:creator>Verunka</dc:creator>
  <cp:lastModifiedBy>skola</cp:lastModifiedBy>
  <cp:revision>3</cp:revision>
  <dcterms:created xsi:type="dcterms:W3CDTF">2013-10-02T21:09:53Z</dcterms:created>
  <dcterms:modified xsi:type="dcterms:W3CDTF">2013-10-30T18:50:56Z</dcterms:modified>
</cp:coreProperties>
</file>