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90959D6-FAB5-43B9-B3A8-A94E9873385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5219A33-339C-4DE1-B91D-05EA8C7362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0959320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VY_32_INOVACE_14_C_02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Dopravní obslužnost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Srpen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103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1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780928"/>
            <a:ext cx="8062912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b="1" dirty="0" smtClean="0"/>
              <a:t>POJEM DOPRAVNÍ OBSLUŽNOSTI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548680"/>
            <a:ext cx="820891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Pojem dopravní obslužnost, se kterým se operuje, </a:t>
            </a:r>
            <a:r>
              <a:rPr lang="cs-CZ" sz="2800" b="1" dirty="0"/>
              <a:t>nebyl dlouho definován </a:t>
            </a:r>
            <a:r>
              <a:rPr lang="cs-CZ" sz="2800" dirty="0"/>
              <a:t>a jeho náplň legislativně upravena. </a:t>
            </a:r>
            <a:endParaRPr lang="cs-CZ" sz="2800" dirty="0" smtClean="0"/>
          </a:p>
          <a:p>
            <a:pPr algn="ctr"/>
            <a:endParaRPr lang="cs-CZ" sz="2800" dirty="0" smtClean="0"/>
          </a:p>
          <a:p>
            <a:pPr algn="ctr"/>
            <a:endParaRPr lang="cs-CZ" sz="2800" dirty="0"/>
          </a:p>
          <a:p>
            <a:pPr algn="ctr"/>
            <a:r>
              <a:rPr lang="cs-CZ" sz="2800" b="1" dirty="0" smtClean="0"/>
              <a:t>Teprve </a:t>
            </a:r>
            <a:r>
              <a:rPr lang="cs-CZ" sz="2800" b="1" dirty="0"/>
              <a:t>zákon 304/1997 Sb</a:t>
            </a:r>
            <a:r>
              <a:rPr lang="cs-CZ" sz="2800" dirty="0"/>
              <a:t>., kterým se mění a doplňuje zákon 111/1994 Sb., o silniční dopravě v platném znění definuje v § 19a dopravní obslužnost následovně</a:t>
            </a:r>
            <a:r>
              <a:rPr lang="cs-CZ" sz="2800" dirty="0" smtClean="0"/>
              <a:t>: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>
                <a:hlinkClick r:id="rId2" action="ppaction://hlinksldjump"/>
              </a:rPr>
              <a:t>ZÁKLADNÍ DOPRAVNÍ OBSLUŽNOST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2800" dirty="0" smtClean="0"/>
          </a:p>
          <a:p>
            <a:pPr algn="ctr"/>
            <a:endParaRPr lang="cs-CZ" sz="2800" dirty="0"/>
          </a:p>
          <a:p>
            <a:pPr algn="ctr"/>
            <a:r>
              <a:rPr lang="cs-CZ" sz="2800" dirty="0" smtClean="0">
                <a:hlinkClick r:id="rId3" action="ppaction://hlinksldjump"/>
              </a:rPr>
              <a:t>OSTATNÍ DOPRAVNÍ OBSLUŽNOSTI </a:t>
            </a:r>
            <a:endParaRPr lang="cs-CZ" sz="2800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835696" y="5301208"/>
            <a:ext cx="59766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835696" y="6597352"/>
            <a:ext cx="59766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979468"/>
            <a:ext cx="8748464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Území</a:t>
            </a:r>
            <a:r>
              <a:rPr lang="cs-CZ" sz="2000" b="1" dirty="0" smtClean="0"/>
              <a:t> </a:t>
            </a:r>
            <a:r>
              <a:rPr lang="cs-CZ" sz="2000" b="1" dirty="0"/>
              <a:t>j</a:t>
            </a:r>
            <a:r>
              <a:rPr lang="cs-CZ" sz="2000" dirty="0"/>
              <a:t>e </a:t>
            </a:r>
            <a:r>
              <a:rPr lang="cs-CZ" sz="2000" b="1" dirty="0"/>
              <a:t>zajištění přiměřené dopravy </a:t>
            </a:r>
            <a:r>
              <a:rPr lang="cs-CZ" sz="2000" dirty="0"/>
              <a:t>po všechny dny v </a:t>
            </a:r>
            <a:r>
              <a:rPr lang="cs-CZ" sz="2000" dirty="0" smtClean="0"/>
              <a:t>týdnu z </a:t>
            </a:r>
            <a:r>
              <a:rPr lang="cs-CZ" sz="2000" dirty="0"/>
              <a:t>důvodu veřejného zájmu, především do škol, do úřadů, k soudům, do zdravotnických zařízení poskytujících základní zdravotní péči a do zaměstnání, včetně dopravy zpět, přispívající k trvale únosnému rozvoji tohoto územního obvodu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r>
              <a:rPr lang="cs-CZ" sz="2400" dirty="0" smtClean="0"/>
              <a:t> </a:t>
            </a:r>
            <a:r>
              <a:rPr lang="cs-CZ" sz="2400" b="1" dirty="0"/>
              <a:t>Rozsah</a:t>
            </a:r>
            <a:r>
              <a:rPr lang="cs-CZ" sz="2400" dirty="0"/>
              <a:t> </a:t>
            </a:r>
            <a:r>
              <a:rPr lang="cs-CZ" sz="2000" dirty="0"/>
              <a:t>podílu státu na jejím zajištění </a:t>
            </a:r>
            <a:r>
              <a:rPr lang="cs-CZ" sz="2000" b="1" dirty="0"/>
              <a:t>stanoví</a:t>
            </a:r>
            <a:r>
              <a:rPr lang="cs-CZ" sz="2000" dirty="0"/>
              <a:t> podle místních podmínek území </a:t>
            </a:r>
            <a:r>
              <a:rPr lang="cs-CZ" sz="2000" b="1" dirty="0"/>
              <a:t>příslušný dopravní úřad </a:t>
            </a:r>
            <a:r>
              <a:rPr lang="cs-CZ" sz="2000" dirty="0"/>
              <a:t>s přihlédnutím k zajištění základní dopravní obslužnosti veřejnou drážní osobní dopravou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r>
              <a:rPr lang="cs-CZ" sz="2400" b="1" dirty="0"/>
              <a:t>Rozhodováním</a:t>
            </a:r>
            <a:r>
              <a:rPr lang="cs-CZ" sz="2000" dirty="0"/>
              <a:t> o udělení licence jednotlivým dopravcům a schvalováním jízdních řádů dopravců </a:t>
            </a:r>
            <a:r>
              <a:rPr lang="cs-CZ" sz="2000" b="1" dirty="0"/>
              <a:t>se zabezpečuje základní dopravní obslužnost </a:t>
            </a:r>
            <a:r>
              <a:rPr lang="cs-CZ" sz="2000" dirty="0"/>
              <a:t>vzájemným propojením jednotlivých linek a spojů a jejich </a:t>
            </a:r>
            <a:r>
              <a:rPr lang="cs-CZ" sz="2000" b="1" dirty="0"/>
              <a:t>propojením s drážní dopravou. </a:t>
            </a:r>
            <a:endParaRPr lang="cs-CZ" sz="2000" b="1" dirty="0" smtClean="0"/>
          </a:p>
          <a:p>
            <a:pPr algn="ctr"/>
            <a:endParaRPr lang="cs-CZ" sz="2000" dirty="0"/>
          </a:p>
          <a:p>
            <a:pPr algn="ctr"/>
            <a:r>
              <a:rPr lang="cs-CZ" sz="2400" b="1" dirty="0" smtClean="0"/>
              <a:t>V </a:t>
            </a:r>
            <a:r>
              <a:rPr lang="cs-CZ" sz="2400" b="1" dirty="0"/>
              <a:t>případě</a:t>
            </a:r>
            <a:r>
              <a:rPr lang="cs-CZ" sz="2000" dirty="0"/>
              <a:t>, že se tímto </a:t>
            </a:r>
            <a:r>
              <a:rPr lang="cs-CZ" sz="2000" b="1" dirty="0"/>
              <a:t>způsobem nezabezpečí potřebná základní dopravní obslužnost</a:t>
            </a:r>
            <a:r>
              <a:rPr lang="cs-CZ" sz="2000" dirty="0"/>
              <a:t>, je dopravní úřad </a:t>
            </a:r>
            <a:r>
              <a:rPr lang="cs-CZ" sz="2000" b="1" dirty="0" smtClean="0"/>
              <a:t>oprávněn použít ustanovení </a:t>
            </a:r>
            <a:r>
              <a:rPr lang="cs-CZ" sz="2000" dirty="0"/>
              <a:t>o závazcích veřejné služby.</a:t>
            </a:r>
          </a:p>
        </p:txBody>
      </p:sp>
      <p:sp>
        <p:nvSpPr>
          <p:cNvPr id="4" name="Elipsa 3"/>
          <p:cNvSpPr/>
          <p:nvPr/>
        </p:nvSpPr>
        <p:spPr>
          <a:xfrm>
            <a:off x="6516216" y="0"/>
            <a:ext cx="2627784" cy="1052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ZÁKLADNÍ DOPRAVNÍ OBSLUŽNOST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20891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Se </a:t>
            </a:r>
            <a:r>
              <a:rPr lang="cs-CZ" sz="2400" dirty="0"/>
              <a:t>rozumí </a:t>
            </a:r>
            <a:r>
              <a:rPr lang="cs-CZ" sz="2400" b="1" dirty="0"/>
              <a:t>zajištění dopravní potřeby </a:t>
            </a:r>
            <a:r>
              <a:rPr lang="cs-CZ" sz="2400" dirty="0"/>
              <a:t>územního obvodu nad rámec základní dopravní obslužnosti území kraje. </a:t>
            </a:r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Na </a:t>
            </a:r>
            <a:r>
              <a:rPr lang="cs-CZ" sz="2400" dirty="0"/>
              <a:t>zajištění ostatní dopravní obslužnosti </a:t>
            </a:r>
            <a:r>
              <a:rPr lang="cs-CZ" sz="2400" b="1" dirty="0"/>
              <a:t>uzavírá obec s dopravcem</a:t>
            </a:r>
            <a:r>
              <a:rPr lang="cs-CZ" sz="2400" dirty="0"/>
              <a:t> závazek veřejné služby a hradí ze svého rozpočtu prokazatelnou ztrátu vzniklou dopravci plněním závazků veřejné služby</a:t>
            </a:r>
            <a:r>
              <a:rPr lang="cs-CZ" sz="2400" dirty="0" smtClean="0"/>
              <a:t>.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Dopravní obslužnost se tedy </a:t>
            </a:r>
            <a:r>
              <a:rPr lang="cs-CZ" sz="2400" b="1" dirty="0"/>
              <a:t>rozděluje pouze na základní a ostatní</a:t>
            </a:r>
            <a:r>
              <a:rPr lang="cs-CZ" sz="2400" dirty="0"/>
              <a:t>.</a:t>
            </a:r>
          </a:p>
          <a:p>
            <a:pPr algn="ctr"/>
            <a:r>
              <a:rPr lang="cs-CZ" sz="2400" dirty="0"/>
              <a:t> </a:t>
            </a:r>
          </a:p>
          <a:p>
            <a:pPr algn="ctr"/>
            <a:endParaRPr lang="cs-CZ" sz="2400" dirty="0"/>
          </a:p>
        </p:txBody>
      </p:sp>
      <p:sp>
        <p:nvSpPr>
          <p:cNvPr id="3" name="Elipsa 2"/>
          <p:cNvSpPr/>
          <p:nvPr/>
        </p:nvSpPr>
        <p:spPr>
          <a:xfrm>
            <a:off x="6516216" y="0"/>
            <a:ext cx="2627784" cy="1052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OSTATNÍ DOPRAVNÍ OBSLUŽNOSTI</a:t>
            </a:r>
            <a:endParaRPr lang="cs-CZ" dirty="0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3368" y="0"/>
            <a:ext cx="9227368" cy="139903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VLIVY PŮSOBÍCÍ NA DOPRAVNÍ OBSLUŽNOST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73325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000" dirty="0" smtClean="0"/>
              <a:t>Při řešení problematiky dopravní obslužnosti musíme vycházet z popisu regionu, a to z následujících hledisek:</a:t>
            </a:r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Ovlivňují</a:t>
            </a:r>
            <a:r>
              <a:rPr lang="cs-CZ" sz="2000" dirty="0" smtClean="0"/>
              <a:t> především </a:t>
            </a:r>
            <a:r>
              <a:rPr lang="cs-CZ" sz="2000" b="1" dirty="0" smtClean="0"/>
              <a:t>investiční náklady </a:t>
            </a:r>
            <a:r>
              <a:rPr lang="cs-CZ" sz="2000" dirty="0" smtClean="0"/>
              <a:t>na dopravní infrastrukturu,</a:t>
            </a:r>
          </a:p>
          <a:p>
            <a:pPr>
              <a:buNone/>
            </a:pPr>
            <a:r>
              <a:rPr lang="cs-CZ" sz="2000" b="1" dirty="0" smtClean="0"/>
              <a:t>provozní náklady </a:t>
            </a:r>
            <a:r>
              <a:rPr lang="cs-CZ" sz="2000" dirty="0" smtClean="0"/>
              <a:t>na provoz a údržbu </a:t>
            </a:r>
            <a:r>
              <a:rPr lang="cs-CZ" sz="2000" b="1" dirty="0" smtClean="0"/>
              <a:t>dopravní infrastruktury </a:t>
            </a:r>
            <a:r>
              <a:rPr lang="cs-CZ" sz="2000" dirty="0" smtClean="0"/>
              <a:t>a</a:t>
            </a:r>
          </a:p>
          <a:p>
            <a:pPr>
              <a:buNone/>
            </a:pPr>
            <a:r>
              <a:rPr lang="cs-CZ" sz="2000" b="1" dirty="0" smtClean="0"/>
              <a:t>provozní náklady</a:t>
            </a:r>
            <a:r>
              <a:rPr lang="cs-CZ" sz="2000" dirty="0" smtClean="0"/>
              <a:t> na provoz </a:t>
            </a:r>
            <a:r>
              <a:rPr lang="cs-CZ" sz="2000" b="1" dirty="0" smtClean="0"/>
              <a:t>po této infrastruktuře.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Dle tohoto hlediska je třeba odstupňovat náročnost </a:t>
            </a:r>
            <a:r>
              <a:rPr lang="cs-CZ" sz="2000" b="1" dirty="0" smtClean="0"/>
              <a:t>od</a:t>
            </a:r>
          </a:p>
          <a:p>
            <a:pPr>
              <a:buNone/>
            </a:pPr>
            <a:r>
              <a:rPr lang="cs-CZ" sz="2000" b="1" dirty="0" smtClean="0"/>
              <a:t>nejméně náročné po nejnáročnější následovně</a:t>
            </a:r>
            <a:r>
              <a:rPr lang="cs-CZ" sz="2000" dirty="0" smtClean="0"/>
              <a:t>:</a:t>
            </a:r>
          </a:p>
          <a:p>
            <a:pPr>
              <a:buNone/>
            </a:pPr>
            <a:endParaRPr lang="cs-CZ" sz="2000" dirty="0" smtClean="0"/>
          </a:p>
          <a:p>
            <a:pPr>
              <a:buSzPct val="100000"/>
              <a:buFont typeface="Wingdings" pitchFamily="2" charset="2"/>
              <a:buChar char="v"/>
            </a:pPr>
            <a:r>
              <a:rPr lang="cs-CZ" sz="2000" dirty="0" smtClean="0"/>
              <a:t>nížiny,</a:t>
            </a:r>
          </a:p>
          <a:p>
            <a:pPr>
              <a:buSzPct val="100000"/>
              <a:buFont typeface="Wingdings" pitchFamily="2" charset="2"/>
              <a:buChar char="v"/>
            </a:pPr>
            <a:r>
              <a:rPr lang="cs-CZ" sz="2000" dirty="0" smtClean="0"/>
              <a:t>podhorské oblasti,</a:t>
            </a:r>
          </a:p>
          <a:p>
            <a:pPr>
              <a:buSzPct val="100000"/>
              <a:buFont typeface="Wingdings" pitchFamily="2" charset="2"/>
              <a:buChar char="v"/>
            </a:pPr>
            <a:r>
              <a:rPr lang="cs-CZ" sz="2000" dirty="0" smtClean="0"/>
              <a:t> horské oblasti</a:t>
            </a:r>
          </a:p>
        </p:txBody>
      </p:sp>
      <p:sp>
        <p:nvSpPr>
          <p:cNvPr id="7" name="Výbuch 1 6"/>
          <p:cNvSpPr/>
          <p:nvPr/>
        </p:nvSpPr>
        <p:spPr>
          <a:xfrm>
            <a:off x="0" y="1628800"/>
            <a:ext cx="2915816" cy="187220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GEOGRAFIE POLOHY</a:t>
            </a:r>
            <a:endParaRPr lang="cs-CZ" sz="16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buch 1 1"/>
          <p:cNvSpPr/>
          <p:nvPr/>
        </p:nvSpPr>
        <p:spPr>
          <a:xfrm>
            <a:off x="251520" y="0"/>
            <a:ext cx="2880320" cy="172819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HODNOTA OSÍDLENÍ</a:t>
            </a:r>
            <a:endParaRPr lang="cs-CZ" sz="1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87129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Ovlivňuje </a:t>
            </a:r>
            <a:r>
              <a:rPr lang="cs-CZ" sz="2000" b="1" dirty="0"/>
              <a:t>zatížení </a:t>
            </a:r>
            <a:r>
              <a:rPr lang="cs-CZ" sz="2000" dirty="0"/>
              <a:t>jednotlivých dopravních cest</a:t>
            </a:r>
            <a:r>
              <a:rPr lang="cs-CZ" sz="2000" b="1" dirty="0"/>
              <a:t>, hustotu </a:t>
            </a:r>
            <a:r>
              <a:rPr lang="cs-CZ" sz="2000" dirty="0"/>
              <a:t>a </a:t>
            </a:r>
            <a:r>
              <a:rPr lang="cs-CZ" sz="2000" b="1" dirty="0"/>
              <a:t>intenzitu</a:t>
            </a:r>
            <a:r>
              <a:rPr lang="cs-CZ" sz="2000" dirty="0"/>
              <a:t> dopravy i četnost spojů. 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Zde </a:t>
            </a:r>
            <a:r>
              <a:rPr lang="cs-CZ" sz="2000" dirty="0"/>
              <a:t>jde o </a:t>
            </a:r>
            <a:r>
              <a:rPr lang="cs-CZ" sz="2000" b="1" dirty="0"/>
              <a:t>vytvoření kategorií</a:t>
            </a:r>
            <a:r>
              <a:rPr lang="cs-CZ" sz="2000" dirty="0" smtClean="0"/>
              <a:t>:</a:t>
            </a:r>
          </a:p>
          <a:p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/>
              <a:t> </a:t>
            </a:r>
            <a:r>
              <a:rPr lang="cs-CZ" sz="2000" dirty="0" smtClean="0"/>
              <a:t>městské </a:t>
            </a:r>
            <a:r>
              <a:rPr lang="cs-CZ" sz="2000" dirty="0"/>
              <a:t>aglomerace, ve kterých je důležitá organizace MHD,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</a:t>
            </a:r>
            <a:r>
              <a:rPr lang="cs-CZ" sz="2000" dirty="0"/>
              <a:t>města, ve kterých je důležitá organizace MHD a příměstská </a:t>
            </a:r>
            <a:endParaRPr lang="cs-CZ" sz="2000" dirty="0" smtClean="0"/>
          </a:p>
          <a:p>
            <a:pPr>
              <a:buClr>
                <a:schemeClr val="accent1"/>
              </a:buClr>
            </a:pPr>
            <a:r>
              <a:rPr lang="cs-CZ" sz="2000" dirty="0"/>
              <a:t> </a:t>
            </a:r>
            <a:r>
              <a:rPr lang="cs-CZ" sz="2000" dirty="0" smtClean="0"/>
              <a:t>   doprava</a:t>
            </a:r>
            <a:r>
              <a:rPr lang="cs-CZ" sz="2000" dirty="0"/>
              <a:t>,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/>
              <a:t> </a:t>
            </a:r>
            <a:r>
              <a:rPr lang="cs-CZ" sz="2000" dirty="0" smtClean="0"/>
              <a:t>malé </a:t>
            </a:r>
            <a:r>
              <a:rPr lang="cs-CZ" sz="2000" dirty="0"/>
              <a:t>obce a osady, napojení do měst veřejnou linkovou osobní </a:t>
            </a:r>
            <a:r>
              <a:rPr lang="cs-CZ" sz="2000" dirty="0" smtClean="0"/>
              <a:t> </a:t>
            </a:r>
          </a:p>
          <a:p>
            <a:pPr>
              <a:buClr>
                <a:schemeClr val="accent1"/>
              </a:buClr>
            </a:pPr>
            <a:r>
              <a:rPr lang="cs-CZ" sz="2000" dirty="0" smtClean="0"/>
              <a:t>    dopravou </a:t>
            </a:r>
            <a:r>
              <a:rPr lang="cs-CZ" sz="2000" dirty="0"/>
              <a:t>a železniční dopravou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Výbuch 1 3"/>
          <p:cNvSpPr/>
          <p:nvPr/>
        </p:nvSpPr>
        <p:spPr>
          <a:xfrm>
            <a:off x="4572000" y="4725144"/>
            <a:ext cx="3024336" cy="194421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VELIKOSTI ÚZEMNÍ ROZLOHY</a:t>
            </a:r>
            <a:endParaRPr lang="cs-CZ" sz="1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805264"/>
            <a:ext cx="41456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</a:t>
            </a:r>
            <a:r>
              <a:rPr lang="cs-CZ" sz="2000" b="1" dirty="0" smtClean="0"/>
              <a:t>km</a:t>
            </a:r>
            <a:r>
              <a:rPr lang="cs-CZ" sz="2000" dirty="0" smtClean="0"/>
              <a:t>, </a:t>
            </a:r>
            <a:r>
              <a:rPr lang="cs-CZ" sz="2000" dirty="0"/>
              <a:t>kterou chceme </a:t>
            </a:r>
            <a:r>
              <a:rPr lang="cs-CZ" sz="2000" dirty="0" smtClean="0"/>
              <a:t>obsloužit.</a:t>
            </a:r>
            <a:endParaRPr lang="cs-CZ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628800"/>
            <a:ext cx="9238426" cy="56015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Vytvářejí </a:t>
            </a:r>
            <a:r>
              <a:rPr lang="cs-CZ" sz="2000" b="1" dirty="0"/>
              <a:t>podmínky a možnosti rozvoje </a:t>
            </a:r>
            <a:r>
              <a:rPr lang="cs-CZ" sz="2000" dirty="0"/>
              <a:t>regionu a jejich poloha v regionu.</a:t>
            </a:r>
          </a:p>
          <a:p>
            <a:endParaRPr lang="cs-CZ" sz="2000" dirty="0" smtClean="0"/>
          </a:p>
          <a:p>
            <a:r>
              <a:rPr lang="cs-CZ" sz="2000" dirty="0" smtClean="0"/>
              <a:t>Zde </a:t>
            </a:r>
            <a:r>
              <a:rPr lang="cs-CZ" sz="2000" dirty="0"/>
              <a:t>jsou </a:t>
            </a:r>
            <a:r>
              <a:rPr lang="cs-CZ" sz="2000" b="1" dirty="0"/>
              <a:t>kategoriemi</a:t>
            </a:r>
            <a:r>
              <a:rPr lang="cs-CZ" sz="2000" dirty="0" smtClean="0"/>
              <a:t>:</a:t>
            </a:r>
          </a:p>
          <a:p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/>
              <a:t> </a:t>
            </a:r>
            <a:r>
              <a:rPr lang="cs-CZ" sz="2000" dirty="0" smtClean="0"/>
              <a:t>průmyslové </a:t>
            </a:r>
            <a:r>
              <a:rPr lang="cs-CZ" sz="2000" dirty="0"/>
              <a:t>oblasti,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/>
              <a:t> </a:t>
            </a:r>
            <a:r>
              <a:rPr lang="cs-CZ" sz="2000" dirty="0" smtClean="0"/>
              <a:t>zemědělské </a:t>
            </a:r>
            <a:r>
              <a:rPr lang="cs-CZ" sz="2000" dirty="0"/>
              <a:t>oblasti,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/>
              <a:t> </a:t>
            </a:r>
            <a:r>
              <a:rPr lang="cs-CZ" sz="2000" dirty="0" smtClean="0"/>
              <a:t>chráněná </a:t>
            </a:r>
            <a:r>
              <a:rPr lang="cs-CZ" sz="2000" dirty="0"/>
              <a:t>území</a:t>
            </a:r>
            <a:r>
              <a:rPr lang="cs-CZ" sz="2000" dirty="0" smtClean="0"/>
              <a:t>.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Jedná se o </a:t>
            </a:r>
            <a:r>
              <a:rPr lang="cs-CZ" sz="2000" dirty="0"/>
              <a:t>vytvoření </a:t>
            </a:r>
            <a:r>
              <a:rPr lang="cs-CZ" sz="2000" b="1" dirty="0"/>
              <a:t>kategorií</a:t>
            </a:r>
            <a:r>
              <a:rPr lang="cs-CZ" sz="2000" dirty="0"/>
              <a:t>: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/>
              <a:t> </a:t>
            </a:r>
            <a:r>
              <a:rPr lang="cs-CZ" sz="2000" dirty="0" smtClean="0"/>
              <a:t>místa </a:t>
            </a:r>
            <a:r>
              <a:rPr lang="cs-CZ" sz="2000" dirty="0"/>
              <a:t>na hlavních dopravních trasách,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</a:t>
            </a:r>
            <a:r>
              <a:rPr lang="cs-CZ" sz="2000" dirty="0"/>
              <a:t>místa v centru státu, </a:t>
            </a:r>
            <a:r>
              <a:rPr lang="cs-CZ" sz="2000" dirty="0" smtClean="0"/>
              <a:t>regionu</a:t>
            </a:r>
          </a:p>
          <a:p>
            <a:pPr>
              <a:buClr>
                <a:schemeClr val="accent1"/>
              </a:buClr>
            </a:pPr>
            <a:r>
              <a:rPr lang="cs-CZ" sz="2000" dirty="0" smtClean="0"/>
              <a:t>(</a:t>
            </a:r>
            <a:r>
              <a:rPr lang="cs-CZ" sz="2000" dirty="0"/>
              <a:t>možnost využití tranzitních linek a linek přicházejících z různých směrů),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</a:t>
            </a:r>
            <a:r>
              <a:rPr lang="cs-CZ" sz="2000" dirty="0"/>
              <a:t>místa na okraji mimo hlavní dopravní trasy a pohraniční oblasti.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3" name="Výbuch 1 2"/>
          <p:cNvSpPr/>
          <p:nvPr/>
        </p:nvSpPr>
        <p:spPr>
          <a:xfrm>
            <a:off x="251520" y="0"/>
            <a:ext cx="3312368" cy="172819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HOSPODÁŘSKÉ STRUKTURY</a:t>
            </a:r>
            <a:endParaRPr lang="cs-CZ" sz="1600" b="1" dirty="0"/>
          </a:p>
        </p:txBody>
      </p:sp>
      <p:sp>
        <p:nvSpPr>
          <p:cNvPr id="5" name="Výbuch 1 4"/>
          <p:cNvSpPr/>
          <p:nvPr/>
        </p:nvSpPr>
        <p:spPr>
          <a:xfrm>
            <a:off x="4139952" y="3501008"/>
            <a:ext cx="3528392" cy="187220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PŘÍSTUPU K DOPRAVNÍ CESTĚ</a:t>
            </a:r>
            <a:endParaRPr lang="cs-CZ" sz="1600" b="1" dirty="0"/>
          </a:p>
        </p:txBody>
      </p:sp>
    </p:spTree>
  </p:cSld>
  <p:clrMapOvr>
    <a:masterClrMapping/>
  </p:clrMapOvr>
  <p:transition spd="med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dirty="0" smtClean="0"/>
              <a:t>.	Vysvětli pojem Základní dopravní 	obslužnost?</a:t>
            </a:r>
            <a:r>
              <a:rPr lang="cs-CZ" dirty="0" smtClean="0"/>
              <a:t>	</a:t>
            </a:r>
          </a:p>
          <a:p>
            <a:r>
              <a:rPr lang="cs-CZ" dirty="0" smtClean="0"/>
              <a:t>2.	</a:t>
            </a:r>
            <a:r>
              <a:rPr lang="cs-CZ" dirty="0" smtClean="0"/>
              <a:t>Vysvětli pojem Ostatní dopravní 	obslužnost?</a:t>
            </a:r>
            <a:endParaRPr lang="cs-CZ" dirty="0" smtClean="0"/>
          </a:p>
          <a:p>
            <a:r>
              <a:rPr lang="cs-CZ" dirty="0" smtClean="0"/>
              <a:t>3.	</a:t>
            </a:r>
            <a:r>
              <a:rPr lang="cs-CZ" dirty="0" smtClean="0"/>
              <a:t>Popiš vlivy na dopravní obslužnost?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3382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ŠIROKÝ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60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55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7030A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7030A0"/>
      </a:hlink>
      <a:folHlink>
        <a:srgbClr val="7030A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58</TotalTime>
  <Words>559</Words>
  <Application>Microsoft Office PowerPoint</Application>
  <PresentationFormat>Předvádění na obrazovce (4:3)</PresentationFormat>
  <Paragraphs>101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Anotace:</vt:lpstr>
      <vt:lpstr>POJEM DOPRAVNÍ OBSLUŽNOSTI </vt:lpstr>
      <vt:lpstr>Prezentace aplikace PowerPoint</vt:lpstr>
      <vt:lpstr>Prezentace aplikace PowerPoint</vt:lpstr>
      <vt:lpstr>Prezentace aplikace PowerPoint</vt:lpstr>
      <vt:lpstr>VLIVY PŮSOBÍCÍ NA DOPRAVNÍ OBSLUŽNOST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POJEM DOPRAVNÍ OBSLUŽNOSTI</dc:title>
  <dc:creator>Verunka</dc:creator>
  <cp:lastModifiedBy>skola</cp:lastModifiedBy>
  <cp:revision>5</cp:revision>
  <dcterms:created xsi:type="dcterms:W3CDTF">2013-09-30T11:12:24Z</dcterms:created>
  <dcterms:modified xsi:type="dcterms:W3CDTF">2013-10-30T18:16:32Z</dcterms:modified>
</cp:coreProperties>
</file>