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2" r:id="rId2"/>
    <p:sldId id="263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D6A9EC-A83D-44E5-A3F9-FF189452377A}" type="datetimeFigureOut">
              <a:rPr lang="cs-CZ" smtClean="0"/>
              <a:t>2.11.2013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CB35B2-D337-4B6D-B11C-FB0C633F9D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948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CB35B2-D337-4B6D-B11C-FB0C633F9D6F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90647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FCE9980A-7085-4CF2-AD53-FAF7B815FA3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B232785E-DA9A-4A8A-97F4-800CCEF6FA5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334088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VY_32_INOVACE_14_C_04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Přepravní systémy v osobní dopravě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Srpen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2012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452628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4.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 </a:t>
            </a:r>
            <a:r>
              <a:rPr lang="cs-CZ" sz="18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5752044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7991" y="2564904"/>
            <a:ext cx="5657446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400" b="1" dirty="0" smtClean="0">
                <a:hlinkClick r:id="rId2" action="ppaction://hlinksldjump"/>
              </a:rPr>
              <a:t>PŘEPRAVNÍ SYSTÉMY</a:t>
            </a:r>
          </a:p>
          <a:p>
            <a:pPr algn="ctr"/>
            <a:r>
              <a:rPr lang="cs-CZ" sz="4400" b="1" dirty="0" smtClean="0">
                <a:hlinkClick r:id="rId2" action="ppaction://hlinksldjump"/>
              </a:rPr>
              <a:t>V</a:t>
            </a:r>
          </a:p>
          <a:p>
            <a:pPr algn="ctr"/>
            <a:r>
              <a:rPr lang="cs-CZ" sz="4400" b="1" dirty="0" smtClean="0">
                <a:hlinkClick r:id="rId2" action="ppaction://hlinksldjump"/>
              </a:rPr>
              <a:t>OSOBNÍ DOPRAVĚ</a:t>
            </a:r>
            <a:endParaRPr lang="cs-CZ" sz="4400" b="1" dirty="0" smtClean="0"/>
          </a:p>
          <a:p>
            <a:pPr algn="ctr"/>
            <a:endParaRPr lang="cs-CZ" sz="44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2132856"/>
            <a:ext cx="7848872" cy="1200329"/>
          </a:xfrm>
          <a:prstGeom prst="rect">
            <a:avLst/>
          </a:prstGeom>
          <a:ln w="5715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cs-CZ" sz="2400" dirty="0" smtClean="0"/>
              <a:t>Jedná se o systémy vytvářené pro přepravu osob veřejné hromadné dopravy a mají za úkol </a:t>
            </a:r>
            <a:r>
              <a:rPr lang="cs-CZ" sz="2400" b="1" dirty="0" smtClean="0"/>
              <a:t>zvýšit její atraktivitu a přispět ke snížení negativních vlivů IAD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0"/>
            <a:ext cx="8229600" cy="1399032"/>
          </a:xfrm>
        </p:spPr>
        <p:txBody>
          <a:bodyPr/>
          <a:lstStyle/>
          <a:p>
            <a:pPr algn="ctr"/>
            <a:r>
              <a:rPr lang="cs-CZ" b="1" dirty="0" smtClean="0"/>
              <a:t>Jedná se o tyto systémy: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9073008" cy="5040560"/>
          </a:xfrm>
        </p:spPr>
        <p:txBody>
          <a:bodyPr>
            <a:normAutofit fontScale="77500" lnSpcReduction="20000"/>
          </a:bodyPr>
          <a:lstStyle/>
          <a:p>
            <a:pPr lvl="0" algn="ctr">
              <a:buSzPct val="100000"/>
              <a:buNone/>
            </a:pPr>
            <a:r>
              <a:rPr lang="cs-CZ" sz="3600" b="1" dirty="0" smtClean="0"/>
              <a:t>1. PARK AND RIDE</a:t>
            </a:r>
          </a:p>
          <a:p>
            <a:pPr lvl="0" algn="ctr">
              <a:buNone/>
            </a:pPr>
            <a:endParaRPr lang="cs-CZ" sz="3600" b="1" dirty="0" smtClean="0"/>
          </a:p>
          <a:p>
            <a:pPr lvl="0">
              <a:buNone/>
            </a:pPr>
            <a:r>
              <a:rPr lang="cs-CZ" dirty="0" smtClean="0"/>
              <a:t>umožňuje uživatelům IAD při cestě do centra města a</a:t>
            </a:r>
          </a:p>
          <a:p>
            <a:pPr lvl="0">
              <a:buNone/>
            </a:pPr>
            <a:r>
              <a:rPr lang="cs-CZ" dirty="0" smtClean="0"/>
              <a:t>parkovat své vozidlo na vysokokapacitním parkovišti a</a:t>
            </a:r>
          </a:p>
          <a:p>
            <a:pPr lvl="0">
              <a:buNone/>
            </a:pPr>
            <a:r>
              <a:rPr lang="cs-CZ" dirty="0" smtClean="0"/>
              <a:t>po zaplacení parkovacího poplatku obdrží jízdenku MHD</a:t>
            </a:r>
          </a:p>
          <a:p>
            <a:pPr>
              <a:buNone/>
            </a:pPr>
            <a:r>
              <a:rPr lang="cs-CZ" dirty="0" smtClean="0"/>
              <a:t>(Praha stanice Černý most)</a:t>
            </a:r>
          </a:p>
          <a:p>
            <a:pPr lvl="0">
              <a:buNone/>
            </a:pPr>
            <a:r>
              <a:rPr lang="cs-CZ" dirty="0" smtClean="0"/>
              <a:t>                                     </a:t>
            </a:r>
          </a:p>
          <a:p>
            <a:pPr lvl="0" algn="ctr">
              <a:buSzPct val="100000"/>
              <a:buNone/>
            </a:pPr>
            <a:r>
              <a:rPr lang="cs-CZ" sz="3600" b="1" dirty="0" smtClean="0"/>
              <a:t> 2. BIKE AND RIDE</a:t>
            </a:r>
          </a:p>
          <a:p>
            <a:pPr lvl="0">
              <a:buNone/>
            </a:pPr>
            <a:endParaRPr lang="cs-CZ" sz="3600" b="1" dirty="0" smtClean="0"/>
          </a:p>
          <a:p>
            <a:pPr lvl="0">
              <a:buNone/>
            </a:pPr>
            <a:r>
              <a:rPr lang="cs-CZ" dirty="0" smtClean="0"/>
              <a:t>preferuje využívání jízdního kola spolu s hromadnou dopravou</a:t>
            </a:r>
          </a:p>
          <a:p>
            <a:pPr lvl="0">
              <a:buNone/>
            </a:pPr>
            <a:r>
              <a:rPr lang="cs-CZ" dirty="0" smtClean="0"/>
              <a:t>v blízkosti zastávek</a:t>
            </a:r>
          </a:p>
          <a:p>
            <a:pPr lvl="0">
              <a:buNone/>
            </a:pPr>
            <a:r>
              <a:rPr lang="cs-CZ" dirty="0" smtClean="0"/>
              <a:t>půjčení kola za poplatek, využívá se na krátké</a:t>
            </a:r>
          </a:p>
          <a:p>
            <a:pPr lvl="0">
              <a:buNone/>
            </a:pPr>
            <a:r>
              <a:rPr lang="cs-CZ" dirty="0" smtClean="0"/>
              <a:t>vzdálenosti do 8 km, vrácení kol kdekoli v dané úschovně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3203848" y="1988840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čára 5"/>
          <p:cNvCxnSpPr/>
          <p:nvPr/>
        </p:nvCxnSpPr>
        <p:spPr>
          <a:xfrm>
            <a:off x="3275856" y="4581128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0" y="2564904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0" y="515719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0" y="623731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0" y="587727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7693"/>
            <a:ext cx="8532440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b="1" dirty="0" smtClean="0"/>
              <a:t>3. KISS AND RIDE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 smtClean="0"/>
              <a:t>osobní automobil se využívá jako dopravní prostředek pro rozvoz či svoz spolucestujících na požadovaná místa s návazností veřejné dopravy</a:t>
            </a:r>
          </a:p>
          <a:p>
            <a:r>
              <a:rPr lang="cs-CZ" sz="2400" dirty="0" smtClean="0"/>
              <a:t> </a:t>
            </a:r>
          </a:p>
          <a:p>
            <a:pPr lvl="0" algn="ctr"/>
            <a:r>
              <a:rPr lang="cs-CZ" sz="2800" b="1" dirty="0" smtClean="0"/>
              <a:t>4. PARK AND BIKE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 smtClean="0"/>
              <a:t>cestující přijede na záchytné parkoviště, kde odstaví automobil a dále pokračuje po vyznačené cyklistické stezce na jízdním kole, které si přiveze</a:t>
            </a:r>
          </a:p>
          <a:p>
            <a:r>
              <a:rPr lang="cs-CZ" sz="2400" dirty="0" smtClean="0"/>
              <a:t> </a:t>
            </a:r>
          </a:p>
          <a:p>
            <a:pPr lvl="0" algn="ctr"/>
            <a:r>
              <a:rPr lang="cs-CZ" sz="2800" b="1" dirty="0" smtClean="0"/>
              <a:t>5. PARK AND GO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 smtClean="0"/>
              <a:t>osobní automobil se zanechá na záchytném parkovišti a dále se k cílu cesty pokračuje pěšky</a:t>
            </a:r>
          </a:p>
          <a:p>
            <a:endParaRPr lang="cs-CZ" sz="24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987824" y="620688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2987824" y="5229200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2987824" y="2924944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119675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0" y="3501008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0" y="587727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7693"/>
            <a:ext cx="8532440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b="1" dirty="0" smtClean="0"/>
              <a:t>6. HAIL AND RIDE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/>
              <a:t>j</a:t>
            </a:r>
            <a:r>
              <a:rPr lang="cs-CZ" sz="2400" dirty="0" smtClean="0"/>
              <a:t>edná se o novou technologii obsluhy území veřejnou silniční osobní dopravou</a:t>
            </a:r>
          </a:p>
          <a:p>
            <a:pPr lvl="0"/>
            <a:r>
              <a:rPr lang="cs-CZ" sz="2400" dirty="0"/>
              <a:t>s</a:t>
            </a:r>
            <a:r>
              <a:rPr lang="cs-CZ" sz="2400" dirty="0" smtClean="0"/>
              <a:t>pojuje výhody taxislužby a veřejné autobusové dopravy</a:t>
            </a:r>
          </a:p>
          <a:p>
            <a:pPr lvl="0"/>
            <a:r>
              <a:rPr lang="cs-CZ" sz="2400" dirty="0" smtClean="0"/>
              <a:t>malý autobus – minibus, </a:t>
            </a:r>
            <a:r>
              <a:rPr lang="cs-CZ" sz="2400" dirty="0" err="1" smtClean="0"/>
              <a:t>midibus</a:t>
            </a:r>
            <a:r>
              <a:rPr lang="cs-CZ" sz="2400" dirty="0" smtClean="0"/>
              <a:t> jezdí po určené trase v dopravním sedle (zpravidla v noci) a zastavuje na pokyn a požádání</a:t>
            </a:r>
          </a:p>
          <a:p>
            <a:r>
              <a:rPr lang="cs-CZ" sz="2400" dirty="0" smtClean="0"/>
              <a:t> (Austrálie)</a:t>
            </a:r>
          </a:p>
          <a:p>
            <a:endParaRPr lang="cs-CZ" sz="2400" dirty="0" smtClean="0"/>
          </a:p>
          <a:p>
            <a:pPr lvl="0" algn="ctr"/>
            <a:r>
              <a:rPr lang="cs-CZ" sz="2800" b="1" dirty="0"/>
              <a:t>7</a:t>
            </a:r>
            <a:r>
              <a:rPr lang="cs-CZ" sz="2800" b="1" dirty="0" smtClean="0"/>
              <a:t>. PARK AND POOL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 smtClean="0"/>
              <a:t>Jednotlivý řidiči ponechají svá vozidla na vyhrazených místech parkoviště a dále pokračují v jediném z nich</a:t>
            </a:r>
          </a:p>
          <a:p>
            <a:r>
              <a:rPr lang="cs-CZ" sz="2400" dirty="0" smtClean="0"/>
              <a:t> </a:t>
            </a:r>
          </a:p>
          <a:p>
            <a:endParaRPr lang="cs-CZ" sz="24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987824" y="620688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2987824" y="4725144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119675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3219" y="1968771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23219" y="5373216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6"/>
          <p:cNvCxnSpPr/>
          <p:nvPr/>
        </p:nvCxnSpPr>
        <p:spPr>
          <a:xfrm>
            <a:off x="23219" y="2674640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8527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7693"/>
            <a:ext cx="8532440" cy="66171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b="1" dirty="0"/>
              <a:t>8</a:t>
            </a:r>
            <a:r>
              <a:rPr lang="cs-CZ" sz="2800" b="1" dirty="0" smtClean="0"/>
              <a:t>. DIAL AND RIDE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 smtClean="0"/>
              <a:t>služba je provozovaná jako veřejně prospěšná </a:t>
            </a:r>
          </a:p>
          <a:p>
            <a:pPr lvl="0"/>
            <a:r>
              <a:rPr lang="cs-CZ" sz="2400" dirty="0"/>
              <a:t>j</a:t>
            </a:r>
            <a:r>
              <a:rPr lang="cs-CZ" sz="2400" dirty="0" smtClean="0"/>
              <a:t>e určena pro svoz a rozvoz osob</a:t>
            </a:r>
          </a:p>
          <a:p>
            <a:pPr lvl="0"/>
            <a:r>
              <a:rPr lang="cs-CZ" sz="2400" dirty="0" smtClean="0"/>
              <a:t>na telefonickou objednávku na stanovené místo ve stanovenou dobu přijede minibus a odveze cestující do požadovaného cíle cesty.</a:t>
            </a:r>
          </a:p>
          <a:p>
            <a:pPr lvl="0"/>
            <a:r>
              <a:rPr lang="cs-CZ" sz="2400" dirty="0"/>
              <a:t>n</a:t>
            </a:r>
            <a:r>
              <a:rPr lang="cs-CZ" sz="2400" dirty="0" smtClean="0"/>
              <a:t>emá pevně stanovené linky ani stanovené zastávky</a:t>
            </a:r>
          </a:p>
          <a:p>
            <a:pPr lvl="0"/>
            <a:r>
              <a:rPr lang="cs-CZ" sz="2400" dirty="0"/>
              <a:t>o</a:t>
            </a:r>
            <a:r>
              <a:rPr lang="cs-CZ" sz="2400" dirty="0" smtClean="0"/>
              <a:t>bjednávky se snaží koordinovat a slučovat</a:t>
            </a:r>
          </a:p>
          <a:p>
            <a:r>
              <a:rPr lang="cs-CZ" sz="2400" dirty="0" smtClean="0"/>
              <a:t> (Velká Británie)</a:t>
            </a:r>
          </a:p>
          <a:p>
            <a:endParaRPr lang="cs-CZ" sz="2400" dirty="0" smtClean="0"/>
          </a:p>
          <a:p>
            <a:pPr lvl="0" algn="ctr"/>
            <a:r>
              <a:rPr lang="cs-CZ" sz="2800" b="1" dirty="0" smtClean="0"/>
              <a:t>9. VLAKOTRAMVAJ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/>
              <a:t>r</a:t>
            </a:r>
            <a:r>
              <a:rPr lang="cs-CZ" sz="2400" dirty="0" smtClean="0"/>
              <a:t>ozpojované a spojované jízdní soupravy umožňující členit vlaky a odpojené části použít jako systém MHD</a:t>
            </a:r>
          </a:p>
          <a:p>
            <a:r>
              <a:rPr lang="cs-CZ" sz="2400" dirty="0" smtClean="0"/>
              <a:t> </a:t>
            </a:r>
          </a:p>
          <a:p>
            <a:endParaRPr lang="cs-CZ" sz="2400" dirty="0"/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987824" y="620688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ovací čára 3"/>
          <p:cNvCxnSpPr/>
          <p:nvPr/>
        </p:nvCxnSpPr>
        <p:spPr>
          <a:xfrm>
            <a:off x="2987824" y="4725144"/>
            <a:ext cx="3312368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0" y="119675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28093" y="155679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0676" y="3034502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6"/>
          <p:cNvCxnSpPr/>
          <p:nvPr/>
        </p:nvCxnSpPr>
        <p:spPr>
          <a:xfrm>
            <a:off x="28093" y="1988840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7"/>
          <p:cNvCxnSpPr/>
          <p:nvPr/>
        </p:nvCxnSpPr>
        <p:spPr>
          <a:xfrm>
            <a:off x="60676" y="3426291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7"/>
          <p:cNvCxnSpPr/>
          <p:nvPr/>
        </p:nvCxnSpPr>
        <p:spPr>
          <a:xfrm>
            <a:off x="75298" y="5373216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0888623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6659" y="620688"/>
            <a:ext cx="8532440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2800" b="1" dirty="0" smtClean="0"/>
              <a:t>10. SHAKE AND RIDE</a:t>
            </a:r>
          </a:p>
          <a:p>
            <a:pPr lvl="0" algn="ctr"/>
            <a:endParaRPr lang="cs-CZ" sz="2800" b="1" dirty="0" smtClean="0"/>
          </a:p>
          <a:p>
            <a:pPr lvl="0"/>
            <a:r>
              <a:rPr lang="cs-CZ" sz="2400" dirty="0"/>
              <a:t>p</a:t>
            </a:r>
            <a:r>
              <a:rPr lang="cs-CZ" sz="2400" dirty="0" smtClean="0"/>
              <a:t>rojekt organizovaného stopování, stopni a jeď</a:t>
            </a:r>
          </a:p>
          <a:p>
            <a:pPr lvl="0"/>
            <a:r>
              <a:rPr lang="cs-CZ" sz="2400" dirty="0"/>
              <a:t>ř</a:t>
            </a:r>
            <a:r>
              <a:rPr lang="cs-CZ" sz="2400" dirty="0" smtClean="0"/>
              <a:t>idič osobního automobilu se v obci zaregistruje a dostane speciální nálepku na sklo, že je ochoten brát stopaře</a:t>
            </a:r>
          </a:p>
          <a:p>
            <a:r>
              <a:rPr lang="cs-CZ" sz="2400" dirty="0" smtClean="0"/>
              <a:t>stopaři obdrží identifikační karty, kterými se prokáží řidiči před nástupem do auta</a:t>
            </a:r>
          </a:p>
          <a:p>
            <a:r>
              <a:rPr lang="cs-CZ" sz="2400" dirty="0"/>
              <a:t>a</a:t>
            </a:r>
            <a:r>
              <a:rPr lang="cs-CZ" sz="2400" dirty="0" smtClean="0"/>
              <a:t>utostop je bezplatný</a:t>
            </a:r>
          </a:p>
          <a:p>
            <a:r>
              <a:rPr lang="cs-CZ" sz="2400" dirty="0"/>
              <a:t>n</a:t>
            </a:r>
            <a:r>
              <a:rPr lang="cs-CZ" sz="2400" dirty="0" smtClean="0"/>
              <a:t>astupuje se na speciálních zastávkách označených S+R nebo lze nastoupit i z chůze zamáváním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rojekt je určen pro okrajové části měst kde neexistuje síť  MHD </a:t>
            </a:r>
          </a:p>
          <a:p>
            <a:r>
              <a:rPr lang="cs-CZ" sz="2400" dirty="0" smtClean="0"/>
              <a:t>(Rakousko)</a:t>
            </a:r>
          </a:p>
        </p:txBody>
      </p:sp>
      <p:cxnSp>
        <p:nvCxnSpPr>
          <p:cNvPr id="3" name="Přímá spojovací čára 2"/>
          <p:cNvCxnSpPr/>
          <p:nvPr/>
        </p:nvCxnSpPr>
        <p:spPr>
          <a:xfrm>
            <a:off x="2896695" y="1196752"/>
            <a:ext cx="3475505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10132" y="1675835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41948" y="2035874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>
            <a:off x="60676" y="3140968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7"/>
          <p:cNvCxnSpPr/>
          <p:nvPr/>
        </p:nvCxnSpPr>
        <p:spPr>
          <a:xfrm>
            <a:off x="60676" y="3861048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7"/>
          <p:cNvCxnSpPr/>
          <p:nvPr/>
        </p:nvCxnSpPr>
        <p:spPr>
          <a:xfrm>
            <a:off x="60676" y="4293096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7"/>
          <p:cNvCxnSpPr/>
          <p:nvPr/>
        </p:nvCxnSpPr>
        <p:spPr>
          <a:xfrm>
            <a:off x="60676" y="5013176"/>
            <a:ext cx="323528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3569317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Popiš systém Park and </a:t>
            </a:r>
            <a:r>
              <a:rPr lang="cs-CZ" dirty="0" err="1" smtClean="0"/>
              <a:t>ride</a:t>
            </a:r>
            <a:r>
              <a:rPr lang="cs-CZ" dirty="0" smtClean="0"/>
              <a:t>?	</a:t>
            </a:r>
          </a:p>
          <a:p>
            <a:r>
              <a:rPr lang="cs-CZ" dirty="0" smtClean="0"/>
              <a:t>2.	Popiš systém Park and go?</a:t>
            </a:r>
          </a:p>
          <a:p>
            <a:r>
              <a:rPr lang="cs-CZ" dirty="0" smtClean="0"/>
              <a:t>3.	Popiš systém </a:t>
            </a:r>
            <a:r>
              <a:rPr lang="cs-CZ" dirty="0" err="1" smtClean="0"/>
              <a:t>Vlakotramvaj</a:t>
            </a:r>
            <a:r>
              <a:rPr lang="cs-CZ" dirty="0" smtClean="0"/>
              <a:t>?</a:t>
            </a:r>
          </a:p>
          <a:p>
            <a:r>
              <a:rPr lang="cs-CZ" dirty="0" smtClean="0"/>
              <a:t>4.	Popiš systém </a:t>
            </a:r>
            <a:r>
              <a:rPr lang="cs-CZ" dirty="0" err="1" smtClean="0"/>
              <a:t>Shake</a:t>
            </a:r>
            <a:r>
              <a:rPr lang="cs-CZ" dirty="0" smtClean="0"/>
              <a:t> and </a:t>
            </a:r>
            <a:r>
              <a:rPr lang="cs-CZ" dirty="0" err="1" smtClean="0"/>
              <a:t>ride</a:t>
            </a:r>
            <a:r>
              <a:rPr lang="cs-CZ" dirty="0" smtClean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7439361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250825" y="2060848"/>
            <a:ext cx="7115175" cy="3600400"/>
          </a:xfrm>
        </p:spPr>
        <p:txBody>
          <a:bodyPr>
            <a:normAutofit/>
          </a:bodyPr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VONKA, Jaroslav. 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Osobní doprava. Vyd. 2., </a:t>
            </a:r>
            <a:r>
              <a:rPr lang="cs-CZ" sz="1800" i="1" dirty="0" err="1" smtClean="0">
                <a:latin typeface="Times New Roman" pitchFamily="18" charset="0"/>
                <a:cs typeface="Times New Roman" pitchFamily="18" charset="0"/>
              </a:rPr>
              <a:t>zkrác</a:t>
            </a:r>
            <a:r>
              <a:rPr lang="cs-CZ" sz="1800" i="1" dirty="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eaLnBrk="1" hangingPunct="1">
              <a:buFont typeface="Arial" charset="0"/>
              <a:buNone/>
            </a:pP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Pardubice: Univerzita Pardubice. 2004, ISBN 80-7194-630-3.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566378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50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17BBFD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269</TotalTime>
  <Words>422</Words>
  <Application>Microsoft Office PowerPoint</Application>
  <PresentationFormat>Předvádění na obrazovce (4:3)</PresentationFormat>
  <Paragraphs>94</Paragraphs>
  <Slides>11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Anotace:</vt:lpstr>
      <vt:lpstr>Prezentace aplikace PowerPoint</vt:lpstr>
      <vt:lpstr>Prezentace aplikace PowerPoint</vt:lpstr>
      <vt:lpstr>Jedná se o tyto systémy:</vt:lpstr>
      <vt:lpstr>Prezentace aplikace PowerPoint</vt:lpstr>
      <vt:lpstr>Prezentace aplikace PowerPoint</vt:lpstr>
      <vt:lpstr>Prezentace aplikace PowerPoint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INTEGROVANÉ DOPRAVNÍ SYSTÉMY V ČR</dc:title>
  <dc:creator>Verunka</dc:creator>
  <cp:lastModifiedBy>skola</cp:lastModifiedBy>
  <cp:revision>11</cp:revision>
  <dcterms:created xsi:type="dcterms:W3CDTF">2013-09-24T19:10:56Z</dcterms:created>
  <dcterms:modified xsi:type="dcterms:W3CDTF">2013-11-02T15:27:55Z</dcterms:modified>
</cp:coreProperties>
</file>