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6"/>
  </p:notesMasterIdLst>
  <p:sldIdLst>
    <p:sldId id="266" r:id="rId2"/>
    <p:sldId id="267" r:id="rId3"/>
    <p:sldId id="270" r:id="rId4"/>
    <p:sldId id="271" r:id="rId5"/>
    <p:sldId id="272" r:id="rId6"/>
    <p:sldId id="273" r:id="rId7"/>
    <p:sldId id="277" r:id="rId8"/>
    <p:sldId id="276" r:id="rId9"/>
    <p:sldId id="275" r:id="rId10"/>
    <p:sldId id="279" r:id="rId11"/>
    <p:sldId id="278" r:id="rId12"/>
    <p:sldId id="280" r:id="rId13"/>
    <p:sldId id="269" r:id="rId14"/>
    <p:sldId id="258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4" autoAdjust="0"/>
    <p:restoredTop sz="94624" autoAdjust="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589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00B787-71CA-4DBD-9498-97962836FA22}" type="datetimeFigureOut">
              <a:rPr lang="cs-CZ" smtClean="0"/>
              <a:pPr/>
              <a:t>6.11.2013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281214-207B-40A0-B7BE-B2708C9E2E2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53960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281214-207B-40A0-B7BE-B2708C9E2E21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C4EDB111-EBB4-4E57-8399-2BB59B299CFA}" type="datetimeFigureOut">
              <a:rPr lang="cs-CZ" smtClean="0"/>
              <a:pPr/>
              <a:t>6.11.2013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04D1B34-2B47-4A7F-8D7F-AD1FC333C4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DB111-EBB4-4E57-8399-2BB59B299CFA}" type="datetimeFigureOut">
              <a:rPr lang="cs-CZ" smtClean="0"/>
              <a:pPr/>
              <a:t>6.11.2013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04D1B34-2B47-4A7F-8D7F-AD1FC333C4E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Obdélník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DB111-EBB4-4E57-8399-2BB59B299CFA}" type="datetimeFigureOut">
              <a:rPr lang="cs-CZ" smtClean="0"/>
              <a:pPr/>
              <a:t>6.11.2013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E04D1B34-2B47-4A7F-8D7F-AD1FC333C4E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4EDB111-EBB4-4E57-8399-2BB59B299CFA}" type="datetimeFigureOut">
              <a:rPr lang="cs-CZ" smtClean="0"/>
              <a:pPr/>
              <a:t>6.11.2013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E04D1B34-2B47-4A7F-8D7F-AD1FC333C4E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4EDB111-EBB4-4E57-8399-2BB59B299CFA}" type="datetimeFigureOut">
              <a:rPr lang="cs-CZ" smtClean="0"/>
              <a:pPr/>
              <a:t>6.11.2013</a:t>
            </a:fld>
            <a:endParaRPr lang="cs-CZ"/>
          </a:p>
        </p:txBody>
      </p:sp>
      <p:sp>
        <p:nvSpPr>
          <p:cNvPr id="12" name="Zástupný symbol pro číslo snímku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E04D1B34-2B47-4A7F-8D7F-AD1FC333C4E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  <p:sp>
        <p:nvSpPr>
          <p:cNvPr id="16" name="Zástupný symbol pro text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5" name="Zástupný symbol pro text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DB111-EBB4-4E57-8399-2BB59B299CFA}" type="datetimeFigureOut">
              <a:rPr lang="cs-CZ" smtClean="0"/>
              <a:pPr/>
              <a:t>6.11.2013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04D1B34-2B47-4A7F-8D7F-AD1FC333C4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DB111-EBB4-4E57-8399-2BB59B299CFA}" type="datetimeFigureOut">
              <a:rPr lang="cs-CZ" smtClean="0"/>
              <a:pPr/>
              <a:t>6.11.2013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04D1B34-2B47-4A7F-8D7F-AD1FC333C4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DB111-EBB4-4E57-8399-2BB59B299CFA}" type="datetimeFigureOut">
              <a:rPr lang="cs-CZ" smtClean="0"/>
              <a:pPr/>
              <a:t>6.11.2013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04D1B34-2B47-4A7F-8D7F-AD1FC333C4E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Obdélník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C4EDB111-EBB4-4E57-8399-2BB59B299CFA}" type="datetimeFigureOut">
              <a:rPr lang="cs-CZ" smtClean="0"/>
              <a:pPr/>
              <a:t>6.11.2013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E04D1B34-2B47-4A7F-8D7F-AD1FC333C4E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DB111-EBB4-4E57-8399-2BB59B299CFA}" type="datetimeFigureOut">
              <a:rPr lang="cs-CZ" smtClean="0"/>
              <a:pPr/>
              <a:t>6.11.2013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D1B34-2B47-4A7F-8D7F-AD1FC333C4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C4EDB111-EBB4-4E57-8399-2BB59B299CFA}" type="datetimeFigureOut">
              <a:rPr lang="cs-CZ" smtClean="0"/>
              <a:pPr/>
              <a:t>6.11.2013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E04D1B34-2B47-4A7F-8D7F-AD1FC333C4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C4EDB111-EBB4-4E57-8399-2BB59B299CFA}" type="datetimeFigureOut">
              <a:rPr lang="cs-CZ" smtClean="0"/>
              <a:pPr/>
              <a:t>6.11.2013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E04D1B34-2B47-4A7F-8D7F-AD1FC333C4E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Xi1TP7khjZk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Xi1TP7khjZk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popron.cz/fotocache/bigorig/311332.jpg" TargetMode="External"/><Relationship Id="rId3" Type="http://schemas.openxmlformats.org/officeDocument/2006/relationships/hyperlink" Target="http://www.aaagames.wz.cz/movies/humor/v_w_old.jpg" TargetMode="External"/><Relationship Id="rId7" Type="http://schemas.openxmlformats.org/officeDocument/2006/relationships/hyperlink" Target="http://www.artbook.cz/images/Foto/a/1596.jpg" TargetMode="External"/><Relationship Id="rId2" Type="http://schemas.openxmlformats.org/officeDocument/2006/relationships/hyperlink" Target="http://i1.ytimg.com/vi/92pEbZ69vaY/hqdefault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knihovnicka.werich.cz/knihy/img/61_1_nahled.jpg" TargetMode="External"/><Relationship Id="rId5" Type="http://schemas.openxmlformats.org/officeDocument/2006/relationships/hyperlink" Target="http://www.svornost.com/wp-content/uploads/osel-a-stin.jpg" TargetMode="External"/><Relationship Id="rId4" Type="http://schemas.openxmlformats.org/officeDocument/2006/relationships/hyperlink" Target="http://img.ct24.cz/cache/616x411/article/35/3492/349194.jpg?1334757802" TargetMode="External"/><Relationship Id="rId9" Type="http://schemas.openxmlformats.org/officeDocument/2006/relationships/hyperlink" Target="http://www.e-antikvariat.com/photos/9172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obrázek 1" descr="OPVK_hor_zakladni_logolink_RGB_cz.jpg"/>
          <p:cNvPicPr>
            <a:picLocks noChangeAspect="1" noChangeArrowheads="1"/>
          </p:cNvPicPr>
          <p:nvPr/>
        </p:nvPicPr>
        <p:blipFill>
          <a:blip r:embed="rId2" cstate="print">
            <a:lum bright="10000" contrast="1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875" y="285750"/>
            <a:ext cx="6896100" cy="1503363"/>
          </a:xfrm>
          <a:prstGeom prst="rect">
            <a:avLst/>
          </a:prstGeom>
          <a:noFill/>
          <a:ln>
            <a:noFill/>
          </a:ln>
          <a:effectLst>
            <a:outerShdw sx="999" sy="999" algn="ctr" rotWithShape="0">
              <a:srgbClr val="000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4" name="Tabulka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4365064"/>
              </p:ext>
            </p:extLst>
          </p:nvPr>
        </p:nvGraphicFramePr>
        <p:xfrm>
          <a:off x="1000100" y="2357430"/>
          <a:ext cx="6929486" cy="3780490"/>
        </p:xfrm>
        <a:graphic>
          <a:graphicData uri="http://schemas.openxmlformats.org/drawingml/2006/table">
            <a:tbl>
              <a:tblPr firstCol="1"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tableStyleId>{8799B23B-EC83-4686-B30A-512413B5E67A}</a:tableStyleId>
              </a:tblPr>
              <a:tblGrid>
                <a:gridCol w="2786082"/>
                <a:gridCol w="4143404"/>
              </a:tblGrid>
              <a:tr h="500066">
                <a:tc gridSpan="2"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Střední odborná</a:t>
                      </a:r>
                      <a:r>
                        <a:rPr lang="cs-CZ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škola a Střední odborné učiliště,  </a:t>
                      </a:r>
                      <a:r>
                        <a:rPr lang="cs-CZ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Vocelova</a:t>
                      </a:r>
                      <a:r>
                        <a:rPr lang="cs-CZ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1338</a:t>
                      </a:r>
                    </a:p>
                    <a:p>
                      <a:pPr algn="ctr"/>
                      <a:r>
                        <a:rPr lang="cs-CZ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Hradec Králové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Registrační číslo projektu: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8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CZ.1.07/1.5.00/34.0245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Číslo DUM: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VY_32_INOVACE_01_B_15</a:t>
                      </a:r>
                      <a:endParaRPr lang="cs-CZ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Tematická oblast: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Humanitní předměty 3. ročník</a:t>
                      </a:r>
                      <a:endParaRPr lang="cs-CZ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Téma: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České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meziválečné divadlo – Osvobozené divadlo</a:t>
                      </a:r>
                      <a:endParaRPr lang="cs-CZ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Autor: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Mgr. Tereza </a:t>
                      </a:r>
                      <a:r>
                        <a:rPr lang="cs-CZ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Federselová</a:t>
                      </a:r>
                      <a:endParaRPr lang="cs-CZ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Datum vytvoření: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duben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2013</a:t>
                      </a:r>
                      <a:endParaRPr lang="cs-CZ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93863970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Zástupný symbol pro obsah 1"/>
          <p:cNvSpPr>
            <a:spLocks noGrp="1"/>
          </p:cNvSpPr>
          <p:nvPr>
            <p:ph idx="1"/>
          </p:nvPr>
        </p:nvSpPr>
        <p:spPr>
          <a:xfrm>
            <a:off x="107504" y="1556792"/>
            <a:ext cx="8856984" cy="5204371"/>
          </a:xfrm>
        </p:spPr>
        <p:txBody>
          <a:bodyPr>
            <a:normAutofit lnSpcReduction="10000"/>
          </a:bodyPr>
          <a:lstStyle/>
          <a:p>
            <a:pPr marL="0" indent="0" eaLnBrk="1" hangingPunct="1">
              <a:buFont typeface="Wingdings 2" pitchFamily="18" charset="2"/>
              <a:buNone/>
            </a:pPr>
            <a:r>
              <a:rPr lang="cs-CZ" altLang="cs-CZ" sz="3200" b="1" dirty="0" smtClean="0">
                <a:solidFill>
                  <a:schemeClr val="accent1"/>
                </a:solidFill>
              </a:rPr>
              <a:t>Anotace:</a:t>
            </a:r>
          </a:p>
          <a:p>
            <a:pPr marL="0" indent="0" algn="just">
              <a:buNone/>
              <a:defRPr/>
            </a:pPr>
            <a:r>
              <a:rPr lang="cs-CZ" altLang="cs-CZ" sz="2800" dirty="0" smtClean="0"/>
              <a:t>Materiál je určen pro žáky 3. ročníku střední odborné školy a pro žáky nástavbového studia. </a:t>
            </a:r>
            <a:r>
              <a:rPr lang="cs-CZ" altLang="cs-CZ" sz="2800" dirty="0" smtClean="0"/>
              <a:t>Text se </a:t>
            </a:r>
            <a:r>
              <a:rPr lang="cs-CZ" altLang="cs-CZ" sz="2800" dirty="0" smtClean="0"/>
              <a:t>zabývá meziválečným obdobím v české literatuře, konkrétně Osvobozeným divadlem. Prezentace je v závěru doplněna odkazem na videoukázku, která přináší záběry o nebezpečí nacismu z roku 1938. </a:t>
            </a:r>
            <a:endParaRPr lang="cs-CZ" altLang="cs-CZ" sz="4000" dirty="0" smtClean="0">
              <a:solidFill>
                <a:srgbClr val="FF0000"/>
              </a:solidFill>
            </a:endParaRPr>
          </a:p>
          <a:p>
            <a:pPr marL="0" indent="0" algn="just" eaLnBrk="1" hangingPunct="1">
              <a:buFont typeface="Wingdings 2" pitchFamily="18" charset="2"/>
              <a:buNone/>
            </a:pPr>
            <a:endParaRPr lang="cs-CZ" altLang="cs-CZ" dirty="0" smtClean="0">
              <a:solidFill>
                <a:srgbClr val="FF0000"/>
              </a:solidFill>
            </a:endParaRPr>
          </a:p>
          <a:p>
            <a:pPr marL="0" indent="0" algn="just" eaLnBrk="1" hangingPunct="1">
              <a:buFont typeface="Wingdings 2" pitchFamily="18" charset="2"/>
              <a:buNone/>
            </a:pPr>
            <a:r>
              <a:rPr lang="cs-CZ" altLang="cs-CZ" sz="3200" b="1" dirty="0" smtClean="0">
                <a:solidFill>
                  <a:schemeClr val="accent1"/>
                </a:solidFill>
              </a:rPr>
              <a:t>Metodický pokyn:</a:t>
            </a:r>
          </a:p>
          <a:p>
            <a:pPr marL="0" indent="0" algn="just">
              <a:buNone/>
              <a:defRPr/>
            </a:pPr>
            <a:r>
              <a:rPr lang="cs-CZ" altLang="cs-CZ" sz="2800" dirty="0" smtClean="0"/>
              <a:t>Vyučující pomocí multimediální techniky použije materiál k výkladu a samostatné práci žáků.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0" y="152400"/>
            <a:ext cx="9144000" cy="1116360"/>
          </a:xfrm>
        </p:spPr>
        <p:txBody>
          <a:bodyPr/>
          <a:lstStyle/>
          <a:p>
            <a:pPr eaLnBrk="1" hangingPunct="1">
              <a:defRPr/>
            </a:pPr>
            <a:endParaRPr lang="cs-CZ" dirty="0"/>
          </a:p>
        </p:txBody>
      </p:sp>
      <p:pic>
        <p:nvPicPr>
          <p:cNvPr id="8196" name="obrázek 1" descr="OPVK_hor_zakladni_logolink_RGB_cz.jpg"/>
          <p:cNvPicPr>
            <a:picLocks noChangeAspect="1" noChangeArrowheads="1"/>
          </p:cNvPicPr>
          <p:nvPr/>
        </p:nvPicPr>
        <p:blipFill>
          <a:blip r:embed="rId2" cstate="print">
            <a:lum bright="10000" contrast="1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196752"/>
          </a:xfrm>
          <a:prstGeom prst="rect">
            <a:avLst/>
          </a:prstGeom>
          <a:noFill/>
          <a:ln>
            <a:noFill/>
          </a:ln>
          <a:effectLst>
            <a:outerShdw sx="999" sy="999" algn="ctr" rotWithShape="0">
              <a:srgbClr val="000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6685669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990600"/>
          </a:xfrm>
        </p:spPr>
        <p:txBody>
          <a:bodyPr/>
          <a:lstStyle/>
          <a:p>
            <a:pPr algn="ctr"/>
            <a:r>
              <a:rPr lang="cs-CZ" b="1" dirty="0" smtClean="0">
                <a:solidFill>
                  <a:schemeClr val="accent1"/>
                </a:solidFill>
              </a:rPr>
              <a:t>Osvobozené divadlo</a:t>
            </a:r>
            <a:endParaRPr lang="cs-CZ" b="1" dirty="0">
              <a:solidFill>
                <a:schemeClr val="accent1"/>
              </a:solidFill>
            </a:endParaRPr>
          </a:p>
        </p:txBody>
      </p:sp>
      <p:pic>
        <p:nvPicPr>
          <p:cNvPr id="7" name="Zástupný symbol pro obsah 6" descr="v+w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395536" y="1772816"/>
            <a:ext cx="3816424" cy="4392488"/>
          </a:xfrm>
        </p:spPr>
      </p:pic>
      <p:pic>
        <p:nvPicPr>
          <p:cNvPr id="8" name="Zástupný symbol pro obsah 7" descr="v_w_old.jpg"/>
          <p:cNvPicPr>
            <a:picLocks noGrp="1" noChangeAspect="1"/>
          </p:cNvPicPr>
          <p:nvPr>
            <p:ph sz="quarter" idx="2"/>
          </p:nvPr>
        </p:nvPicPr>
        <p:blipFill>
          <a:blip r:embed="rId3" cstate="print"/>
          <a:stretch>
            <a:fillRect/>
          </a:stretch>
        </p:blipFill>
        <p:spPr>
          <a:xfrm>
            <a:off x="4788024" y="1844824"/>
            <a:ext cx="4104456" cy="4320480"/>
          </a:xfrm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990600"/>
          </a:xfrm>
        </p:spPr>
        <p:txBody>
          <a:bodyPr/>
          <a:lstStyle/>
          <a:p>
            <a:pPr algn="ctr"/>
            <a:r>
              <a:rPr lang="cs-CZ" b="1" dirty="0" smtClean="0">
                <a:solidFill>
                  <a:schemeClr val="accent1"/>
                </a:solidFill>
              </a:rPr>
              <a:t>Osvobozené divadlo</a:t>
            </a:r>
            <a:endParaRPr lang="cs-CZ" dirty="0">
              <a:solidFill>
                <a:schemeClr val="accent1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>
          <a:xfrm>
            <a:off x="179512" y="1600200"/>
            <a:ext cx="8784976" cy="5069160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cs-CZ" dirty="0" smtClean="0"/>
              <a:t>pražská avantgardní scéna</a:t>
            </a:r>
          </a:p>
          <a:p>
            <a:pPr algn="just"/>
            <a:r>
              <a:rPr lang="cs-CZ" dirty="0" smtClean="0"/>
              <a:t>založeno ve 20. letech 20. stol. jako divadelní sekce </a:t>
            </a:r>
            <a:r>
              <a:rPr lang="cs-CZ" b="1" i="1" dirty="0" smtClean="0">
                <a:solidFill>
                  <a:schemeClr val="accent1">
                    <a:lumMod val="75000"/>
                  </a:schemeClr>
                </a:solidFill>
              </a:rPr>
              <a:t>Devětsilu</a:t>
            </a:r>
          </a:p>
          <a:p>
            <a:pPr algn="just"/>
            <a:r>
              <a:rPr lang="cs-CZ" dirty="0" smtClean="0"/>
              <a:t>první představení v režii Jiřího </a:t>
            </a:r>
            <a:r>
              <a:rPr lang="cs-CZ" dirty="0" err="1" smtClean="0"/>
              <a:t>Frejky</a:t>
            </a:r>
            <a:r>
              <a:rPr lang="cs-CZ" dirty="0" smtClean="0"/>
              <a:t> </a:t>
            </a:r>
            <a:r>
              <a:rPr lang="cs-CZ" dirty="0" smtClean="0">
                <a:latin typeface="+mj-lt"/>
                <a:cs typeface="Arial"/>
              </a:rPr>
              <a:t>→ hra nepochopena</a:t>
            </a:r>
          </a:p>
          <a:p>
            <a:pPr algn="just"/>
            <a:r>
              <a:rPr lang="cs-CZ" dirty="0" smtClean="0">
                <a:latin typeface="+mj-lt"/>
                <a:cs typeface="Arial"/>
              </a:rPr>
              <a:t>zlomový rok </a:t>
            </a:r>
            <a:r>
              <a:rPr lang="cs-CZ" b="1" i="1" dirty="0" smtClean="0">
                <a:solidFill>
                  <a:schemeClr val="accent1">
                    <a:lumMod val="75000"/>
                  </a:schemeClr>
                </a:solidFill>
                <a:latin typeface="+mj-lt"/>
                <a:cs typeface="Arial"/>
              </a:rPr>
              <a:t>1927</a:t>
            </a:r>
          </a:p>
          <a:p>
            <a:pPr lvl="1" algn="just"/>
            <a:r>
              <a:rPr lang="cs-CZ" b="1" i="1" dirty="0" smtClean="0">
                <a:solidFill>
                  <a:schemeClr val="accent1"/>
                </a:solidFill>
                <a:cs typeface="Arial"/>
              </a:rPr>
              <a:t>Umělecká beseda </a:t>
            </a:r>
            <a:r>
              <a:rPr lang="cs-CZ" dirty="0" smtClean="0">
                <a:cs typeface="Arial"/>
              </a:rPr>
              <a:t>na Malé Straně</a:t>
            </a:r>
          </a:p>
          <a:p>
            <a:pPr lvl="1" algn="just"/>
            <a:r>
              <a:rPr lang="cs-CZ" dirty="0" smtClean="0">
                <a:cs typeface="Arial"/>
              </a:rPr>
              <a:t>režisér </a:t>
            </a:r>
            <a:r>
              <a:rPr lang="cs-CZ" b="1" dirty="0" smtClean="0">
                <a:solidFill>
                  <a:schemeClr val="accent1"/>
                </a:solidFill>
                <a:cs typeface="Arial"/>
              </a:rPr>
              <a:t>Jindřich </a:t>
            </a:r>
            <a:r>
              <a:rPr lang="cs-CZ" b="1" dirty="0" err="1" smtClean="0">
                <a:solidFill>
                  <a:schemeClr val="accent1"/>
                </a:solidFill>
                <a:cs typeface="Arial"/>
              </a:rPr>
              <a:t>Honzl</a:t>
            </a:r>
            <a:endParaRPr lang="cs-CZ" b="1" dirty="0" smtClean="0">
              <a:solidFill>
                <a:schemeClr val="accent1"/>
              </a:solidFill>
              <a:cs typeface="Arial"/>
            </a:endParaRPr>
          </a:p>
          <a:p>
            <a:pPr lvl="1" algn="just"/>
            <a:r>
              <a:rPr lang="cs-CZ" dirty="0" smtClean="0">
                <a:cs typeface="Arial"/>
              </a:rPr>
              <a:t>herci </a:t>
            </a:r>
            <a:r>
              <a:rPr lang="cs-CZ" b="1" i="1" dirty="0" smtClean="0">
                <a:solidFill>
                  <a:schemeClr val="accent1"/>
                </a:solidFill>
                <a:cs typeface="Arial"/>
              </a:rPr>
              <a:t>Jan Wericha a Jiří Voskovec</a:t>
            </a:r>
            <a:r>
              <a:rPr lang="cs-CZ" dirty="0" smtClean="0">
                <a:cs typeface="Arial"/>
              </a:rPr>
              <a:t>, hudebník </a:t>
            </a:r>
            <a:r>
              <a:rPr lang="cs-CZ" b="1" i="1" dirty="0" smtClean="0">
                <a:solidFill>
                  <a:schemeClr val="accent1"/>
                </a:solidFill>
                <a:cs typeface="Arial"/>
              </a:rPr>
              <a:t>Jaroslav Ježek</a:t>
            </a:r>
            <a:endParaRPr lang="cs-CZ" b="1" i="1" dirty="0" smtClean="0">
              <a:solidFill>
                <a:schemeClr val="accent2">
                  <a:lumMod val="75000"/>
                </a:schemeClr>
              </a:solidFill>
              <a:latin typeface="+mj-lt"/>
              <a:cs typeface="Arial"/>
            </a:endParaRPr>
          </a:p>
          <a:p>
            <a:pPr algn="just"/>
            <a:r>
              <a:rPr lang="cs-CZ" dirty="0" smtClean="0">
                <a:latin typeface="+mj-lt"/>
                <a:cs typeface="Arial"/>
              </a:rPr>
              <a:t>roku 1938 byla divadlu odňata koncese a V+W odcestovali do USA</a:t>
            </a:r>
          </a:p>
          <a:p>
            <a:pPr algn="just"/>
            <a:r>
              <a:rPr lang="cs-CZ" dirty="0" smtClean="0">
                <a:latin typeface="+mj-lt"/>
                <a:cs typeface="Arial"/>
              </a:rPr>
              <a:t>po 2. světové válce se oba herci pokusili divadlo obnovit, ale politická situace jim neumožnila vrátit se k původnímu trendu</a:t>
            </a:r>
          </a:p>
          <a:p>
            <a:pPr algn="just"/>
            <a:r>
              <a:rPr lang="cs-CZ" dirty="0" smtClean="0">
                <a:latin typeface="+mj-lt"/>
                <a:cs typeface="Arial"/>
              </a:rPr>
              <a:t>Jan Werich navázal na tradici Osvobozeného divadla po vytvoření dvojice s Miroslavem Horníčkem</a:t>
            </a:r>
            <a:endParaRPr lang="cs-CZ" dirty="0">
              <a:latin typeface="+mj-lt"/>
            </a:endParaRP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28600"/>
            <a:ext cx="8964488" cy="990600"/>
          </a:xfrm>
        </p:spPr>
        <p:txBody>
          <a:bodyPr/>
          <a:lstStyle/>
          <a:p>
            <a:pPr algn="ctr"/>
            <a:r>
              <a:rPr lang="cs-CZ" b="1" dirty="0" smtClean="0">
                <a:solidFill>
                  <a:schemeClr val="accent1"/>
                </a:solidFill>
              </a:rPr>
              <a:t>Osvobozené divadlo - hry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79512" y="1589566"/>
            <a:ext cx="5544616" cy="5079793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cs-CZ" b="1" i="1" dirty="0" smtClean="0">
                <a:solidFill>
                  <a:schemeClr val="accent2">
                    <a:lumMod val="75000"/>
                  </a:schemeClr>
                </a:solidFill>
              </a:rPr>
              <a:t>20. léta 20. stol.</a:t>
            </a:r>
          </a:p>
          <a:p>
            <a:r>
              <a:rPr lang="cs-CZ" b="1" i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Vest </a:t>
            </a:r>
            <a:r>
              <a:rPr lang="cs-CZ" b="1" i="1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Pocket</a:t>
            </a:r>
            <a:r>
              <a:rPr lang="cs-CZ" b="1" i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revue</a:t>
            </a:r>
          </a:p>
          <a:p>
            <a:pPr lvl="1" algn="just"/>
            <a:r>
              <a:rPr lang="cs-CZ" sz="2500" dirty="0" smtClean="0"/>
              <a:t>Malá kapesní revue</a:t>
            </a:r>
          </a:p>
          <a:p>
            <a:pPr lvl="1" algn="just"/>
            <a:r>
              <a:rPr lang="cs-CZ" sz="2500" dirty="0" smtClean="0"/>
              <a:t>první představení V+W</a:t>
            </a:r>
          </a:p>
          <a:p>
            <a:pPr lvl="1" algn="just"/>
            <a:r>
              <a:rPr lang="cs-CZ" sz="2500" dirty="0" smtClean="0"/>
              <a:t>ovlivněno poetismem </a:t>
            </a:r>
            <a:r>
              <a:rPr lang="cs-CZ" sz="2500" dirty="0" smtClean="0">
                <a:cs typeface="Arial"/>
              </a:rPr>
              <a:t>→ sled dramatických, hudebních a tanečních čísel</a:t>
            </a:r>
          </a:p>
          <a:p>
            <a:pPr lvl="1" algn="just"/>
            <a:r>
              <a:rPr lang="cs-CZ" sz="2500" dirty="0" smtClean="0">
                <a:cs typeface="Arial"/>
              </a:rPr>
              <a:t>19 obrazů revue se střídá na scéně a předscéně, aby se mohly vyměnit kulisy</a:t>
            </a:r>
          </a:p>
          <a:p>
            <a:pPr lvl="1" algn="just"/>
            <a:r>
              <a:rPr lang="cs-CZ" sz="2500" dirty="0" smtClean="0"/>
              <a:t>jednotlivé obrazy mohly stát samostatně, navzájem je spojovala jednoduchá dějová linie</a:t>
            </a:r>
            <a:endParaRPr lang="cs-CZ" sz="2500" dirty="0"/>
          </a:p>
        </p:txBody>
      </p:sp>
      <p:pic>
        <p:nvPicPr>
          <p:cNvPr id="5" name="Zástupný symbol pro obsah 4" descr="vest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5796136" y="1772816"/>
            <a:ext cx="3097213" cy="4680520"/>
          </a:xfrm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990600"/>
          </a:xfrm>
        </p:spPr>
        <p:txBody>
          <a:bodyPr/>
          <a:lstStyle/>
          <a:p>
            <a:pPr algn="ctr"/>
            <a:r>
              <a:rPr lang="cs-CZ" b="1" dirty="0" smtClean="0">
                <a:solidFill>
                  <a:schemeClr val="accent1"/>
                </a:solidFill>
              </a:rPr>
              <a:t>Osvobozené divadlo - hry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>
          <a:xfrm>
            <a:off x="179512" y="1600200"/>
            <a:ext cx="8784976" cy="5069160"/>
          </a:xfrm>
        </p:spPr>
        <p:txBody>
          <a:bodyPr/>
          <a:lstStyle/>
          <a:p>
            <a:pPr algn="just">
              <a:buNone/>
            </a:pPr>
            <a:r>
              <a:rPr lang="cs-CZ" b="1" i="1" dirty="0" smtClean="0">
                <a:solidFill>
                  <a:schemeClr val="accent2">
                    <a:lumMod val="75000"/>
                  </a:schemeClr>
                </a:solidFill>
              </a:rPr>
              <a:t>30. léta 20. stol.</a:t>
            </a:r>
          </a:p>
          <a:p>
            <a:pPr algn="just"/>
            <a:r>
              <a:rPr lang="cs-CZ" dirty="0" smtClean="0"/>
              <a:t>divadlo přestěhováno do divadelního sálu paláce U Nováků</a:t>
            </a:r>
          </a:p>
          <a:p>
            <a:pPr algn="just"/>
            <a:r>
              <a:rPr lang="cs-CZ" dirty="0" smtClean="0"/>
              <a:t>období politické a sociální satiry</a:t>
            </a:r>
          </a:p>
          <a:p>
            <a:pPr algn="just"/>
            <a:r>
              <a:rPr lang="cs-CZ" dirty="0" smtClean="0"/>
              <a:t>kritika hospodářské krize, varování před rostoucím fašismem</a:t>
            </a:r>
          </a:p>
          <a:p>
            <a:pPr algn="just"/>
            <a:r>
              <a:rPr lang="cs-CZ" dirty="0" smtClean="0"/>
              <a:t>použití </a:t>
            </a:r>
            <a:r>
              <a:rPr lang="cs-CZ" b="1" i="1" dirty="0" smtClean="0">
                <a:solidFill>
                  <a:schemeClr val="accent1"/>
                </a:solidFill>
              </a:rPr>
              <a:t>forbíny</a:t>
            </a:r>
            <a:r>
              <a:rPr lang="cs-CZ" dirty="0" smtClean="0"/>
              <a:t> </a:t>
            </a:r>
            <a:r>
              <a:rPr lang="cs-CZ" dirty="0" smtClean="0">
                <a:cs typeface="Arial"/>
              </a:rPr>
              <a:t>- intelektuální dialogy vedené na </a:t>
            </a:r>
            <a:r>
              <a:rPr lang="cs-CZ" b="1" i="1" dirty="0" smtClean="0">
                <a:solidFill>
                  <a:schemeClr val="accent1"/>
                </a:solidFill>
                <a:cs typeface="Arial"/>
              </a:rPr>
              <a:t>předscéně</a:t>
            </a:r>
            <a:r>
              <a:rPr lang="cs-CZ" dirty="0" smtClean="0">
                <a:cs typeface="Arial"/>
              </a:rPr>
              <a:t>, které byly zčásti improvizované → </a:t>
            </a:r>
            <a:r>
              <a:rPr lang="cs-CZ" dirty="0" smtClean="0">
                <a:latin typeface="+mj-lt"/>
                <a:cs typeface="Arial"/>
              </a:rPr>
              <a:t>reakce na aktuální politické, sociální a kulturní události</a:t>
            </a:r>
            <a:endParaRPr lang="cs-CZ" dirty="0"/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990600"/>
          </a:xfrm>
        </p:spPr>
        <p:txBody>
          <a:bodyPr/>
          <a:lstStyle/>
          <a:p>
            <a:pPr algn="ctr"/>
            <a:r>
              <a:rPr lang="cs-CZ" b="1" dirty="0" smtClean="0">
                <a:solidFill>
                  <a:schemeClr val="accent1"/>
                </a:solidFill>
              </a:rPr>
              <a:t>Osvobozené divadlo - hry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79512" y="1600200"/>
            <a:ext cx="8784976" cy="4997152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cs-CZ" sz="32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Caesar</a:t>
            </a:r>
            <a:endParaRPr lang="cs-CZ" sz="3200" b="1" dirty="0" smtClean="0">
              <a:solidFill>
                <a:schemeClr val="accent3">
                  <a:lumMod val="60000"/>
                  <a:lumOff val="40000"/>
                </a:schemeClr>
              </a:solidFill>
            </a:endParaRPr>
          </a:p>
          <a:p>
            <a:pPr lvl="1" algn="just">
              <a:lnSpc>
                <a:spcPct val="150000"/>
              </a:lnSpc>
            </a:pPr>
            <a:r>
              <a:rPr lang="cs-CZ" sz="2800" dirty="0" smtClean="0"/>
              <a:t>hra o stárnoucím a přihlouplém muži, který touží po válce</a:t>
            </a:r>
          </a:p>
          <a:p>
            <a:pPr lvl="1" algn="just">
              <a:lnSpc>
                <a:spcPct val="150000"/>
              </a:lnSpc>
            </a:pPr>
            <a:r>
              <a:rPr lang="cs-CZ" sz="2800" dirty="0" smtClean="0"/>
              <a:t>postava </a:t>
            </a:r>
            <a:r>
              <a:rPr lang="cs-CZ" sz="2800" dirty="0" err="1" smtClean="0"/>
              <a:t>Caesara</a:t>
            </a:r>
            <a:r>
              <a:rPr lang="cs-CZ" sz="2800" dirty="0" smtClean="0"/>
              <a:t> má rysy italského diktátora </a:t>
            </a:r>
            <a:r>
              <a:rPr lang="cs-CZ" sz="2800" dirty="0" err="1" smtClean="0"/>
              <a:t>Benita</a:t>
            </a:r>
            <a:r>
              <a:rPr lang="cs-CZ" sz="2800" dirty="0" smtClean="0"/>
              <a:t> </a:t>
            </a:r>
            <a:r>
              <a:rPr lang="cs-CZ" sz="2800" dirty="0" err="1" smtClean="0"/>
              <a:t>Mussoliniho</a:t>
            </a:r>
            <a:endParaRPr lang="cs-CZ" sz="2800" dirty="0" smtClean="0"/>
          </a:p>
          <a:p>
            <a:pPr lvl="1" algn="just">
              <a:lnSpc>
                <a:spcPct val="150000"/>
              </a:lnSpc>
            </a:pPr>
            <a:r>
              <a:rPr lang="cs-CZ" sz="2800" dirty="0" smtClean="0"/>
              <a:t>poukazuje na nebezpečí fašismu, informuje o nedostatcích demokracie</a:t>
            </a:r>
            <a:endParaRPr lang="cs-CZ" dirty="0"/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>
                <a:solidFill>
                  <a:schemeClr val="accent1"/>
                </a:solidFill>
              </a:rPr>
              <a:t>Osvobozené divadlo - hry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>
          <a:xfrm>
            <a:off x="179512" y="1589566"/>
            <a:ext cx="5184576" cy="5007785"/>
          </a:xfrm>
          <a:noFill/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cs-CZ" sz="32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Osel a stín</a:t>
            </a:r>
          </a:p>
          <a:p>
            <a:pPr lvl="1" algn="just">
              <a:lnSpc>
                <a:spcPct val="150000"/>
              </a:lnSpc>
            </a:pPr>
            <a:r>
              <a:rPr lang="cs-CZ" sz="2800" dirty="0" smtClean="0"/>
              <a:t>satirická hra, která kritizuje byrokracii, úřady</a:t>
            </a:r>
          </a:p>
          <a:p>
            <a:pPr lvl="1" algn="just">
              <a:lnSpc>
                <a:spcPct val="150000"/>
              </a:lnSpc>
            </a:pPr>
            <a:r>
              <a:rPr lang="cs-CZ" sz="2800" dirty="0" smtClean="0"/>
              <a:t>varování před vůdci, kteří jsou schopni s lidmi manipulovat </a:t>
            </a:r>
            <a:r>
              <a:rPr lang="cs-CZ" sz="2800" dirty="0" smtClean="0">
                <a:cs typeface="Arial"/>
              </a:rPr>
              <a:t>→ konkrétně jmenováni Hitler a </a:t>
            </a:r>
            <a:r>
              <a:rPr lang="cs-CZ" sz="2800" dirty="0" err="1" smtClean="0">
                <a:cs typeface="Arial"/>
              </a:rPr>
              <a:t>Mussolini</a:t>
            </a:r>
            <a:endParaRPr lang="cs-CZ" sz="28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9" name="Zástupný symbol pro obsah 8" descr="osel-a-stin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6070600" y="2664619"/>
            <a:ext cx="2314575" cy="2857500"/>
          </a:xfrm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990600"/>
          </a:xfrm>
        </p:spPr>
        <p:txBody>
          <a:bodyPr/>
          <a:lstStyle/>
          <a:p>
            <a:pPr algn="ctr"/>
            <a:r>
              <a:rPr lang="cs-CZ" b="1" dirty="0" smtClean="0">
                <a:solidFill>
                  <a:schemeClr val="accent1"/>
                </a:solidFill>
              </a:rPr>
              <a:t>Osvobozené divadlo - hry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"/>
          </p:nvPr>
        </p:nvSpPr>
        <p:spPr>
          <a:xfrm>
            <a:off x="179512" y="1600200"/>
            <a:ext cx="8712968" cy="5069160"/>
          </a:xfrm>
        </p:spPr>
        <p:txBody>
          <a:bodyPr/>
          <a:lstStyle/>
          <a:p>
            <a:pPr algn="just"/>
            <a:r>
              <a:rPr lang="cs-CZ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Kat a blázen</a:t>
            </a:r>
          </a:p>
          <a:p>
            <a:pPr lvl="1" algn="just"/>
            <a:r>
              <a:rPr lang="cs-CZ" sz="2800" dirty="0" smtClean="0"/>
              <a:t>satirická fantazie o deseti obrazech</a:t>
            </a:r>
          </a:p>
          <a:p>
            <a:pPr lvl="1" algn="just"/>
            <a:r>
              <a:rPr lang="cs-CZ" sz="2800" dirty="0" smtClean="0"/>
              <a:t>hra o původu diktátora</a:t>
            </a:r>
          </a:p>
          <a:p>
            <a:pPr lvl="1" algn="just"/>
            <a:r>
              <a:rPr lang="cs-CZ" sz="2800" dirty="0" smtClean="0"/>
              <a:t>představení často narušována útoky fašistů</a:t>
            </a:r>
          </a:p>
          <a:p>
            <a:pPr lvl="1" algn="just">
              <a:buNone/>
            </a:pPr>
            <a:endParaRPr lang="cs-CZ" dirty="0" smtClean="0"/>
          </a:p>
          <a:p>
            <a:pPr lvl="1" algn="just">
              <a:buNone/>
            </a:pPr>
            <a:endParaRPr lang="cs-CZ" dirty="0" smtClean="0"/>
          </a:p>
          <a:p>
            <a:pPr lvl="1" algn="just"/>
            <a:endParaRPr lang="cs-CZ" dirty="0" smtClean="0"/>
          </a:p>
          <a:p>
            <a:pPr lvl="1" algn="just"/>
            <a:endParaRPr lang="cs-CZ" dirty="0"/>
          </a:p>
        </p:txBody>
      </p:sp>
      <p:pic>
        <p:nvPicPr>
          <p:cNvPr id="12" name="Obrázek 11" descr="blaze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19672" y="3717032"/>
            <a:ext cx="1857375" cy="2857500"/>
          </a:xfrm>
          <a:prstGeom prst="rect">
            <a:avLst/>
          </a:prstGeom>
        </p:spPr>
      </p:pic>
      <p:pic>
        <p:nvPicPr>
          <p:cNvPr id="13" name="Obrázek 12" descr="kat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6016" y="3789040"/>
            <a:ext cx="1905000" cy="2808312"/>
          </a:xfrm>
          <a:prstGeom prst="rect">
            <a:avLst/>
          </a:prstGeom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990600"/>
          </a:xfrm>
        </p:spPr>
        <p:txBody>
          <a:bodyPr/>
          <a:lstStyle/>
          <a:p>
            <a:pPr algn="ctr"/>
            <a:r>
              <a:rPr lang="cs-CZ" b="1" dirty="0" smtClean="0">
                <a:solidFill>
                  <a:schemeClr val="accent1"/>
                </a:solidFill>
              </a:rPr>
              <a:t>Osvobozené divadlo - hry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79512" y="1600200"/>
            <a:ext cx="8784976" cy="506916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4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Balada z hadrů	         Rub  a líc		 Pěst na oko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pPr>
              <a:buNone/>
            </a:pPr>
            <a:endParaRPr lang="cs-CZ" dirty="0" smtClean="0"/>
          </a:p>
          <a:p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4" name="Obrázek 3" descr="balad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204864"/>
            <a:ext cx="2143125" cy="2143125"/>
          </a:xfrm>
          <a:prstGeom prst="rect">
            <a:avLst/>
          </a:prstGeom>
        </p:spPr>
      </p:pic>
      <p:pic>
        <p:nvPicPr>
          <p:cNvPr id="5" name="Obrázek 4" descr="pěst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56176" y="2276872"/>
            <a:ext cx="2754984" cy="2790800"/>
          </a:xfrm>
          <a:prstGeom prst="rect">
            <a:avLst/>
          </a:prstGeom>
        </p:spPr>
      </p:pic>
      <p:pic>
        <p:nvPicPr>
          <p:cNvPr id="6" name="Obrázek 5" descr="vw-rub-a-lic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75856" y="2420888"/>
            <a:ext cx="2448272" cy="4077072"/>
          </a:xfrm>
          <a:prstGeom prst="rect">
            <a:avLst/>
          </a:prstGeom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990600"/>
          </a:xfrm>
        </p:spPr>
        <p:txBody>
          <a:bodyPr/>
          <a:lstStyle/>
          <a:p>
            <a:pPr algn="ctr"/>
            <a:r>
              <a:rPr lang="cs-CZ" b="1" dirty="0" smtClean="0">
                <a:solidFill>
                  <a:schemeClr val="accent1"/>
                </a:solidFill>
              </a:rPr>
              <a:t>Osvobozené divadlo - hry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>
          <a:xfrm>
            <a:off x="179512" y="1600200"/>
            <a:ext cx="8784976" cy="5069160"/>
          </a:xfrm>
        </p:spPr>
        <p:txBody>
          <a:bodyPr>
            <a:normAutofit fontScale="85000" lnSpcReduction="10000"/>
          </a:bodyPr>
          <a:lstStyle/>
          <a:p>
            <a:r>
              <a:rPr lang="cs-CZ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Balada z hadrů</a:t>
            </a:r>
          </a:p>
          <a:p>
            <a:pPr lvl="1" algn="just"/>
            <a:r>
              <a:rPr lang="cs-CZ" dirty="0" smtClean="0"/>
              <a:t>alegorie na politickou a ekonomickou situaci</a:t>
            </a:r>
          </a:p>
          <a:p>
            <a:pPr lvl="1" algn="just"/>
            <a:r>
              <a:rPr lang="cs-CZ" dirty="0" smtClean="0"/>
              <a:t>pocta Villonovi, buřiči a svobodomyslnému člověku</a:t>
            </a:r>
          </a:p>
          <a:p>
            <a:pPr lvl="1" algn="just"/>
            <a:r>
              <a:rPr lang="cs-CZ" dirty="0" smtClean="0"/>
              <a:t>poukázání na shodné problémy Villonské éry a současnosti</a:t>
            </a:r>
            <a:endParaRPr lang="cs-CZ" b="1" dirty="0" smtClean="0">
              <a:solidFill>
                <a:schemeClr val="accent3">
                  <a:lumMod val="60000"/>
                  <a:lumOff val="40000"/>
                </a:schemeClr>
              </a:solidFill>
            </a:endParaRPr>
          </a:p>
          <a:p>
            <a:r>
              <a:rPr lang="cs-CZ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Rub a líc</a:t>
            </a:r>
          </a:p>
          <a:p>
            <a:pPr lvl="1" algn="just"/>
            <a:r>
              <a:rPr lang="cs-CZ" dirty="0" smtClean="0"/>
              <a:t>hra varuje před fašismem a válkou</a:t>
            </a:r>
          </a:p>
          <a:p>
            <a:pPr lvl="1" algn="just"/>
            <a:r>
              <a:rPr lang="cs-CZ" dirty="0" smtClean="0"/>
              <a:t>humor zde pomáhá odkrýt neblahý vývoj společnosti a varovat lidi</a:t>
            </a:r>
          </a:p>
          <a:p>
            <a:pPr lvl="1" algn="just"/>
            <a:r>
              <a:rPr lang="cs-CZ" dirty="0" smtClean="0"/>
              <a:t>fašismus označován za nakažlivou epidemii, která se rychle šíří</a:t>
            </a:r>
            <a:r>
              <a:rPr lang="cs-CZ" sz="2800" dirty="0" smtClean="0">
                <a:cs typeface="Arial"/>
              </a:rPr>
              <a:t> → </a:t>
            </a:r>
            <a:r>
              <a:rPr lang="cs-CZ" dirty="0" smtClean="0"/>
              <a:t>podoba s Čapkovou </a:t>
            </a:r>
            <a:r>
              <a:rPr lang="cs-CZ" dirty="0" smtClean="0"/>
              <a:t>Bílou nemocí</a:t>
            </a:r>
            <a:r>
              <a:rPr lang="cs-CZ" sz="2000" dirty="0" smtClean="0">
                <a:cs typeface="Arial"/>
              </a:rPr>
              <a:t> </a:t>
            </a:r>
            <a:endParaRPr lang="cs-CZ" dirty="0" smtClean="0"/>
          </a:p>
          <a:p>
            <a:pPr lvl="1" algn="just"/>
            <a:r>
              <a:rPr lang="cs-CZ" dirty="0" smtClean="0"/>
              <a:t>výzvy k boji proti fašismu </a:t>
            </a:r>
            <a:r>
              <a:rPr lang="cs-CZ" sz="2800" dirty="0" smtClean="0">
                <a:cs typeface="Arial"/>
              </a:rPr>
              <a:t>→</a:t>
            </a:r>
            <a:r>
              <a:rPr lang="cs-CZ" dirty="0" smtClean="0"/>
              <a:t> podoba s Čapkovou Matkou</a:t>
            </a:r>
          </a:p>
          <a:p>
            <a:r>
              <a:rPr lang="cs-CZ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Pěst na oko</a:t>
            </a:r>
          </a:p>
          <a:p>
            <a:pPr lvl="1" algn="just"/>
            <a:r>
              <a:rPr lang="cs-CZ" dirty="0" smtClean="0"/>
              <a:t>poslední hra</a:t>
            </a:r>
          </a:p>
          <a:p>
            <a:pPr lvl="1" algn="just"/>
            <a:r>
              <a:rPr lang="cs-CZ" dirty="0" smtClean="0"/>
              <a:t>reakce na události roku 1938</a:t>
            </a:r>
            <a:endParaRPr lang="cs-CZ" dirty="0"/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990600"/>
          </a:xfrm>
        </p:spPr>
        <p:txBody>
          <a:bodyPr/>
          <a:lstStyle/>
          <a:p>
            <a:pPr algn="ctr"/>
            <a:r>
              <a:rPr lang="cs-CZ" b="1" dirty="0" smtClean="0">
                <a:solidFill>
                  <a:schemeClr val="accent1"/>
                </a:solidFill>
              </a:rPr>
              <a:t>Osvobozené divadlo - ukázka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79512" y="1600200"/>
            <a:ext cx="8784976" cy="5069160"/>
          </a:xfrm>
        </p:spPr>
        <p:txBody>
          <a:bodyPr/>
          <a:lstStyle/>
          <a:p>
            <a:pPr marL="0" indent="0" algn="just">
              <a:buNone/>
            </a:pPr>
            <a:r>
              <a:rPr lang="cs-CZ" sz="2800" dirty="0">
                <a:hlinkClick r:id="rId2"/>
              </a:rPr>
              <a:t>http://www.youtube.com/watch?v=Xi1TP7khjZk</a:t>
            </a:r>
            <a:endParaRPr lang="cs-CZ" sz="2800" dirty="0"/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0" y="260648"/>
            <a:ext cx="9144000" cy="990600"/>
          </a:xfrm>
        </p:spPr>
        <p:txBody>
          <a:bodyPr/>
          <a:lstStyle/>
          <a:p>
            <a:pPr algn="ctr"/>
            <a:r>
              <a:rPr lang="cs-CZ" b="1" dirty="0" smtClean="0">
                <a:solidFill>
                  <a:schemeClr val="accent1"/>
                </a:solidFill>
              </a:rPr>
              <a:t>Použité zdroje</a:t>
            </a:r>
            <a:endParaRPr lang="cs-CZ" b="1" dirty="0">
              <a:solidFill>
                <a:schemeClr val="accent1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>
          <a:xfrm>
            <a:off x="179512" y="1600200"/>
            <a:ext cx="8784976" cy="5069160"/>
          </a:xfrm>
        </p:spPr>
        <p:txBody>
          <a:bodyPr/>
          <a:lstStyle/>
          <a:p>
            <a:pPr algn="just">
              <a:buNone/>
            </a:pPr>
            <a:r>
              <a:rPr lang="cs-CZ" sz="2800" b="1" dirty="0" smtClean="0">
                <a:solidFill>
                  <a:schemeClr val="accent2">
                    <a:lumMod val="75000"/>
                  </a:schemeClr>
                </a:solidFill>
              </a:rPr>
              <a:t>Literatura</a:t>
            </a:r>
          </a:p>
          <a:p>
            <a:pPr marL="514350" indent="-514350" algn="just">
              <a:buAutoNum type="arabicPeriod"/>
            </a:pPr>
            <a:r>
              <a:rPr lang="cs-CZ" sz="3200" dirty="0" err="1" smtClean="0"/>
              <a:t>Sochrová</a:t>
            </a:r>
            <a:r>
              <a:rPr lang="cs-CZ" sz="3200" dirty="0" smtClean="0"/>
              <a:t>, M</a:t>
            </a:r>
            <a:r>
              <a:rPr lang="cs-CZ" sz="3200" i="1" dirty="0" smtClean="0"/>
              <a:t>. Český jazyk a literatura. </a:t>
            </a:r>
            <a:r>
              <a:rPr lang="cs-CZ" sz="3200" dirty="0" smtClean="0"/>
              <a:t>1. </a:t>
            </a:r>
            <a:r>
              <a:rPr lang="cs-CZ" sz="3200" dirty="0" err="1" smtClean="0"/>
              <a:t>vyd</a:t>
            </a:r>
            <a:r>
              <a:rPr lang="cs-CZ" sz="3200" dirty="0" smtClean="0"/>
              <a:t>. Havlíčkův Brod: Fragment, 2009. ISBN 978-80-253-0468-6.</a:t>
            </a:r>
          </a:p>
          <a:p>
            <a:pPr marL="514350" indent="-514350" algn="just">
              <a:buNone/>
            </a:pPr>
            <a:r>
              <a:rPr lang="cs-CZ" sz="3200" b="1" dirty="0" smtClean="0">
                <a:solidFill>
                  <a:schemeClr val="accent2">
                    <a:lumMod val="75000"/>
                  </a:schemeClr>
                </a:solidFill>
              </a:rPr>
              <a:t>Video</a:t>
            </a:r>
          </a:p>
          <a:p>
            <a:pPr marL="514350" indent="-514350" algn="just">
              <a:buAutoNum type="arabicPeriod"/>
            </a:pPr>
            <a:r>
              <a:rPr lang="cs-CZ" sz="3200" dirty="0" smtClean="0">
                <a:hlinkClick r:id="rId2"/>
              </a:rPr>
              <a:t>http://www.</a:t>
            </a:r>
            <a:r>
              <a:rPr lang="cs-CZ" sz="3200" dirty="0" err="1" smtClean="0">
                <a:hlinkClick r:id="rId2"/>
              </a:rPr>
              <a:t>youtube.com</a:t>
            </a:r>
            <a:r>
              <a:rPr lang="cs-CZ" sz="3200" dirty="0" smtClean="0">
                <a:hlinkClick r:id="rId2"/>
              </a:rPr>
              <a:t>/</a:t>
            </a:r>
            <a:r>
              <a:rPr lang="cs-CZ" sz="3200" dirty="0" err="1" smtClean="0">
                <a:hlinkClick r:id="rId2"/>
              </a:rPr>
              <a:t>watch</a:t>
            </a:r>
            <a:r>
              <a:rPr lang="cs-CZ" sz="3200" dirty="0" smtClean="0">
                <a:hlinkClick r:id="rId2"/>
              </a:rPr>
              <a:t>?v=Xi1TP7khjZk</a:t>
            </a:r>
            <a:endParaRPr lang="cs-CZ" sz="3200" dirty="0" smtClean="0"/>
          </a:p>
          <a:p>
            <a:pPr marL="514350" indent="-514350" algn="just">
              <a:buAutoNum type="arabicPeriod"/>
            </a:pPr>
            <a:endParaRPr lang="cs-CZ" sz="3200" dirty="0" smtClean="0"/>
          </a:p>
          <a:p>
            <a:pPr algn="just">
              <a:buNone/>
            </a:pPr>
            <a:endParaRPr lang="cs-CZ" dirty="0"/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>
                <a:solidFill>
                  <a:schemeClr val="accent1"/>
                </a:solidFill>
              </a:rPr>
              <a:t>Použité zdroje</a:t>
            </a:r>
            <a:endParaRPr lang="cs-CZ" b="1" dirty="0">
              <a:solidFill>
                <a:schemeClr val="accent1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>
          <a:xfrm>
            <a:off x="179512" y="1600200"/>
            <a:ext cx="8784976" cy="5069160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cs-CZ" sz="2800" b="1" dirty="0" smtClean="0">
                <a:solidFill>
                  <a:schemeClr val="accent2">
                    <a:lumMod val="75000"/>
                  </a:schemeClr>
                </a:solidFill>
              </a:rPr>
              <a:t>Obrázky</a:t>
            </a:r>
          </a:p>
          <a:p>
            <a:pPr marL="514350" indent="-514350" algn="just">
              <a:buAutoNum type="arabicPeriod"/>
            </a:pPr>
            <a:r>
              <a:rPr lang="cs-CZ" sz="2800" dirty="0" smtClean="0">
                <a:solidFill>
                  <a:schemeClr val="accent2"/>
                </a:solidFill>
                <a:hlinkClick r:id="rId2"/>
              </a:rPr>
              <a:t>http://i1.ytimg.com/</a:t>
            </a:r>
            <a:r>
              <a:rPr lang="cs-CZ" sz="2800" dirty="0" err="1" smtClean="0">
                <a:solidFill>
                  <a:schemeClr val="accent2"/>
                </a:solidFill>
                <a:hlinkClick r:id="rId2"/>
              </a:rPr>
              <a:t>vi</a:t>
            </a:r>
            <a:r>
              <a:rPr lang="cs-CZ" sz="2800" dirty="0" smtClean="0">
                <a:solidFill>
                  <a:schemeClr val="accent2"/>
                </a:solidFill>
                <a:hlinkClick r:id="rId2"/>
              </a:rPr>
              <a:t>/92pEbZ69vaY/</a:t>
            </a:r>
            <a:r>
              <a:rPr lang="cs-CZ" sz="2800" dirty="0" err="1" smtClean="0">
                <a:solidFill>
                  <a:schemeClr val="accent2"/>
                </a:solidFill>
                <a:hlinkClick r:id="rId2"/>
              </a:rPr>
              <a:t>hqdefault.jpg</a:t>
            </a:r>
            <a:endParaRPr lang="cs-CZ" sz="2800" dirty="0" smtClean="0">
              <a:solidFill>
                <a:schemeClr val="accent2"/>
              </a:solidFill>
            </a:endParaRPr>
          </a:p>
          <a:p>
            <a:pPr marL="514350" indent="-514350" algn="just">
              <a:buAutoNum type="arabicPeriod"/>
            </a:pPr>
            <a:r>
              <a:rPr lang="cs-CZ" sz="2800" dirty="0" smtClean="0">
                <a:solidFill>
                  <a:schemeClr val="accent2"/>
                </a:solidFill>
                <a:hlinkClick r:id="rId3"/>
              </a:rPr>
              <a:t>http://www.</a:t>
            </a:r>
            <a:r>
              <a:rPr lang="cs-CZ" sz="2800" dirty="0" err="1" smtClean="0">
                <a:solidFill>
                  <a:schemeClr val="accent2"/>
                </a:solidFill>
                <a:hlinkClick r:id="rId3"/>
              </a:rPr>
              <a:t>aaagames.wz.cz</a:t>
            </a:r>
            <a:r>
              <a:rPr lang="cs-CZ" sz="2800" dirty="0" smtClean="0">
                <a:solidFill>
                  <a:schemeClr val="accent2"/>
                </a:solidFill>
                <a:hlinkClick r:id="rId3"/>
              </a:rPr>
              <a:t>/</a:t>
            </a:r>
            <a:r>
              <a:rPr lang="cs-CZ" sz="2800" dirty="0" err="1" smtClean="0">
                <a:solidFill>
                  <a:schemeClr val="accent2"/>
                </a:solidFill>
                <a:hlinkClick r:id="rId3"/>
              </a:rPr>
              <a:t>movies</a:t>
            </a:r>
            <a:r>
              <a:rPr lang="cs-CZ" sz="2800" dirty="0" smtClean="0">
                <a:solidFill>
                  <a:schemeClr val="accent2"/>
                </a:solidFill>
                <a:hlinkClick r:id="rId3"/>
              </a:rPr>
              <a:t>/humor/v_w_</a:t>
            </a:r>
            <a:r>
              <a:rPr lang="cs-CZ" sz="2800" dirty="0" err="1" smtClean="0">
                <a:solidFill>
                  <a:schemeClr val="accent2"/>
                </a:solidFill>
                <a:hlinkClick r:id="rId3"/>
              </a:rPr>
              <a:t>old.jpg</a:t>
            </a:r>
            <a:endParaRPr lang="cs-CZ" sz="2800" dirty="0" smtClean="0">
              <a:solidFill>
                <a:schemeClr val="accent2"/>
              </a:solidFill>
            </a:endParaRPr>
          </a:p>
          <a:p>
            <a:pPr marL="514350" indent="-514350" algn="just">
              <a:buAutoNum type="arabicPeriod"/>
            </a:pPr>
            <a:r>
              <a:rPr lang="cs-CZ" sz="2800" dirty="0" smtClean="0">
                <a:solidFill>
                  <a:schemeClr val="accent2"/>
                </a:solidFill>
                <a:hlinkClick r:id="rId4"/>
              </a:rPr>
              <a:t>http://img.ct24.cz/</a:t>
            </a:r>
            <a:r>
              <a:rPr lang="cs-CZ" sz="2800" dirty="0" err="1" smtClean="0">
                <a:solidFill>
                  <a:schemeClr val="accent2"/>
                </a:solidFill>
                <a:hlinkClick r:id="rId4"/>
              </a:rPr>
              <a:t>cache</a:t>
            </a:r>
            <a:r>
              <a:rPr lang="cs-CZ" sz="2800" dirty="0" smtClean="0">
                <a:solidFill>
                  <a:schemeClr val="accent2"/>
                </a:solidFill>
                <a:hlinkClick r:id="rId4"/>
              </a:rPr>
              <a:t>/616x411/</a:t>
            </a:r>
            <a:r>
              <a:rPr lang="cs-CZ" sz="2800" dirty="0" err="1" smtClean="0">
                <a:solidFill>
                  <a:schemeClr val="accent2"/>
                </a:solidFill>
                <a:hlinkClick r:id="rId4"/>
              </a:rPr>
              <a:t>article</a:t>
            </a:r>
            <a:r>
              <a:rPr lang="cs-CZ" sz="2800" dirty="0" smtClean="0">
                <a:solidFill>
                  <a:schemeClr val="accent2"/>
                </a:solidFill>
                <a:hlinkClick r:id="rId4"/>
              </a:rPr>
              <a:t>/35/3492/349194.jpg?1334757802</a:t>
            </a:r>
            <a:endParaRPr lang="cs-CZ" sz="2800" dirty="0" smtClean="0">
              <a:solidFill>
                <a:schemeClr val="accent2"/>
              </a:solidFill>
            </a:endParaRPr>
          </a:p>
          <a:p>
            <a:pPr marL="514350" indent="-514350" algn="just">
              <a:buAutoNum type="arabicPeriod"/>
            </a:pPr>
            <a:r>
              <a:rPr lang="cs-CZ" sz="2800" dirty="0" smtClean="0">
                <a:solidFill>
                  <a:schemeClr val="accent2"/>
                </a:solidFill>
                <a:hlinkClick r:id="rId5"/>
              </a:rPr>
              <a:t>http://www.svornost.</a:t>
            </a:r>
            <a:r>
              <a:rPr lang="cs-CZ" sz="2800" dirty="0" err="1" smtClean="0">
                <a:solidFill>
                  <a:schemeClr val="accent2"/>
                </a:solidFill>
                <a:hlinkClick r:id="rId5"/>
              </a:rPr>
              <a:t>com</a:t>
            </a:r>
            <a:r>
              <a:rPr lang="cs-CZ" sz="2800" dirty="0" smtClean="0">
                <a:solidFill>
                  <a:schemeClr val="accent2"/>
                </a:solidFill>
                <a:hlinkClick r:id="rId5"/>
              </a:rPr>
              <a:t>/</a:t>
            </a:r>
            <a:r>
              <a:rPr lang="cs-CZ" sz="2800" dirty="0" err="1" smtClean="0">
                <a:solidFill>
                  <a:schemeClr val="accent2"/>
                </a:solidFill>
                <a:hlinkClick r:id="rId5"/>
              </a:rPr>
              <a:t>wp</a:t>
            </a:r>
            <a:r>
              <a:rPr lang="cs-CZ" sz="2800" dirty="0" smtClean="0">
                <a:solidFill>
                  <a:schemeClr val="accent2"/>
                </a:solidFill>
                <a:hlinkClick r:id="rId5"/>
              </a:rPr>
              <a:t>-</a:t>
            </a:r>
            <a:r>
              <a:rPr lang="cs-CZ" sz="2800" dirty="0" err="1" smtClean="0">
                <a:solidFill>
                  <a:schemeClr val="accent2"/>
                </a:solidFill>
                <a:hlinkClick r:id="rId5"/>
              </a:rPr>
              <a:t>content</a:t>
            </a:r>
            <a:r>
              <a:rPr lang="cs-CZ" sz="2800" dirty="0" smtClean="0">
                <a:solidFill>
                  <a:schemeClr val="accent2"/>
                </a:solidFill>
                <a:hlinkClick r:id="rId5"/>
              </a:rPr>
              <a:t>/</a:t>
            </a:r>
            <a:r>
              <a:rPr lang="cs-CZ" sz="2800" dirty="0" err="1" smtClean="0">
                <a:solidFill>
                  <a:schemeClr val="accent2"/>
                </a:solidFill>
                <a:hlinkClick r:id="rId5"/>
              </a:rPr>
              <a:t>uploads</a:t>
            </a:r>
            <a:r>
              <a:rPr lang="cs-CZ" sz="2800" dirty="0" smtClean="0">
                <a:solidFill>
                  <a:schemeClr val="accent2"/>
                </a:solidFill>
                <a:hlinkClick r:id="rId5"/>
              </a:rPr>
              <a:t>/osel-a-</a:t>
            </a:r>
            <a:r>
              <a:rPr lang="cs-CZ" sz="2800" dirty="0" err="1" smtClean="0">
                <a:solidFill>
                  <a:schemeClr val="accent2"/>
                </a:solidFill>
                <a:hlinkClick r:id="rId5"/>
              </a:rPr>
              <a:t>stin.jpg</a:t>
            </a:r>
            <a:endParaRPr lang="cs-CZ" sz="2800" dirty="0" smtClean="0">
              <a:solidFill>
                <a:schemeClr val="accent2"/>
              </a:solidFill>
            </a:endParaRPr>
          </a:p>
          <a:p>
            <a:pPr marL="514350" indent="-514350" algn="just">
              <a:buAutoNum type="arabicPeriod"/>
            </a:pPr>
            <a:r>
              <a:rPr lang="cs-CZ" sz="2800" dirty="0" smtClean="0">
                <a:solidFill>
                  <a:schemeClr val="accent2"/>
                </a:solidFill>
                <a:hlinkClick r:id="rId6"/>
              </a:rPr>
              <a:t>http://knihovnicka.werich.cz/knihy/img/61_1_nahled.jpg</a:t>
            </a:r>
            <a:endParaRPr lang="cs-CZ" sz="2800" dirty="0" smtClean="0">
              <a:solidFill>
                <a:schemeClr val="accent2"/>
              </a:solidFill>
            </a:endParaRPr>
          </a:p>
          <a:p>
            <a:pPr marL="514350" indent="-514350" algn="just">
              <a:buAutoNum type="arabicPeriod"/>
            </a:pPr>
            <a:r>
              <a:rPr lang="cs-CZ" sz="2800" dirty="0" smtClean="0">
                <a:solidFill>
                  <a:schemeClr val="accent2"/>
                </a:solidFill>
                <a:hlinkClick r:id="rId7"/>
              </a:rPr>
              <a:t>http://www.</a:t>
            </a:r>
            <a:r>
              <a:rPr lang="cs-CZ" sz="2800" dirty="0" err="1" smtClean="0">
                <a:solidFill>
                  <a:schemeClr val="accent2"/>
                </a:solidFill>
                <a:hlinkClick r:id="rId7"/>
              </a:rPr>
              <a:t>artbook.cz</a:t>
            </a:r>
            <a:r>
              <a:rPr lang="cs-CZ" sz="2800" dirty="0" smtClean="0">
                <a:solidFill>
                  <a:schemeClr val="accent2"/>
                </a:solidFill>
                <a:hlinkClick r:id="rId7"/>
              </a:rPr>
              <a:t>/</a:t>
            </a:r>
            <a:r>
              <a:rPr lang="cs-CZ" sz="2800" dirty="0" err="1" smtClean="0">
                <a:solidFill>
                  <a:schemeClr val="accent2"/>
                </a:solidFill>
                <a:hlinkClick r:id="rId7"/>
              </a:rPr>
              <a:t>images</a:t>
            </a:r>
            <a:r>
              <a:rPr lang="cs-CZ" sz="2800" dirty="0" smtClean="0">
                <a:solidFill>
                  <a:schemeClr val="accent2"/>
                </a:solidFill>
                <a:hlinkClick r:id="rId7"/>
              </a:rPr>
              <a:t>/Foto/a/1596.jpg</a:t>
            </a:r>
            <a:endParaRPr lang="cs-CZ" sz="2800" dirty="0" smtClean="0">
              <a:solidFill>
                <a:schemeClr val="accent2"/>
              </a:solidFill>
            </a:endParaRPr>
          </a:p>
          <a:p>
            <a:pPr marL="514350" indent="-514350" algn="just">
              <a:buAutoNum type="arabicPeriod"/>
            </a:pPr>
            <a:r>
              <a:rPr lang="cs-CZ" sz="2800" dirty="0" smtClean="0">
                <a:solidFill>
                  <a:schemeClr val="accent2"/>
                </a:solidFill>
                <a:hlinkClick r:id="rId8"/>
              </a:rPr>
              <a:t>http://www.</a:t>
            </a:r>
            <a:r>
              <a:rPr lang="cs-CZ" sz="2800" dirty="0" err="1" smtClean="0">
                <a:solidFill>
                  <a:schemeClr val="accent2"/>
                </a:solidFill>
                <a:hlinkClick r:id="rId8"/>
              </a:rPr>
              <a:t>popron.cz</a:t>
            </a:r>
            <a:r>
              <a:rPr lang="cs-CZ" sz="2800" dirty="0" smtClean="0">
                <a:solidFill>
                  <a:schemeClr val="accent2"/>
                </a:solidFill>
                <a:hlinkClick r:id="rId8"/>
              </a:rPr>
              <a:t>/</a:t>
            </a:r>
            <a:r>
              <a:rPr lang="cs-CZ" sz="2800" dirty="0" err="1" smtClean="0">
                <a:solidFill>
                  <a:schemeClr val="accent2"/>
                </a:solidFill>
                <a:hlinkClick r:id="rId8"/>
              </a:rPr>
              <a:t>fotocache</a:t>
            </a:r>
            <a:r>
              <a:rPr lang="cs-CZ" sz="2800" dirty="0" smtClean="0">
                <a:solidFill>
                  <a:schemeClr val="accent2"/>
                </a:solidFill>
                <a:hlinkClick r:id="rId8"/>
              </a:rPr>
              <a:t>/</a:t>
            </a:r>
            <a:r>
              <a:rPr lang="cs-CZ" sz="2800" dirty="0" err="1" smtClean="0">
                <a:solidFill>
                  <a:schemeClr val="accent2"/>
                </a:solidFill>
                <a:hlinkClick r:id="rId8"/>
              </a:rPr>
              <a:t>bigorig</a:t>
            </a:r>
            <a:r>
              <a:rPr lang="cs-CZ" sz="2800" dirty="0" smtClean="0">
                <a:solidFill>
                  <a:schemeClr val="accent2"/>
                </a:solidFill>
                <a:hlinkClick r:id="rId8"/>
              </a:rPr>
              <a:t>/311332.jpg</a:t>
            </a:r>
            <a:endParaRPr lang="cs-CZ" sz="2800" dirty="0" smtClean="0">
              <a:solidFill>
                <a:schemeClr val="accent2"/>
              </a:solidFill>
            </a:endParaRPr>
          </a:p>
          <a:p>
            <a:pPr marL="514350" indent="-514350" algn="just">
              <a:buAutoNum type="arabicPeriod"/>
            </a:pPr>
            <a:r>
              <a:rPr lang="cs-CZ" sz="2800" dirty="0" smtClean="0">
                <a:solidFill>
                  <a:schemeClr val="accent2"/>
                </a:solidFill>
                <a:hlinkClick r:id="rId9"/>
              </a:rPr>
              <a:t>http://www.e-</a:t>
            </a:r>
            <a:r>
              <a:rPr lang="cs-CZ" sz="2800" dirty="0" err="1" smtClean="0">
                <a:solidFill>
                  <a:schemeClr val="accent2"/>
                </a:solidFill>
                <a:hlinkClick r:id="rId9"/>
              </a:rPr>
              <a:t>antikvariat.com</a:t>
            </a:r>
            <a:r>
              <a:rPr lang="cs-CZ" sz="2800" dirty="0" smtClean="0">
                <a:solidFill>
                  <a:schemeClr val="accent2"/>
                </a:solidFill>
                <a:hlinkClick r:id="rId9"/>
              </a:rPr>
              <a:t>/</a:t>
            </a:r>
            <a:r>
              <a:rPr lang="cs-CZ" sz="2800" dirty="0" err="1" smtClean="0">
                <a:solidFill>
                  <a:schemeClr val="accent2"/>
                </a:solidFill>
                <a:hlinkClick r:id="rId9"/>
              </a:rPr>
              <a:t>photos</a:t>
            </a:r>
            <a:r>
              <a:rPr lang="cs-CZ" sz="2800" dirty="0" smtClean="0">
                <a:solidFill>
                  <a:schemeClr val="accent2"/>
                </a:solidFill>
                <a:hlinkClick r:id="rId9"/>
              </a:rPr>
              <a:t>/9172.jpg</a:t>
            </a:r>
            <a:endParaRPr lang="cs-CZ" sz="2800" dirty="0" smtClean="0">
              <a:solidFill>
                <a:schemeClr val="accent2"/>
              </a:solidFill>
            </a:endParaRPr>
          </a:p>
          <a:p>
            <a:pPr marL="514350" indent="-514350" algn="just">
              <a:buAutoNum type="arabicPeriod"/>
            </a:pPr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</a:rPr>
              <a:t>http://www.</a:t>
            </a:r>
            <a:r>
              <a:rPr lang="cs-CZ" sz="2800" dirty="0" err="1" smtClean="0">
                <a:solidFill>
                  <a:schemeClr val="accent1">
                    <a:lumMod val="75000"/>
                  </a:schemeClr>
                </a:solidFill>
              </a:rPr>
              <a:t>antikvariatmotyl.cz</a:t>
            </a:r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</a:rPr>
              <a:t>/media/</a:t>
            </a:r>
            <a:r>
              <a:rPr lang="cs-CZ" sz="2800" dirty="0" err="1" smtClean="0">
                <a:solidFill>
                  <a:schemeClr val="accent1">
                    <a:lumMod val="75000"/>
                  </a:schemeClr>
                </a:solidFill>
              </a:rPr>
              <a:t>images</a:t>
            </a:r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</a:rPr>
              <a:t>/</a:t>
            </a:r>
            <a:r>
              <a:rPr lang="cs-CZ" sz="2800" dirty="0" err="1" smtClean="0">
                <a:solidFill>
                  <a:schemeClr val="accent1">
                    <a:lumMod val="75000"/>
                  </a:schemeClr>
                </a:solidFill>
              </a:rPr>
              <a:t>vw</a:t>
            </a:r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</a:rPr>
              <a:t>-rub-a-</a:t>
            </a:r>
            <a:r>
              <a:rPr lang="cs-CZ" sz="2800" dirty="0" err="1" smtClean="0">
                <a:solidFill>
                  <a:schemeClr val="accent1">
                    <a:lumMod val="75000"/>
                  </a:schemeClr>
                </a:solidFill>
              </a:rPr>
              <a:t>lic.jpg</a:t>
            </a:r>
            <a:endParaRPr lang="cs-CZ" sz="2800" b="1" dirty="0" smtClean="0">
              <a:solidFill>
                <a:schemeClr val="accent2"/>
              </a:solidFill>
            </a:endParaRP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án">
  <a:themeElements>
    <a:clrScheme name="Vlastní 8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EA6E5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á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11044</TotalTime>
  <Words>548</Words>
  <Application>Microsoft Office PowerPoint</Application>
  <PresentationFormat>Předvádění na obrazovce (4:3)</PresentationFormat>
  <Paragraphs>106</Paragraphs>
  <Slides>14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Medián</vt:lpstr>
      <vt:lpstr>Prezentace aplikace PowerPoint</vt:lpstr>
      <vt:lpstr>Prezentace aplikace PowerPoint</vt:lpstr>
      <vt:lpstr>Osvobozené divadlo</vt:lpstr>
      <vt:lpstr>Osvobozené divadlo</vt:lpstr>
      <vt:lpstr>Osvobozené divadlo - hry</vt:lpstr>
      <vt:lpstr>Osvobozené divadlo - hry</vt:lpstr>
      <vt:lpstr>Osvobozené divadlo - hry</vt:lpstr>
      <vt:lpstr>Osvobozené divadlo - hry</vt:lpstr>
      <vt:lpstr>Osvobozené divadlo - hry</vt:lpstr>
      <vt:lpstr>Osvobozené divadlo - hry</vt:lpstr>
      <vt:lpstr>Osvobozené divadlo - hry</vt:lpstr>
      <vt:lpstr>Osvobozené divadlo - ukázka</vt:lpstr>
      <vt:lpstr>Použité zdroje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Uživatel</dc:creator>
  <cp:lastModifiedBy>FRANCOVÁ Tereza</cp:lastModifiedBy>
  <cp:revision>395</cp:revision>
  <dcterms:created xsi:type="dcterms:W3CDTF">2013-10-09T13:06:42Z</dcterms:created>
  <dcterms:modified xsi:type="dcterms:W3CDTF">2013-11-06T07:24:11Z</dcterms:modified>
</cp:coreProperties>
</file>