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6" r:id="rId2"/>
    <p:sldId id="267" r:id="rId3"/>
    <p:sldId id="256" r:id="rId4"/>
    <p:sldId id="257" r:id="rId5"/>
    <p:sldId id="258" r:id="rId6"/>
    <p:sldId id="263" r:id="rId7"/>
    <p:sldId id="261" r:id="rId8"/>
    <p:sldId id="260" r:id="rId9"/>
    <p:sldId id="264" r:id="rId10"/>
    <p:sldId id="262" r:id="rId11"/>
    <p:sldId id="259" r:id="rId12"/>
    <p:sldId id="265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D572D0-306E-4D8A-814B-279B6AEB90D6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CBEF1-4203-4366-AA97-38B1BCA984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6200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BEF1-4203-4366-AA97-38B1BCA984B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3BC2012-B729-45DB-885B-8AE4BB53FCBB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8665FF1-A1A1-495C-A3CE-CB9EF2E40A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131250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VY_32_INOVACE_14_C_06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Technologie v zasilatelství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120551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4.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63422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429000"/>
            <a:ext cx="8603456" cy="1470025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TECHNOLOGIE PRÁCE V ZASILATELSKÉ FIRMĚ</a:t>
            </a:r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645024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39903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Technologie práce, tzn. každý obchodní případ má tři fáze: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852936"/>
            <a:ext cx="9145016" cy="4572000"/>
          </a:xfrm>
        </p:spPr>
        <p:txBody>
          <a:bodyPr>
            <a:normAutofit/>
          </a:bodyPr>
          <a:lstStyle/>
          <a:p>
            <a:pPr marL="578358" lvl="0" indent="-514350" algn="ctr">
              <a:buNone/>
            </a:pPr>
            <a:r>
              <a:rPr lang="cs-CZ" sz="4000" b="1" dirty="0" smtClean="0">
                <a:hlinkClick r:id="rId2" action="ppaction://hlinksldjump"/>
              </a:rPr>
              <a:t>1) ZAHAJOVACÍ FÁZE</a:t>
            </a:r>
            <a:endParaRPr lang="cs-CZ" sz="4000" dirty="0" smtClean="0"/>
          </a:p>
          <a:p>
            <a:pPr marL="578358" lvl="0" indent="-514350">
              <a:buNone/>
            </a:pPr>
            <a:r>
              <a:rPr lang="cs-CZ" dirty="0" smtClean="0"/>
              <a:t>tvorba potencionálního obchodního případu 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3573016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0" y="3861048"/>
            <a:ext cx="323528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302359"/>
            <a:ext cx="7200800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N</a:t>
            </a:r>
            <a:r>
              <a:rPr lang="cs-CZ" sz="2000" dirty="0" smtClean="0"/>
              <a:t>a základě požadavku (poptávky) zákazníka se otevře daný obchodní případ. 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Z</a:t>
            </a:r>
            <a:r>
              <a:rPr lang="cs-CZ" sz="2000" dirty="0" smtClean="0"/>
              <a:t>ákazník musí zasilateli sdělit všechny potřebné údaje pro vyhledání nejvhodnějšího dodavatele služby.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P</a:t>
            </a:r>
            <a:r>
              <a:rPr lang="cs-CZ" sz="2000" dirty="0" smtClean="0"/>
              <a:t>o získání všech potřebných údajů může zasilatel přikročit k tvorbě cenové nabídky.  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V</a:t>
            </a:r>
            <a:r>
              <a:rPr lang="cs-CZ" sz="3200" dirty="0" smtClean="0"/>
              <a:t> </a:t>
            </a:r>
            <a:r>
              <a:rPr lang="cs-CZ" sz="2000" dirty="0" smtClean="0"/>
              <a:t>okamžiku, kdy zákazník oznámí, že cenovou nabídku akceptoval, může zasilatel přistoupit k realizaci obchodního případu. 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V</a:t>
            </a:r>
            <a:r>
              <a:rPr lang="cs-CZ" sz="2000" dirty="0" smtClean="0"/>
              <a:t>šechny přípravné dokumenty (poptávkový list, cenovou nabídku, zpráva o předání nabídky) by měl zasilatel ukládat</a:t>
            </a:r>
            <a:r>
              <a:rPr lang="cs-CZ" dirty="0" smtClean="0"/>
              <a:t>. 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420888"/>
            <a:ext cx="5003676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7596336" y="1772816"/>
            <a:ext cx="792088" cy="3600400"/>
          </a:xfrm>
          <a:prstGeom prst="rect">
            <a:avLst/>
          </a:prstGeom>
          <a:solidFill>
            <a:schemeClr val="tx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DODAVATEL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7164288" y="3356992"/>
            <a:ext cx="36004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899592" y="1844824"/>
            <a:ext cx="792088" cy="3600400"/>
          </a:xfrm>
          <a:prstGeom prst="rect">
            <a:avLst/>
          </a:prstGeom>
          <a:solidFill>
            <a:schemeClr val="tx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ZÁKAZNÍK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1691680" y="4437112"/>
            <a:ext cx="5040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>
            <a:off x="1691680" y="3356992"/>
            <a:ext cx="504056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2420888"/>
            <a:ext cx="6858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hlinkClick r:id="rId2" action="ppaction://hlinksldjump"/>
              </a:rPr>
              <a:t>2) REALIZAČNÍ FÁZE</a:t>
            </a:r>
            <a:r>
              <a:rPr lang="cs-CZ" sz="4000" dirty="0" smtClean="0">
                <a:hlinkClick r:id="rId2" action="ppaction://hlinksldjump"/>
              </a:rPr>
              <a:t> </a:t>
            </a:r>
            <a:endParaRPr lang="cs-CZ" sz="4000" dirty="0" smtClean="0"/>
          </a:p>
          <a:p>
            <a:r>
              <a:rPr lang="cs-CZ" sz="3200" dirty="0" smtClean="0"/>
              <a:t>realizace obchodního případu</a:t>
            </a:r>
            <a:endParaRPr lang="cs-CZ" sz="32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3068960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šipka 3"/>
          <p:cNvCxnSpPr/>
          <p:nvPr/>
        </p:nvCxnSpPr>
        <p:spPr>
          <a:xfrm>
            <a:off x="0" y="3356992"/>
            <a:ext cx="323528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196752"/>
            <a:ext cx="727280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b="1" dirty="0" smtClean="0"/>
              <a:t> S</a:t>
            </a:r>
            <a:r>
              <a:rPr lang="cs-CZ" sz="2400" dirty="0" smtClean="0"/>
              <a:t>kládá se z uzavření smluv: </a:t>
            </a:r>
            <a:br>
              <a:rPr lang="cs-CZ" sz="2400" dirty="0" smtClean="0"/>
            </a:br>
            <a:r>
              <a:rPr lang="cs-CZ" sz="2400" dirty="0" smtClean="0"/>
              <a:t>zasilatel – zákazník; zasilatel – dopravce. 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4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b="1" dirty="0" smtClean="0"/>
              <a:t> V</a:t>
            </a:r>
            <a:r>
              <a:rPr lang="cs-CZ" sz="2400" dirty="0" smtClean="0"/>
              <a:t> průběhu celé realizace obchodního případu zasilatel zastupuje a hájí zájmy svého zákazníka, od kterého si vyžádal podrobné instrukce o zakázce. 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4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b="1" dirty="0" smtClean="0"/>
              <a:t> P</a:t>
            </a:r>
            <a:r>
              <a:rPr lang="cs-CZ" sz="2400" dirty="0" smtClean="0"/>
              <a:t>odobně jako v první fázi nakládá se všemi dokumenty.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700808"/>
            <a:ext cx="6305550" cy="337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23528" y="1772816"/>
            <a:ext cx="792088" cy="3600400"/>
          </a:xfrm>
          <a:prstGeom prst="rect">
            <a:avLst/>
          </a:prstGeom>
          <a:solidFill>
            <a:schemeClr val="tx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ZÁKAZNÍK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172400" y="1772816"/>
            <a:ext cx="792088" cy="3600400"/>
          </a:xfrm>
          <a:prstGeom prst="rect">
            <a:avLst/>
          </a:prstGeom>
          <a:solidFill>
            <a:schemeClr val="tx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DODAVATEL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1043608" y="4365104"/>
            <a:ext cx="504056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H="1">
            <a:off x="7596336" y="2924944"/>
            <a:ext cx="504056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7740352" y="2924944"/>
            <a:ext cx="432048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7812360" y="4365104"/>
            <a:ext cx="432048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1115616" y="2924944"/>
            <a:ext cx="504056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7596336" y="4365104"/>
            <a:ext cx="504056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331640" y="2924944"/>
            <a:ext cx="432048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115616" y="3645024"/>
            <a:ext cx="504056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2492896"/>
            <a:ext cx="66064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hlinkClick r:id="rId2" action="ppaction://hlinksldjump"/>
              </a:rPr>
              <a:t>3) FAKTURAČNÍ FÁZE</a:t>
            </a:r>
            <a:r>
              <a:rPr lang="cs-CZ" sz="4000" dirty="0" smtClean="0">
                <a:hlinkClick r:id="rId2" action="ppaction://hlinksldjump"/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uzavření obchodního případu</a:t>
            </a:r>
            <a:endParaRPr lang="cs-CZ" sz="32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3140968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šipka 3"/>
          <p:cNvCxnSpPr/>
          <p:nvPr/>
        </p:nvCxnSpPr>
        <p:spPr>
          <a:xfrm>
            <a:off x="0" y="3356992"/>
            <a:ext cx="323528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908720"/>
            <a:ext cx="7956376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Je závěrečnou fází a má dvě etapy: </a:t>
            </a:r>
          </a:p>
          <a:p>
            <a:endParaRPr lang="cs-CZ" sz="2800" dirty="0" smtClean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</a:t>
            </a:r>
            <a:r>
              <a:rPr lang="cs-CZ" sz="3200" b="1" dirty="0" smtClean="0"/>
              <a:t>Z</a:t>
            </a:r>
            <a:r>
              <a:rPr lang="cs-CZ" sz="2800" dirty="0" smtClean="0"/>
              <a:t>asilatel co nejrychleji fakturuje zákazníkovi náklady spojené s obstaráním služby v souladu s uzavřenou smlouvou.</a:t>
            </a:r>
          </a:p>
          <a:p>
            <a:pPr lvl="0"/>
            <a:endParaRPr lang="cs-CZ" sz="2800" dirty="0"/>
          </a:p>
          <a:p>
            <a:pPr lvl="0"/>
            <a:endParaRPr lang="cs-CZ" sz="2800" dirty="0" smtClean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b="1" dirty="0" smtClean="0"/>
              <a:t> P</a:t>
            </a:r>
            <a:r>
              <a:rPr lang="cs-CZ" sz="2800" dirty="0" smtClean="0"/>
              <a:t>roplacení faktury zasilatelem, které dostane od dodavatele. (dopravce)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83568" y="1412776"/>
            <a:ext cx="79208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2563" y="2024063"/>
            <a:ext cx="6238875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23528" y="1772816"/>
            <a:ext cx="792088" cy="3600400"/>
          </a:xfrm>
          <a:prstGeom prst="rect">
            <a:avLst/>
          </a:prstGeom>
          <a:solidFill>
            <a:schemeClr val="tx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ZÁKAZNÍK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172400" y="1772816"/>
            <a:ext cx="792088" cy="3600400"/>
          </a:xfrm>
          <a:prstGeom prst="rect">
            <a:avLst/>
          </a:prstGeom>
          <a:solidFill>
            <a:schemeClr val="tx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DODAVATEL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1115616" y="3140968"/>
            <a:ext cx="504056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115616" y="4221088"/>
            <a:ext cx="432048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7740352" y="4221088"/>
            <a:ext cx="432048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7668344" y="3140968"/>
            <a:ext cx="504056" cy="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Popiš zahajovací fázi?</a:t>
            </a:r>
          </a:p>
          <a:p>
            <a:r>
              <a:rPr lang="cs-CZ" dirty="0" smtClean="0"/>
              <a:t>2.	Popiš realizační fázi?</a:t>
            </a:r>
          </a:p>
          <a:p>
            <a:r>
              <a:rPr lang="cs-CZ" dirty="0" smtClean="0"/>
              <a:t>3.	Popiš fakturační fázi?</a:t>
            </a:r>
          </a:p>
        </p:txBody>
      </p:sp>
    </p:spTree>
    <p:extLst>
      <p:ext uri="{BB962C8B-B14F-4D97-AF65-F5344CB8AC3E}">
        <p14:creationId xmlns:p14="http://schemas.microsoft.com/office/powerpoint/2010/main" val="141244482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>
              <a:buNone/>
            </a:pPr>
            <a:r>
              <a:rPr lang="cs-CZ" sz="1800" dirty="0"/>
              <a:t>KAMPF, Rudolf; CEMPÍREK, Václav. </a:t>
            </a:r>
            <a:r>
              <a:rPr lang="cs-CZ" sz="1800" i="1" dirty="0"/>
              <a:t>Zasilatelství</a:t>
            </a:r>
            <a:r>
              <a:rPr lang="cs-CZ" sz="1800" dirty="0"/>
              <a:t>. </a:t>
            </a:r>
            <a:r>
              <a:rPr lang="cs-CZ" sz="1800"/>
              <a:t>Pardubice: Univerzita Pardubice, 2005, ISBN 80-7194-745-8 (BROŽ</a:t>
            </a:r>
            <a:r>
              <a:rPr lang="cs-CZ" sz="1800"/>
              <a:t>.). 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69231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48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00B05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50</TotalTime>
  <Words>245</Words>
  <Application>Microsoft Office PowerPoint</Application>
  <PresentationFormat>Předvádění na obrazovce (4:3)</PresentationFormat>
  <Paragraphs>63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Prezentace aplikace PowerPoint</vt:lpstr>
      <vt:lpstr>Anotace:</vt:lpstr>
      <vt:lpstr>TECHNOLOGIE PRÁCE V ZASILATELSKÉ FIRMĚ </vt:lpstr>
      <vt:lpstr> Technologie práce, tzn. každý obchodní případ má tři fáze: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TECHNOLOGIE PRÁCE V ZASILATELSKÉ FIRMĚ</dc:title>
  <dc:creator>Verunka</dc:creator>
  <cp:lastModifiedBy>SMITKA František</cp:lastModifiedBy>
  <cp:revision>4</cp:revision>
  <dcterms:created xsi:type="dcterms:W3CDTF">2013-09-24T17:41:45Z</dcterms:created>
  <dcterms:modified xsi:type="dcterms:W3CDTF">2013-10-31T15:54:29Z</dcterms:modified>
</cp:coreProperties>
</file>