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6" r:id="rId2"/>
    <p:sldId id="287" r:id="rId3"/>
    <p:sldId id="257" r:id="rId4"/>
    <p:sldId id="275" r:id="rId5"/>
    <p:sldId id="258" r:id="rId6"/>
    <p:sldId id="259" r:id="rId7"/>
    <p:sldId id="288" r:id="rId8"/>
    <p:sldId id="260" r:id="rId9"/>
    <p:sldId id="261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76" r:id="rId18"/>
    <p:sldId id="262" r:id="rId19"/>
    <p:sldId id="263" r:id="rId20"/>
    <p:sldId id="264" r:id="rId21"/>
    <p:sldId id="285" r:id="rId22"/>
    <p:sldId id="265" r:id="rId23"/>
    <p:sldId id="266" r:id="rId24"/>
    <p:sldId id="267" r:id="rId25"/>
    <p:sldId id="289" r:id="rId26"/>
    <p:sldId id="29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A2"/>
    <a:srgbClr val="18D237"/>
    <a:srgbClr val="085296"/>
    <a:srgbClr val="0027A4"/>
    <a:srgbClr val="FFFF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2FC0F-F1E0-450E-8897-21949BCA80E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F8D02-FEC7-4173-A273-CF2BFC54B7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2FC0F-F1E0-450E-8897-21949BCA80E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F8D02-FEC7-4173-A273-CF2BFC54B7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2FC0F-F1E0-450E-8897-21949BCA80E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F8D02-FEC7-4173-A273-CF2BFC54B7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2FC0F-F1E0-450E-8897-21949BCA80E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F8D02-FEC7-4173-A273-CF2BFC54B7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2FC0F-F1E0-450E-8897-21949BCA80E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F8D02-FEC7-4173-A273-CF2BFC54B7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2FC0F-F1E0-450E-8897-21949BCA80E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F8D02-FEC7-4173-A273-CF2BFC54B7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2FC0F-F1E0-450E-8897-21949BCA80E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F8D02-FEC7-4173-A273-CF2BFC54B7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2FC0F-F1E0-450E-8897-21949BCA80E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F8D02-FEC7-4173-A273-CF2BFC54B7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2FC0F-F1E0-450E-8897-21949BCA80E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60F8D02-FEC7-4173-A273-CF2BFC54B7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2FC0F-F1E0-450E-8897-21949BCA80E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F8D02-FEC7-4173-A273-CF2BFC54B7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2FC0F-F1E0-450E-8897-21949BCA80E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F8D02-FEC7-4173-A273-CF2BFC54B7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502FC0F-F1E0-450E-8897-21949BCA80EA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60F8D02-FEC7-4173-A273-CF2BFC54B75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0386962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VY_32_INOVACE_14_C_08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Doby řízení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682168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3.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848336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648"/>
            <a:ext cx="8820472" cy="583264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    </a:t>
            </a:r>
          </a:p>
          <a:p>
            <a:pPr algn="ctr">
              <a:buNone/>
            </a:pPr>
            <a:r>
              <a:rPr lang="cs-CZ" sz="3600" b="1" dirty="0" smtClean="0"/>
              <a:t>   </a:t>
            </a:r>
            <a:r>
              <a:rPr lang="cs-CZ" sz="3600" b="1" dirty="0" smtClean="0">
                <a:solidFill>
                  <a:schemeClr val="accent1"/>
                </a:solidFill>
              </a:rPr>
              <a:t>NAŘÍZENÍ (ES) Č.561/2006</a:t>
            </a:r>
          </a:p>
          <a:p>
            <a:pPr algn="ctr">
              <a:buNone/>
            </a:pPr>
            <a:r>
              <a:rPr lang="cs-CZ" sz="3600" dirty="0" smtClean="0"/>
              <a:t>STANOVUJE  PRAVIDLA PRO:</a:t>
            </a:r>
          </a:p>
          <a:p>
            <a:pPr algn="ctr">
              <a:buNone/>
            </a:pPr>
            <a:r>
              <a:rPr lang="cs-CZ" sz="3600" dirty="0" smtClean="0"/>
              <a:t>  </a:t>
            </a:r>
          </a:p>
          <a:p>
            <a:pPr lvl="5">
              <a:buNone/>
            </a:pPr>
            <a:r>
              <a:rPr lang="cs-CZ" sz="4400" dirty="0" smtClean="0">
                <a:solidFill>
                  <a:schemeClr val="accent1"/>
                </a:solidFill>
              </a:rPr>
              <a:t>          D</a:t>
            </a:r>
            <a:r>
              <a:rPr lang="cs-CZ" sz="3200" dirty="0" smtClean="0"/>
              <a:t>OBY </a:t>
            </a:r>
            <a:r>
              <a:rPr lang="cs-CZ" sz="4400" dirty="0" smtClean="0"/>
              <a:t>Ř</a:t>
            </a:r>
            <a:r>
              <a:rPr lang="cs-CZ" sz="3200" dirty="0" smtClean="0"/>
              <a:t>ÍZENÍ</a:t>
            </a:r>
          </a:p>
          <a:p>
            <a:pPr lvl="5">
              <a:buNone/>
            </a:pPr>
            <a:endParaRPr lang="cs-CZ" sz="3600" u="sng" dirty="0" smtClean="0"/>
          </a:p>
          <a:p>
            <a:pPr lvl="5">
              <a:buNone/>
            </a:pPr>
            <a:r>
              <a:rPr lang="cs-CZ" sz="4400" dirty="0" smtClean="0"/>
              <a:t>  </a:t>
            </a:r>
            <a:r>
              <a:rPr lang="cs-CZ" sz="4400" dirty="0" smtClean="0">
                <a:solidFill>
                  <a:schemeClr val="accent1"/>
                </a:solidFill>
              </a:rPr>
              <a:t>B</a:t>
            </a:r>
            <a:r>
              <a:rPr lang="cs-CZ" sz="3200" dirty="0" smtClean="0"/>
              <a:t>EZPEČNOSTNÍ</a:t>
            </a:r>
            <a:r>
              <a:rPr lang="cs-CZ" sz="3600" dirty="0" smtClean="0"/>
              <a:t> </a:t>
            </a:r>
            <a:r>
              <a:rPr lang="cs-CZ" sz="4400" dirty="0" smtClean="0"/>
              <a:t>P</a:t>
            </a:r>
            <a:r>
              <a:rPr lang="cs-CZ" sz="3200" dirty="0" smtClean="0"/>
              <a:t>ŘESTÁVKA</a:t>
            </a:r>
          </a:p>
          <a:p>
            <a:pPr lvl="5">
              <a:buFont typeface="Wingdings" pitchFamily="2" charset="2"/>
              <a:buChar char="Ø"/>
            </a:pPr>
            <a:endParaRPr lang="cs-CZ" sz="3600" dirty="0" smtClean="0"/>
          </a:p>
          <a:p>
            <a:pPr lvl="5">
              <a:buNone/>
              <a:defRPr/>
            </a:pPr>
            <a:r>
              <a:rPr lang="cs-CZ" sz="3600" dirty="0" smtClean="0"/>
              <a:t>      </a:t>
            </a:r>
            <a:r>
              <a:rPr lang="cs-CZ" sz="4400" dirty="0" smtClean="0">
                <a:solidFill>
                  <a:schemeClr val="accent1"/>
                </a:solidFill>
              </a:rPr>
              <a:t>D</a:t>
            </a:r>
            <a:r>
              <a:rPr lang="cs-CZ" sz="3200" dirty="0" smtClean="0"/>
              <a:t>OBY</a:t>
            </a:r>
            <a:r>
              <a:rPr lang="cs-CZ" sz="3600" dirty="0" smtClean="0"/>
              <a:t> </a:t>
            </a:r>
            <a:r>
              <a:rPr lang="cs-CZ" sz="4400" dirty="0" smtClean="0"/>
              <a:t>O</a:t>
            </a:r>
            <a:r>
              <a:rPr lang="cs-CZ" sz="3200" dirty="0" smtClean="0"/>
              <a:t>DPOČINKŮ</a:t>
            </a:r>
          </a:p>
          <a:p>
            <a:pPr algn="ctr">
              <a:buNone/>
            </a:pPr>
            <a:endParaRPr lang="cs-CZ" sz="2800" dirty="0" smtClean="0"/>
          </a:p>
          <a:p>
            <a:pPr lvl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260968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2564904"/>
            <a:ext cx="676875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0" dirty="0" smtClean="0"/>
              <a:t> D</a:t>
            </a:r>
            <a:r>
              <a:rPr lang="cs-CZ" sz="4000" dirty="0" smtClean="0"/>
              <a:t>OBY</a:t>
            </a:r>
            <a:r>
              <a:rPr lang="cs-CZ" sz="6000" dirty="0" smtClean="0"/>
              <a:t> </a:t>
            </a:r>
            <a:r>
              <a:rPr lang="cs-CZ" sz="8000" dirty="0" smtClean="0"/>
              <a:t>Ř</a:t>
            </a:r>
            <a:r>
              <a:rPr lang="cs-CZ" sz="4000" dirty="0" smtClean="0"/>
              <a:t>ÍZENÍ</a:t>
            </a:r>
            <a:endParaRPr lang="cs-CZ" sz="40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0"/>
            <a:ext cx="8496944" cy="583264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   </a:t>
            </a:r>
          </a:p>
          <a:p>
            <a:pPr>
              <a:buNone/>
            </a:pPr>
            <a:r>
              <a:rPr lang="cs-CZ" sz="2400" b="1" dirty="0" smtClean="0"/>
              <a:t>                          </a:t>
            </a:r>
            <a:r>
              <a:rPr lang="cs-CZ" sz="4800" b="1" dirty="0" smtClean="0"/>
              <a:t>  </a:t>
            </a:r>
            <a:endParaRPr lang="cs-CZ" sz="4000" dirty="0" smtClean="0"/>
          </a:p>
          <a:p>
            <a:pPr algn="ctr"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400" dirty="0" smtClean="0"/>
              <a:t>                    </a:t>
            </a:r>
            <a:r>
              <a:rPr lang="cs-CZ" sz="3200" b="1" dirty="0" smtClean="0"/>
              <a:t>je doba </a:t>
            </a:r>
            <a:r>
              <a:rPr lang="cs-CZ" sz="2800" dirty="0" smtClean="0"/>
              <a:t>trvání činnosti řízení </a:t>
            </a:r>
          </a:p>
          <a:p>
            <a:pPr>
              <a:buNone/>
            </a:pPr>
            <a:r>
              <a:rPr lang="cs-CZ" sz="2800" dirty="0" smtClean="0"/>
              <a:t>         (zaznamenává se tachografem nebo ručně)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2800" dirty="0" smtClean="0"/>
              <a:t>              </a:t>
            </a:r>
            <a:r>
              <a:rPr lang="cs-CZ" sz="3200" b="1" dirty="0" smtClean="0"/>
              <a:t>začíná okamžikem</a:t>
            </a:r>
            <a:r>
              <a:rPr lang="cs-CZ" sz="2800" dirty="0" smtClean="0"/>
              <a:t>, kdy řidič začne řídit   vozidlo po skončení jedné doby odpočinku nebo přestávce, do okamžiku, kdy začne další doba odpočinku nebo přestávka</a:t>
            </a:r>
          </a:p>
          <a:p>
            <a:pPr lvl="0">
              <a:buNone/>
            </a:pPr>
            <a:endParaRPr lang="cs-CZ" sz="2800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1187624" y="2132856"/>
            <a:ext cx="720080" cy="0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115616" y="4293096"/>
            <a:ext cx="720080" cy="0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679227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764704"/>
            <a:ext cx="6480720" cy="5832648"/>
          </a:xfrm>
          <a:ln w="28575">
            <a:solidFill>
              <a:schemeClr val="accent2"/>
            </a:solidFill>
          </a:ln>
        </p:spPr>
        <p:txBody>
          <a:bodyPr rtlCol="0">
            <a:normAutofit fontScale="550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7100" dirty="0" smtClean="0"/>
              <a:t>       Sledované doby řízení</a:t>
            </a:r>
          </a:p>
          <a:p>
            <a:pPr lvl="4" eaLnBrk="1" fontAlgn="auto" hangingPunct="1">
              <a:spcAft>
                <a:spcPts val="0"/>
              </a:spcAft>
              <a:buNone/>
              <a:defRPr/>
            </a:pPr>
            <a:endParaRPr lang="cs-CZ" sz="4800" dirty="0" smtClean="0"/>
          </a:p>
          <a:p>
            <a:pPr lvl="4" eaLnBrk="1" fontAlgn="auto" hangingPunct="1">
              <a:spcAft>
                <a:spcPts val="0"/>
              </a:spcAft>
              <a:buNone/>
              <a:defRPr/>
            </a:pPr>
            <a:endParaRPr lang="cs-CZ" sz="4800" dirty="0" smtClean="0"/>
          </a:p>
          <a:p>
            <a:pPr lvl="4" eaLnBrk="1" fontAlgn="auto" hangingPunct="1">
              <a:spcAft>
                <a:spcPts val="0"/>
              </a:spcAft>
              <a:buNone/>
              <a:defRPr/>
            </a:pPr>
            <a:r>
              <a:rPr lang="cs-CZ" sz="6400" dirty="0" smtClean="0"/>
              <a:t> M</a:t>
            </a:r>
            <a:r>
              <a:rPr lang="cs-CZ" sz="4200" dirty="0" smtClean="0"/>
              <a:t>aximální  doba řízení</a:t>
            </a:r>
            <a:br>
              <a:rPr lang="cs-CZ" sz="4200" dirty="0" smtClean="0"/>
            </a:br>
            <a:endParaRPr lang="cs-CZ" sz="4200" dirty="0" smtClean="0"/>
          </a:p>
          <a:p>
            <a:pPr lvl="4" eaLnBrk="1" fontAlgn="auto" hangingPunct="1">
              <a:spcAft>
                <a:spcPts val="0"/>
              </a:spcAft>
              <a:buNone/>
              <a:defRPr/>
            </a:pPr>
            <a:r>
              <a:rPr lang="cs-CZ" sz="4200" dirty="0" smtClean="0"/>
              <a:t>    </a:t>
            </a:r>
            <a:r>
              <a:rPr lang="cs-CZ" sz="6400" dirty="0" smtClean="0"/>
              <a:t>D</a:t>
            </a:r>
            <a:r>
              <a:rPr lang="cs-CZ" sz="4200" dirty="0" smtClean="0"/>
              <a:t>enní doba řízení</a:t>
            </a:r>
            <a:br>
              <a:rPr lang="cs-CZ" sz="4200" dirty="0" smtClean="0"/>
            </a:br>
            <a:endParaRPr lang="cs-CZ" sz="4200" dirty="0" smtClean="0"/>
          </a:p>
          <a:p>
            <a:pPr lvl="4" eaLnBrk="1" fontAlgn="auto" hangingPunct="1">
              <a:spcAft>
                <a:spcPts val="0"/>
              </a:spcAft>
              <a:buNone/>
              <a:defRPr/>
            </a:pPr>
            <a:r>
              <a:rPr lang="cs-CZ" sz="4200" dirty="0" smtClean="0"/>
              <a:t>       </a:t>
            </a:r>
            <a:r>
              <a:rPr lang="cs-CZ" sz="6400" dirty="0" smtClean="0"/>
              <a:t>T</a:t>
            </a:r>
            <a:r>
              <a:rPr lang="cs-CZ" sz="4200" dirty="0" smtClean="0"/>
              <a:t>ýdenní doba řízení </a:t>
            </a:r>
            <a:br>
              <a:rPr lang="cs-CZ" sz="4200" dirty="0" smtClean="0"/>
            </a:br>
            <a:endParaRPr lang="cs-CZ" sz="4200" dirty="0" smtClean="0"/>
          </a:p>
          <a:p>
            <a:pPr lvl="4" eaLnBrk="1" fontAlgn="auto" hangingPunct="1">
              <a:spcAft>
                <a:spcPts val="0"/>
              </a:spcAft>
              <a:buNone/>
              <a:defRPr/>
            </a:pPr>
            <a:r>
              <a:rPr lang="cs-CZ" sz="7300" dirty="0" smtClean="0"/>
              <a:t>       2</a:t>
            </a:r>
            <a:r>
              <a:rPr lang="cs-CZ" sz="4200" dirty="0" smtClean="0"/>
              <a:t> -týdenní doba řízení </a:t>
            </a:r>
          </a:p>
          <a:p>
            <a:pPr algn="ctr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endParaRPr lang="cs-CZ" sz="6000" dirty="0" smtClean="0"/>
          </a:p>
        </p:txBody>
      </p:sp>
      <p:sp>
        <p:nvSpPr>
          <p:cNvPr id="48132" name="Rectangle 1"/>
          <p:cNvSpPr>
            <a:spLocks noChangeArrowheads="1"/>
          </p:cNvSpPr>
          <p:nvPr/>
        </p:nvSpPr>
        <p:spPr bwMode="auto">
          <a:xfrm>
            <a:off x="1331640" y="3284984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8133" name="Obdélník 4"/>
          <p:cNvSpPr>
            <a:spLocks noChangeArrowheads="1"/>
          </p:cNvSpPr>
          <p:nvPr/>
        </p:nvSpPr>
        <p:spPr bwMode="auto">
          <a:xfrm>
            <a:off x="395288" y="1700213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445857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196975"/>
            <a:ext cx="7942263" cy="540067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u="heavy" dirty="0" smtClean="0"/>
              <a:t>MAXIMÁLNÍ DOBA ŘÍZENÍ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max. </a:t>
            </a:r>
            <a:r>
              <a:rPr lang="cs-CZ" sz="4800" b="1" dirty="0" smtClean="0">
                <a:solidFill>
                  <a:srgbClr val="FF0000"/>
                </a:solidFill>
              </a:rPr>
              <a:t>4,5 </a:t>
            </a:r>
            <a:r>
              <a:rPr lang="cs-CZ" sz="4000" dirty="0" smtClean="0">
                <a:solidFill>
                  <a:srgbClr val="FF0000"/>
                </a:solidFill>
              </a:rPr>
              <a:t>hod.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 ní </a:t>
            </a:r>
            <a:r>
              <a:rPr lang="cs-CZ" u="sng" dirty="0" smtClean="0"/>
              <a:t>musí</a:t>
            </a:r>
            <a:r>
              <a:rPr lang="cs-CZ" dirty="0" smtClean="0"/>
              <a:t> následovat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BEZPEČNOSTNÍ PŘESTÁVKA</a:t>
            </a:r>
            <a:endParaRPr lang="cs-CZ" sz="6000" dirty="0" smtClean="0"/>
          </a:p>
        </p:txBody>
      </p:sp>
      <p:sp>
        <p:nvSpPr>
          <p:cNvPr id="4915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9157" name="Obdélník 4"/>
          <p:cNvSpPr>
            <a:spLocks noChangeArrowheads="1"/>
          </p:cNvSpPr>
          <p:nvPr/>
        </p:nvSpPr>
        <p:spPr bwMode="auto">
          <a:xfrm>
            <a:off x="395288" y="1700213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621805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640960" cy="5661025"/>
          </a:xfrm>
        </p:spPr>
        <p:txBody>
          <a:bodyPr rtlCol="0">
            <a:normAutofit fontScale="250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800" b="1" dirty="0" smtClean="0"/>
              <a:t>Maximální doba řízení </a:t>
            </a:r>
            <a:endParaRPr lang="cs-CZ" sz="9600" b="1" dirty="0" smtClean="0"/>
          </a:p>
          <a:p>
            <a:pPr algn="ctr">
              <a:buNone/>
            </a:pPr>
            <a:endParaRPr lang="cs-CZ" sz="9600" dirty="0" smtClean="0"/>
          </a:p>
          <a:p>
            <a:pPr>
              <a:buNone/>
            </a:pPr>
            <a:r>
              <a:rPr lang="cs-CZ" sz="9600" dirty="0" smtClean="0"/>
              <a:t>Maximální doba řízení smí být překročena pouze ve velmi</a:t>
            </a:r>
          </a:p>
          <a:p>
            <a:pPr>
              <a:buNone/>
            </a:pPr>
            <a:r>
              <a:rPr lang="cs-CZ" sz="9600" dirty="0" smtClean="0"/>
              <a:t>                              výjimečných případech:</a:t>
            </a:r>
            <a:br>
              <a:rPr lang="cs-CZ" sz="9600" dirty="0" smtClean="0"/>
            </a:br>
            <a:endParaRPr lang="cs-CZ" sz="9600" dirty="0" smtClean="0"/>
          </a:p>
          <a:p>
            <a:pPr lvl="0" algn="ctr">
              <a:buClr>
                <a:srgbClr val="18D237"/>
              </a:buClr>
              <a:buSzPct val="100000"/>
              <a:buNone/>
            </a:pPr>
            <a:r>
              <a:rPr lang="cs-CZ" sz="9600" dirty="0" smtClean="0"/>
              <a:t>hrozí-li nebezpečí pro cestující nebo náklad </a:t>
            </a:r>
          </a:p>
          <a:p>
            <a:pPr lvl="0" algn="ctr">
              <a:buClr>
                <a:srgbClr val="18D237"/>
              </a:buClr>
              <a:buSzPct val="100000"/>
              <a:buNone/>
            </a:pPr>
            <a:r>
              <a:rPr lang="cs-CZ" sz="9600" dirty="0" smtClean="0"/>
              <a:t>(např. pří výpadku topení nebo chlazení u chladírenských vozů)</a:t>
            </a:r>
            <a:br>
              <a:rPr lang="cs-CZ" sz="9600" dirty="0" smtClean="0"/>
            </a:br>
            <a:endParaRPr lang="cs-CZ" sz="9600" dirty="0" smtClean="0"/>
          </a:p>
          <a:p>
            <a:pPr lvl="0" algn="ctr">
              <a:buClr>
                <a:srgbClr val="18D237"/>
              </a:buClr>
              <a:buSzPct val="100000"/>
              <a:buNone/>
            </a:pPr>
            <a:endParaRPr lang="cs-CZ" sz="9600" dirty="0" smtClean="0"/>
          </a:p>
          <a:p>
            <a:pPr lvl="0">
              <a:buClr>
                <a:srgbClr val="18D237"/>
              </a:buClr>
              <a:buSzPct val="100000"/>
              <a:buNone/>
            </a:pPr>
            <a:r>
              <a:rPr lang="cs-CZ" sz="9600" dirty="0" smtClean="0"/>
              <a:t>                   tzv. vyšší moc </a:t>
            </a:r>
          </a:p>
          <a:p>
            <a:pPr lvl="0" algn="ctr">
              <a:buClr>
                <a:srgbClr val="18D237"/>
              </a:buClr>
              <a:buSzPct val="100000"/>
              <a:buNone/>
            </a:pPr>
            <a:r>
              <a:rPr lang="cs-CZ" sz="9600" dirty="0" smtClean="0"/>
              <a:t>(např. kolona kvůli dopravní nehodě, stání na hranicích kvůli nečekané stávce celníků, přírodní katastrofa apod.)</a:t>
            </a:r>
            <a:br>
              <a:rPr lang="cs-CZ" sz="9600" dirty="0" smtClean="0"/>
            </a:br>
            <a:endParaRPr lang="cs-CZ" sz="9600" dirty="0" smtClean="0"/>
          </a:p>
          <a:p>
            <a:pPr lvl="0" algn="ctr">
              <a:buClr>
                <a:srgbClr val="18D237"/>
              </a:buClr>
              <a:buSzPct val="100000"/>
              <a:buNone/>
            </a:pPr>
            <a:endParaRPr lang="cs-CZ" sz="9600" dirty="0" smtClean="0"/>
          </a:p>
          <a:p>
            <a:pPr lvl="0">
              <a:buClr>
                <a:srgbClr val="18D237"/>
              </a:buClr>
              <a:buSzPct val="100000"/>
              <a:buNone/>
            </a:pPr>
            <a:r>
              <a:rPr lang="cs-CZ" sz="9600" dirty="0" smtClean="0"/>
              <a:t>                   závada na vozidle</a:t>
            </a:r>
          </a:p>
          <a:p>
            <a:pPr lvl="0" algn="ctr">
              <a:buClr>
                <a:srgbClr val="18D237"/>
              </a:buClr>
              <a:buSzPct val="100000"/>
              <a:buFont typeface="Courier New" pitchFamily="49" charset="0"/>
              <a:buChar char="o"/>
            </a:pPr>
            <a:endParaRPr lang="cs-CZ" sz="9600" dirty="0" smtClean="0"/>
          </a:p>
          <a:p>
            <a:pPr algn="ctr">
              <a:buNone/>
            </a:pPr>
            <a:r>
              <a:rPr lang="cs-CZ" sz="9600" dirty="0" smtClean="0"/>
              <a:t>	</a:t>
            </a:r>
          </a:p>
          <a:p>
            <a:pPr>
              <a:buNone/>
            </a:pPr>
            <a:r>
              <a:rPr lang="cs-CZ" sz="9600" dirty="0" smtClean="0"/>
              <a:t> 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6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dirty="0" smtClean="0"/>
              <a:t>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endParaRPr lang="cs-CZ" sz="6000" dirty="0" smtClean="0"/>
          </a:p>
        </p:txBody>
      </p:sp>
      <p:sp>
        <p:nvSpPr>
          <p:cNvPr id="4915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9157" name="Obdélník 4"/>
          <p:cNvSpPr>
            <a:spLocks noChangeArrowheads="1"/>
          </p:cNvSpPr>
          <p:nvPr/>
        </p:nvSpPr>
        <p:spPr bwMode="auto">
          <a:xfrm>
            <a:off x="467544" y="1628800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8" name="Šipka doprava 7"/>
          <p:cNvSpPr/>
          <p:nvPr/>
        </p:nvSpPr>
        <p:spPr>
          <a:xfrm rot="1408591">
            <a:off x="1033816" y="5974134"/>
            <a:ext cx="57606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507498">
            <a:off x="1036070" y="4178929"/>
            <a:ext cx="57606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140788">
            <a:off x="954255" y="2862978"/>
            <a:ext cx="57606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1763688" y="1628800"/>
            <a:ext cx="568863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763688" y="1052736"/>
            <a:ext cx="568863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763688" y="1052736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7452320" y="1052736"/>
            <a:ext cx="0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789704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764704"/>
            <a:ext cx="7942263" cy="5832648"/>
          </a:xfrm>
        </p:spPr>
        <p:txBody>
          <a:bodyPr rtlCol="0">
            <a:normAutofit lnSpcReduction="1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>
              <a:buNone/>
              <a:defRPr/>
            </a:pPr>
            <a:r>
              <a:rPr lang="cs-CZ" sz="3600" b="1" dirty="0" smtClean="0"/>
              <a:t>Řidič</a:t>
            </a:r>
            <a:r>
              <a:rPr lang="cs-CZ" sz="2800" dirty="0" smtClean="0"/>
              <a:t> </a:t>
            </a:r>
            <a:r>
              <a:rPr lang="cs-CZ" sz="3600" b="1" dirty="0" smtClean="0"/>
              <a:t>by měl </a:t>
            </a:r>
            <a:r>
              <a:rPr lang="cs-CZ" sz="2800" dirty="0" smtClean="0"/>
              <a:t>tedy především dbát na to, aby doba řízení pokud možno nikdy a za žádné kombinace řízení a zastávek nepřesáhla 4,5 hodiny.</a:t>
            </a:r>
          </a:p>
          <a:p>
            <a:pPr algn="ctr">
              <a:buNone/>
              <a:defRPr/>
            </a:pPr>
            <a:endParaRPr lang="cs-CZ" sz="2800" dirty="0" smtClean="0"/>
          </a:p>
          <a:p>
            <a:pPr algn="ctr">
              <a:buNone/>
              <a:defRPr/>
            </a:pP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</a:t>
            </a:r>
            <a:r>
              <a:rPr lang="cs-CZ" sz="3900" b="1" dirty="0" smtClean="0"/>
              <a:t>Překročení</a:t>
            </a:r>
            <a:r>
              <a:rPr lang="cs-CZ" sz="2800" dirty="0" smtClean="0"/>
              <a:t> musí řidič zaznamenat do záznamového listu nebo na výtisk z digitálního tachografu. </a:t>
            </a:r>
          </a:p>
          <a:p>
            <a:pPr algn="ctr">
              <a:buNone/>
              <a:defRPr/>
            </a:pPr>
            <a:r>
              <a:rPr lang="cs-CZ" sz="2800" dirty="0" smtClean="0"/>
              <a:t>Uvádí důvody překročení doby řízení.</a:t>
            </a: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endParaRPr lang="cs-CZ" sz="6000" dirty="0" smtClean="0"/>
          </a:p>
        </p:txBody>
      </p:sp>
      <p:sp>
        <p:nvSpPr>
          <p:cNvPr id="4915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9157" name="Obdélník 4"/>
          <p:cNvSpPr>
            <a:spLocks noChangeArrowheads="1"/>
          </p:cNvSpPr>
          <p:nvPr/>
        </p:nvSpPr>
        <p:spPr bwMode="auto">
          <a:xfrm>
            <a:off x="395288" y="1700213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196954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08720"/>
            <a:ext cx="8208912" cy="5400228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/>
              <a:t>Denní doba řízení</a:t>
            </a:r>
          </a:p>
          <a:p>
            <a:pPr>
              <a:buNone/>
              <a:defRPr/>
            </a:pPr>
            <a:r>
              <a:rPr lang="cs-CZ" dirty="0" smtClean="0"/>
              <a:t>                              Je celková doba řízení:</a:t>
            </a:r>
          </a:p>
          <a:p>
            <a:pPr algn="ctr">
              <a:buNone/>
              <a:defRPr/>
            </a:pPr>
            <a:r>
              <a:rPr lang="cs-CZ" dirty="0" smtClean="0"/>
              <a:t>     </a:t>
            </a:r>
          </a:p>
          <a:p>
            <a:pPr algn="ctr">
              <a:buNone/>
              <a:defRPr/>
            </a:pPr>
            <a:r>
              <a:rPr lang="cs-CZ" dirty="0" smtClean="0"/>
              <a:t>mezi skončením jedné denní doby odpočinku a    </a:t>
            </a:r>
          </a:p>
          <a:p>
            <a:pPr algn="ctr">
              <a:buNone/>
              <a:defRPr/>
            </a:pPr>
            <a:r>
              <a:rPr lang="cs-CZ" dirty="0" smtClean="0"/>
              <a:t>           začátkem druhé denní doby odpočinku</a:t>
            </a:r>
          </a:p>
          <a:p>
            <a:pPr>
              <a:buNone/>
              <a:defRPr/>
            </a:pPr>
            <a:endParaRPr lang="cs-CZ" dirty="0" smtClean="0"/>
          </a:p>
          <a:p>
            <a:pPr algn="ctr">
              <a:buNone/>
              <a:defRPr/>
            </a:pPr>
            <a:r>
              <a:rPr lang="cs-CZ" dirty="0" smtClean="0"/>
              <a:t>    mezi denní dobou odpočinku a týdenní dobou odpočinku (tj. mezi dvěma denními odpočinky nebo mezi jedním denním a jedním týdenním odpočinkem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1204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1205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5" name="Šipka doprava 4"/>
          <p:cNvSpPr/>
          <p:nvPr/>
        </p:nvSpPr>
        <p:spPr>
          <a:xfrm rot="1885795">
            <a:off x="897971" y="3907541"/>
            <a:ext cx="57606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806860">
            <a:off x="753075" y="2320221"/>
            <a:ext cx="57606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835696" y="1556792"/>
            <a:ext cx="56166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835696" y="908720"/>
            <a:ext cx="56166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835696" y="908720"/>
            <a:ext cx="0" cy="64807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7452320" y="908720"/>
            <a:ext cx="0" cy="64807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10730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388350" cy="5256212"/>
          </a:xfrm>
        </p:spPr>
        <p:txBody>
          <a:bodyPr rtlCol="0">
            <a:normAutofit lnSpcReduction="10000"/>
          </a:bodyPr>
          <a:lstStyle/>
          <a:p>
            <a:pPr algn="ctr">
              <a:buNone/>
            </a:pPr>
            <a:r>
              <a:rPr lang="cs-CZ" sz="3600" b="1" dirty="0" smtClean="0"/>
              <a:t>Denní doba řízení se nevztahuje </a:t>
            </a:r>
            <a:r>
              <a:rPr lang="cs-CZ" sz="2800" dirty="0" smtClean="0"/>
              <a:t>na kalendářní, ale na tzv. </a:t>
            </a:r>
            <a:r>
              <a:rPr lang="cs-CZ" sz="3600" b="1" dirty="0" smtClean="0"/>
              <a:t>plovoucí den</a:t>
            </a:r>
            <a:r>
              <a:rPr lang="cs-CZ" sz="2800" b="1" dirty="0" smtClean="0"/>
              <a:t>, </a:t>
            </a:r>
            <a:r>
              <a:rPr lang="cs-CZ" sz="2800" dirty="0" smtClean="0"/>
              <a:t>který zahrnuje časový úsek 24 hodin nezávisle na reálném čase kalendářního dne.</a:t>
            </a:r>
          </a:p>
          <a:p>
            <a:pPr algn="ctr">
              <a:buNone/>
            </a:pPr>
            <a:r>
              <a:rPr lang="cs-CZ" sz="2800" dirty="0" smtClean="0"/>
              <a:t> </a:t>
            </a:r>
          </a:p>
          <a:p>
            <a:pPr algn="ctr">
              <a:buNone/>
            </a:pPr>
            <a:r>
              <a:rPr lang="cs-CZ" sz="3600" b="1" dirty="0" smtClean="0"/>
              <a:t>Plovoucí den může začít</a:t>
            </a:r>
            <a:r>
              <a:rPr lang="cs-CZ" sz="2800" dirty="0" smtClean="0"/>
              <a:t> v jednom kalendářním dni a</a:t>
            </a:r>
          </a:p>
          <a:p>
            <a:pPr algn="ctr">
              <a:buNone/>
            </a:pPr>
            <a:r>
              <a:rPr lang="cs-CZ" sz="2800" dirty="0" smtClean="0"/>
              <a:t>pokračovat do dalšího kalendářního dne. </a:t>
            </a:r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3600" b="1" dirty="0" smtClean="0"/>
              <a:t>Jeden plovoucí den obsahuje </a:t>
            </a:r>
            <a:r>
              <a:rPr lang="cs-CZ" sz="2800" dirty="0" smtClean="0"/>
              <a:t>denní dobu řízení a denní dobu odpočinku.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1204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1205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698098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1" y="980728"/>
            <a:ext cx="7560840" cy="5472608"/>
          </a:xfrm>
          <a:ln w="6350">
            <a:solidFill>
              <a:schemeClr val="tx1"/>
            </a:solidFill>
          </a:ln>
        </p:spPr>
        <p:txBody>
          <a:bodyPr rtlCol="0">
            <a:normAutofit fontScale="925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5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dirty="0" smtClean="0"/>
              <a:t>DENNÍ DOBA ŘÍZENÍ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nesmí přesáhnout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/>
              <a:t>9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/>
              <a:t>hodin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nejvýše </a:t>
            </a:r>
            <a:r>
              <a:rPr lang="cs-CZ" sz="3600" b="1" dirty="0" smtClean="0"/>
              <a:t>2 x týdně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může být </a:t>
            </a:r>
            <a:r>
              <a:rPr lang="cs-CZ" u="sng" dirty="0" smtClean="0"/>
              <a:t>prodloužena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na </a:t>
            </a:r>
            <a:r>
              <a:rPr lang="cs-CZ" sz="3500" b="1" dirty="0" smtClean="0"/>
              <a:t>10 hodin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/>
              <a:t> </a:t>
            </a:r>
            <a:endParaRPr lang="cs-CZ" sz="6000" dirty="0" smtClean="0"/>
          </a:p>
        </p:txBody>
      </p:sp>
      <p:sp>
        <p:nvSpPr>
          <p:cNvPr id="51204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1205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3968" y="2636912"/>
            <a:ext cx="842392" cy="504056"/>
          </a:xfrm>
          <a:prstGeom prst="rect">
            <a:avLst/>
          </a:prstGeom>
          <a:solidFill>
            <a:srgbClr val="0000A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 min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419872" y="5373216"/>
            <a:ext cx="842392" cy="504056"/>
          </a:xfrm>
          <a:prstGeom prst="rect">
            <a:avLst/>
          </a:prstGeom>
          <a:solidFill>
            <a:srgbClr val="0000A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 min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868144" y="5373216"/>
            <a:ext cx="842392" cy="504056"/>
          </a:xfrm>
          <a:prstGeom prst="rect">
            <a:avLst/>
          </a:prstGeom>
          <a:solidFill>
            <a:srgbClr val="0000A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 min</a:t>
            </a:r>
            <a:endParaRPr lang="cs-CZ" dirty="0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827584" y="836712"/>
            <a:ext cx="0" cy="57606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827584" y="836712"/>
            <a:ext cx="78488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827584" y="6597352"/>
            <a:ext cx="78488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8676456" y="836712"/>
            <a:ext cx="0" cy="57606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6876256" y="5229200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1</a:t>
            </a:r>
            <a:r>
              <a:rPr lang="cs-CZ" b="1" dirty="0" smtClean="0">
                <a:solidFill>
                  <a:schemeClr val="bg1"/>
                </a:solidFill>
              </a:rPr>
              <a:t>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572000" y="5229200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4,5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267744" y="5229200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4,5 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364088" y="2492896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4,5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987824" y="2564904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4,5 hod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82776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836712"/>
            <a:ext cx="7942263" cy="525621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/>
              <a:t>Týdenní doba řízení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/>
              <a:t>   je součet dob řízení</a:t>
            </a:r>
            <a:r>
              <a:rPr lang="cs-CZ" dirty="0" smtClean="0"/>
              <a:t> během jednoho kalendářního týdne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/>
              <a:t>  </a:t>
            </a:r>
            <a:r>
              <a:rPr lang="cs-CZ" sz="4800" b="1" dirty="0" smtClean="0">
                <a:solidFill>
                  <a:schemeClr val="accent1"/>
                </a:solidFill>
              </a:rPr>
              <a:t>Týden (kalendářní týden) </a:t>
            </a:r>
            <a:r>
              <a:rPr lang="cs-CZ" dirty="0" smtClean="0"/>
              <a:t>je období mezi 00.00 hod. v pondělí a 24.00 hod. v neděli.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/>
              <a:t> </a:t>
            </a:r>
            <a:endParaRPr lang="cs-CZ" sz="6000" dirty="0" smtClean="0"/>
          </a:p>
        </p:txBody>
      </p:sp>
      <p:sp>
        <p:nvSpPr>
          <p:cNvPr id="52228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2229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763688" y="1556792"/>
            <a:ext cx="56166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763688" y="908720"/>
            <a:ext cx="0" cy="64807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380312" y="908720"/>
            <a:ext cx="0" cy="64807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763688" y="908720"/>
            <a:ext cx="56166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866744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136904" cy="5256212"/>
          </a:xfrm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Týdenní doba řízení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V jednom kalendářním týdnu může být 6 denních dob řízení.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     </a:t>
            </a:r>
            <a:r>
              <a:rPr lang="cs-CZ" sz="2800" b="1" dirty="0" smtClean="0"/>
              <a:t>2 x  týdně  je max. 10 hodin………….. 20  hodin         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       4 x  týdně  je max. 9 hodin…………… 36   hodin</a:t>
            </a:r>
          </a:p>
          <a:p>
            <a:pPr algn="ctr">
              <a:buNone/>
              <a:defRPr/>
            </a:pPr>
            <a:endParaRPr lang="cs-CZ" dirty="0" smtClean="0"/>
          </a:p>
          <a:p>
            <a:pPr algn="ctr">
              <a:buNone/>
              <a:defRPr/>
            </a:pPr>
            <a:r>
              <a:rPr lang="cs-CZ" sz="4000" b="1" dirty="0" smtClean="0"/>
              <a:t>max. </a:t>
            </a:r>
            <a:r>
              <a:rPr lang="cs-CZ" sz="4800" b="1" dirty="0" smtClean="0">
                <a:solidFill>
                  <a:schemeClr val="accent1"/>
                </a:solidFill>
              </a:rPr>
              <a:t>56 </a:t>
            </a:r>
            <a:r>
              <a:rPr lang="cs-CZ" sz="4000" b="1" dirty="0" smtClean="0"/>
              <a:t>hodin</a:t>
            </a:r>
            <a:r>
              <a:rPr lang="cs-CZ" sz="4000" b="1" u="sng" dirty="0" smtClean="0"/>
              <a:t> </a:t>
            </a:r>
            <a:endParaRPr lang="cs-CZ" sz="4000" b="1" dirty="0" smtClean="0"/>
          </a:p>
        </p:txBody>
      </p:sp>
      <p:sp>
        <p:nvSpPr>
          <p:cNvPr id="52228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2229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95536" y="980728"/>
            <a:ext cx="0" cy="55446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8820472" y="980728"/>
            <a:ext cx="0" cy="55446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95536" y="980728"/>
            <a:ext cx="84249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95536" y="6525344"/>
            <a:ext cx="84249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378685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908720"/>
            <a:ext cx="7942263" cy="525621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Zároveň musí být splněny požadavky </a:t>
            </a:r>
            <a:r>
              <a:rPr lang="cs-CZ" sz="4000" b="1" dirty="0" smtClean="0">
                <a:solidFill>
                  <a:schemeClr val="accent1"/>
                </a:solidFill>
              </a:rPr>
              <a:t>na týdenní pracovní dobu </a:t>
            </a:r>
            <a:br>
              <a:rPr lang="cs-CZ" sz="4000" b="1" dirty="0" smtClean="0">
                <a:solidFill>
                  <a:schemeClr val="accent1"/>
                </a:solidFill>
              </a:rPr>
            </a:br>
            <a:r>
              <a:rPr lang="cs-CZ" dirty="0" smtClean="0"/>
              <a:t>(40 hodin plus přesčasy, popř. 48 hodin u více pracovních poměrů, resp. při prodloužení maximálně 60 hodin).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>
              <a:buNone/>
            </a:pPr>
            <a:r>
              <a:rPr lang="cs-CZ" sz="3600" dirty="0" smtClean="0"/>
              <a:t>Při maximálním využití </a:t>
            </a:r>
            <a:r>
              <a:rPr lang="cs-CZ" dirty="0" smtClean="0"/>
              <a:t>týdenní doby řízení a prodloužení týdenní pracovní doby tedy řidiči zbývají pouze 4 hodiny na jiné práce </a:t>
            </a:r>
            <a:br>
              <a:rPr lang="cs-CZ" dirty="0" smtClean="0"/>
            </a:br>
            <a:r>
              <a:rPr lang="cs-CZ" dirty="0" smtClean="0"/>
              <a:t>(60 h - 56 h = 4 h). </a:t>
            </a:r>
            <a:endParaRPr lang="cs-CZ" sz="6000" dirty="0" smtClean="0"/>
          </a:p>
        </p:txBody>
      </p:sp>
      <p:sp>
        <p:nvSpPr>
          <p:cNvPr id="52228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2229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253508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980728"/>
            <a:ext cx="7942263" cy="5516562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/>
              <a:t>  2 - týdenní doba řízení </a:t>
            </a:r>
            <a:br>
              <a:rPr lang="cs-CZ" sz="3600" dirty="0" smtClean="0"/>
            </a:br>
            <a:endParaRPr lang="cs-CZ" sz="36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Celková doba řízení za dva po sobě následující týdny nesmí </a:t>
            </a:r>
            <a:r>
              <a:rPr lang="cs-CZ" sz="3600" b="1" dirty="0" smtClean="0"/>
              <a:t>přesáhnou 90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/>
              <a:t>hodin.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/>
              <a:t>1. týden                      2. týden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dirty="0" smtClean="0"/>
          </a:p>
        </p:txBody>
      </p:sp>
      <p:sp>
        <p:nvSpPr>
          <p:cNvPr id="53252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3253" name="Obdélník 4"/>
          <p:cNvSpPr>
            <a:spLocks noChangeArrowheads="1"/>
          </p:cNvSpPr>
          <p:nvPr/>
        </p:nvSpPr>
        <p:spPr bwMode="auto">
          <a:xfrm>
            <a:off x="323850" y="1700213"/>
            <a:ext cx="83518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7668344" y="980728"/>
            <a:ext cx="0" cy="7200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051720" y="980728"/>
            <a:ext cx="0" cy="7200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051720" y="980728"/>
            <a:ext cx="56166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051720" y="1700808"/>
            <a:ext cx="56166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1403648" y="5733256"/>
            <a:ext cx="708481" cy="51416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259632" y="5589240"/>
            <a:ext cx="646578" cy="64657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2339752" y="3861048"/>
            <a:ext cx="1008112" cy="72008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56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339752" y="4797152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5O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339752" y="5661248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56 hod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1259632" y="5589240"/>
            <a:ext cx="1008112" cy="72008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1187624" y="5661248"/>
            <a:ext cx="1080120" cy="65645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5940152" y="3789040"/>
            <a:ext cx="1008112" cy="72008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34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940152" y="4725144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40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940152" y="5661248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56 hod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43" name="Přímá spojovací čára 42"/>
          <p:cNvCxnSpPr/>
          <p:nvPr/>
        </p:nvCxnSpPr>
        <p:spPr>
          <a:xfrm>
            <a:off x="2339752" y="5733256"/>
            <a:ext cx="1008112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flipV="1">
            <a:off x="2339752" y="5661248"/>
            <a:ext cx="999728" cy="5844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flipV="1">
            <a:off x="5940152" y="5733256"/>
            <a:ext cx="999728" cy="5844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5940152" y="5733256"/>
            <a:ext cx="1008112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287313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361056" y="2996952"/>
            <a:ext cx="950505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5">
              <a:buNone/>
            </a:pPr>
            <a:r>
              <a:rPr lang="cs-CZ" sz="8000" dirty="0" smtClean="0"/>
              <a:t>B</a:t>
            </a:r>
            <a:r>
              <a:rPr lang="cs-CZ" sz="3200" dirty="0" smtClean="0"/>
              <a:t>EZPEČNOSTNÍ</a:t>
            </a:r>
            <a:r>
              <a:rPr lang="cs-CZ" sz="3600" dirty="0" smtClean="0"/>
              <a:t> </a:t>
            </a:r>
            <a:r>
              <a:rPr lang="cs-CZ" sz="8000" dirty="0" smtClean="0"/>
              <a:t>P</a:t>
            </a:r>
            <a:r>
              <a:rPr lang="cs-CZ" sz="3200" dirty="0" smtClean="0"/>
              <a:t>ŘESTÁVKA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692696"/>
            <a:ext cx="7942263" cy="5400675"/>
          </a:xfrm>
        </p:spPr>
        <p:txBody>
          <a:bodyPr rtlCol="0">
            <a:normAutofit/>
          </a:bodyPr>
          <a:lstStyle/>
          <a:p>
            <a:pPr algn="ctr">
              <a:buNone/>
              <a:defRPr/>
            </a:pPr>
            <a:endParaRPr lang="cs-CZ" dirty="0" smtClean="0"/>
          </a:p>
          <a:p>
            <a:pPr algn="ctr">
              <a:buNone/>
              <a:defRPr/>
            </a:pPr>
            <a:endParaRPr lang="cs-CZ" u="sng" dirty="0" smtClean="0"/>
          </a:p>
          <a:p>
            <a:pPr lvl="0" algn="ctr">
              <a:buNone/>
            </a:pPr>
            <a:r>
              <a:rPr lang="cs-CZ" sz="3200" b="1" dirty="0" smtClean="0"/>
              <a:t>je určena</a:t>
            </a:r>
            <a:r>
              <a:rPr lang="cs-CZ" dirty="0" smtClean="0"/>
              <a:t> výhradně </a:t>
            </a:r>
            <a:r>
              <a:rPr lang="cs-CZ" sz="3200" b="1" dirty="0" smtClean="0">
                <a:solidFill>
                  <a:schemeClr val="accent1"/>
                </a:solidFill>
              </a:rPr>
              <a:t>k zotavení </a:t>
            </a:r>
            <a:r>
              <a:rPr lang="cs-CZ" dirty="0" smtClean="0"/>
              <a:t>řidiče</a:t>
            </a:r>
            <a:endParaRPr lang="cs-CZ" u="sng" dirty="0" smtClean="0"/>
          </a:p>
          <a:p>
            <a:pPr lvl="0" algn="ctr">
              <a:buNone/>
            </a:pPr>
            <a:r>
              <a:rPr lang="cs-CZ" dirty="0" smtClean="0"/>
              <a:t>    </a:t>
            </a:r>
            <a:r>
              <a:rPr lang="cs-CZ" sz="2800" dirty="0" smtClean="0"/>
              <a:t>doba, během níž </a:t>
            </a:r>
            <a:r>
              <a:rPr lang="cs-CZ" sz="2800" u="sng" dirty="0" smtClean="0"/>
              <a:t>nesmí</a:t>
            </a:r>
            <a:r>
              <a:rPr lang="cs-CZ" sz="2800" dirty="0" smtClean="0"/>
              <a:t> řidič řídit ani vykonávat žádnou jinou práci(např. nakládat nebo vykládat náklad,provádět údržbu na vozidle a podobně)</a:t>
            </a:r>
          </a:p>
          <a:p>
            <a:pPr lvl="0">
              <a:buNone/>
            </a:pPr>
            <a:endParaRPr lang="cs-CZ" sz="2800" dirty="0" smtClean="0"/>
          </a:p>
          <a:p>
            <a:pPr lvl="0"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2800" dirty="0" smtClean="0"/>
              <a:t> </a:t>
            </a:r>
            <a:r>
              <a:rPr lang="cs-CZ" sz="3200" b="1" dirty="0" smtClean="0"/>
              <a:t>Bezpečnostní přestávky v řízení se řidiči započítávají do pracovní doby.</a:t>
            </a:r>
          </a:p>
          <a:p>
            <a:pPr lvl="0">
              <a:buNone/>
            </a:pPr>
            <a:endParaRPr lang="cs-CZ" sz="2800" dirty="0" smtClean="0"/>
          </a:p>
        </p:txBody>
      </p:sp>
      <p:sp>
        <p:nvSpPr>
          <p:cNvPr id="4915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9157" name="Obdélník 4"/>
          <p:cNvSpPr>
            <a:spLocks noChangeArrowheads="1"/>
          </p:cNvSpPr>
          <p:nvPr/>
        </p:nvSpPr>
        <p:spPr bwMode="auto">
          <a:xfrm>
            <a:off x="395288" y="1700213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827584" y="1988840"/>
            <a:ext cx="720080" cy="0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906465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7942263" cy="5400675"/>
          </a:xfrm>
        </p:spPr>
        <p:txBody>
          <a:bodyPr rtlCol="0">
            <a:normAutofit lnSpcReduction="10000"/>
          </a:bodyPr>
          <a:lstStyle/>
          <a:p>
            <a:pPr algn="ctr">
              <a:buNone/>
              <a:defRPr/>
            </a:pPr>
            <a:endParaRPr lang="cs-CZ" dirty="0" smtClean="0"/>
          </a:p>
          <a:p>
            <a:pPr algn="ctr">
              <a:buNone/>
              <a:defRPr/>
            </a:pPr>
            <a:r>
              <a:rPr lang="cs-CZ" sz="3200" b="1" dirty="0" smtClean="0"/>
              <a:t>Po 4,5 hod. řízení </a:t>
            </a:r>
            <a:r>
              <a:rPr lang="cs-CZ" dirty="0" smtClean="0"/>
              <a:t>musí mít řidič </a:t>
            </a:r>
            <a:r>
              <a:rPr lang="cs-CZ" sz="4000" b="1" dirty="0" smtClean="0">
                <a:solidFill>
                  <a:schemeClr val="accent1"/>
                </a:solidFill>
              </a:rPr>
              <a:t>nepřerušenou</a:t>
            </a:r>
            <a:r>
              <a:rPr lang="cs-CZ" dirty="0" smtClean="0"/>
              <a:t> přestávku nejméně </a:t>
            </a:r>
            <a:r>
              <a:rPr lang="cs-CZ" sz="4000" b="1" dirty="0" smtClean="0">
                <a:solidFill>
                  <a:schemeClr val="accent1"/>
                </a:solidFill>
              </a:rPr>
              <a:t>45</a:t>
            </a:r>
            <a:r>
              <a:rPr lang="cs-CZ" sz="4000" dirty="0" smtClean="0"/>
              <a:t> </a:t>
            </a:r>
            <a:r>
              <a:rPr lang="cs-CZ" dirty="0" smtClean="0"/>
              <a:t>minut, pokud mu nezačíná doba odpočinku.</a:t>
            </a:r>
          </a:p>
          <a:p>
            <a:pPr algn="ctr">
              <a:buNone/>
              <a:defRPr/>
            </a:pPr>
            <a:endParaRPr lang="cs-CZ" dirty="0" smtClean="0"/>
          </a:p>
          <a:p>
            <a:pPr algn="ctr">
              <a:buNone/>
              <a:defRPr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 </a:t>
            </a:r>
            <a:r>
              <a:rPr lang="cs-CZ" sz="3200" b="1" dirty="0" smtClean="0"/>
              <a:t>Tato přestávka může být nahrazena </a:t>
            </a:r>
            <a:r>
              <a:rPr lang="cs-CZ" dirty="0" smtClean="0"/>
              <a:t>přestávkou v délce </a:t>
            </a:r>
            <a:r>
              <a:rPr lang="cs-CZ" sz="4400" b="1" dirty="0" smtClean="0">
                <a:solidFill>
                  <a:schemeClr val="accent1"/>
                </a:solidFill>
              </a:rPr>
              <a:t>nejméně 15 </a:t>
            </a:r>
            <a:r>
              <a:rPr lang="cs-CZ" dirty="0" smtClean="0"/>
              <a:t>minut, </a:t>
            </a:r>
            <a:br>
              <a:rPr lang="cs-CZ" dirty="0" smtClean="0"/>
            </a:br>
            <a:r>
              <a:rPr lang="cs-CZ" dirty="0" smtClean="0"/>
              <a:t>po níž následuje přestávka v délce </a:t>
            </a:r>
            <a:r>
              <a:rPr lang="cs-CZ" sz="4400" b="1" dirty="0" smtClean="0">
                <a:solidFill>
                  <a:schemeClr val="accent1"/>
                </a:solidFill>
              </a:rPr>
              <a:t>nejméně 30 minut</a:t>
            </a:r>
            <a:r>
              <a:rPr lang="cs-CZ" dirty="0" smtClean="0"/>
              <a:t>.</a:t>
            </a:r>
          </a:p>
          <a:p>
            <a:pPr algn="ctr">
              <a:buNone/>
              <a:defRPr/>
            </a:pPr>
            <a:endParaRPr lang="cs-CZ" u="sng" dirty="0" smtClean="0"/>
          </a:p>
        </p:txBody>
      </p:sp>
      <p:sp>
        <p:nvSpPr>
          <p:cNvPr id="4915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9157" name="Obdélník 4"/>
          <p:cNvSpPr>
            <a:spLocks noChangeArrowheads="1"/>
          </p:cNvSpPr>
          <p:nvPr/>
        </p:nvSpPr>
        <p:spPr bwMode="auto">
          <a:xfrm>
            <a:off x="395288" y="1700213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480698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892480" cy="6264696"/>
          </a:xfrm>
        </p:spPr>
        <p:txBody>
          <a:bodyPr rtlCol="0">
            <a:normAutofit lnSpcReduction="10000"/>
          </a:bodyPr>
          <a:lstStyle/>
          <a:p>
            <a:pPr algn="ctr">
              <a:buNone/>
              <a:defRPr/>
            </a:pPr>
            <a:endParaRPr lang="cs-CZ" dirty="0" smtClean="0"/>
          </a:p>
          <a:p>
            <a:pPr algn="ctr">
              <a:buNone/>
            </a:pPr>
            <a:r>
              <a:rPr lang="cs-CZ" sz="3600" dirty="0" smtClean="0"/>
              <a:t>       Přestávky v řízení může řidič trá</a:t>
            </a:r>
            <a:r>
              <a:rPr lang="cs-CZ" sz="3200" b="1" dirty="0" smtClean="0"/>
              <a:t>v</a:t>
            </a:r>
            <a:r>
              <a:rPr lang="cs-CZ" sz="3200" dirty="0" smtClean="0"/>
              <a:t>it</a:t>
            </a:r>
            <a:r>
              <a:rPr lang="cs-CZ" sz="2800" dirty="0" smtClean="0"/>
              <a:t>:</a:t>
            </a:r>
            <a:br>
              <a:rPr lang="cs-CZ" sz="2800" dirty="0" smtClean="0"/>
            </a:br>
            <a:endParaRPr lang="cs-CZ" sz="2800" dirty="0" smtClean="0"/>
          </a:p>
          <a:p>
            <a:pPr lvl="0" algn="ctr">
              <a:buNone/>
            </a:pPr>
            <a:r>
              <a:rPr lang="cs-CZ" sz="2800" dirty="0" smtClean="0"/>
              <a:t>pouze ve stojícím vozidle </a:t>
            </a:r>
            <a:br>
              <a:rPr lang="cs-CZ" sz="2800" dirty="0" smtClean="0"/>
            </a:br>
            <a:r>
              <a:rPr lang="cs-CZ" sz="2800" dirty="0" smtClean="0"/>
              <a:t>(při stání na parkovišti, ale také např. při čekání na odbavení na hraničním přechodu, při čekání během nakládky nebo vykládky vozidla apod.),</a:t>
            </a:r>
          </a:p>
          <a:p>
            <a:pPr lvl="0" algn="ctr">
              <a:buNone/>
            </a:pPr>
            <a:endParaRPr lang="cs-CZ" sz="2800" dirty="0" smtClean="0"/>
          </a:p>
          <a:p>
            <a:pPr lvl="0" algn="ctr">
              <a:buNone/>
            </a:pPr>
            <a:r>
              <a:rPr lang="cs-CZ" sz="2800" dirty="0" smtClean="0"/>
              <a:t>mimo vozidlo </a:t>
            </a:r>
            <a:br>
              <a:rPr lang="cs-CZ" sz="2800" dirty="0" smtClean="0"/>
            </a:br>
            <a:r>
              <a:rPr lang="cs-CZ" sz="2800" dirty="0" smtClean="0"/>
              <a:t>(i v trajektu nebo po železnici),</a:t>
            </a:r>
          </a:p>
          <a:p>
            <a:pPr lvl="0" algn="ctr">
              <a:buNone/>
            </a:pPr>
            <a:endParaRPr lang="cs-CZ" sz="2800" dirty="0" smtClean="0"/>
          </a:p>
          <a:p>
            <a:pPr lvl="0" algn="ctr">
              <a:buNone/>
            </a:pPr>
            <a:r>
              <a:rPr lang="cs-CZ" sz="2800" dirty="0" smtClean="0"/>
              <a:t>v pohybujícím se vozidle, které řídí jiný řidič </a:t>
            </a:r>
            <a:br>
              <a:rPr lang="cs-CZ" sz="2800" dirty="0" smtClean="0"/>
            </a:br>
            <a:r>
              <a:rPr lang="cs-CZ" sz="2800" dirty="0" smtClean="0"/>
              <a:t>(na lehátku ve spací kabině nebo na sedadle spolujezdce).</a:t>
            </a:r>
          </a:p>
          <a:p>
            <a:pPr lvl="0">
              <a:buNone/>
            </a:pPr>
            <a:endParaRPr lang="cs-CZ" sz="2800" dirty="0" smtClean="0"/>
          </a:p>
        </p:txBody>
      </p:sp>
      <p:sp>
        <p:nvSpPr>
          <p:cNvPr id="4915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9157" name="Obdélník 4"/>
          <p:cNvSpPr>
            <a:spLocks noChangeArrowheads="1"/>
          </p:cNvSpPr>
          <p:nvPr/>
        </p:nvSpPr>
        <p:spPr bwMode="auto">
          <a:xfrm>
            <a:off x="1043608" y="1628800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10" name="Šipka doprava 9"/>
          <p:cNvSpPr/>
          <p:nvPr/>
        </p:nvSpPr>
        <p:spPr>
          <a:xfrm rot="1844106">
            <a:off x="658751" y="4843212"/>
            <a:ext cx="638472" cy="6419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844106">
            <a:off x="2026903" y="1530844"/>
            <a:ext cx="638472" cy="6419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1844106">
            <a:off x="2818991" y="3619076"/>
            <a:ext cx="638472" cy="6419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33075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268760"/>
            <a:ext cx="7776864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4000" b="1" dirty="0" smtClean="0"/>
              <a:t>Přestávky v řízení nesmí </a:t>
            </a:r>
            <a:r>
              <a:rPr lang="cs-CZ" sz="3200" dirty="0" smtClean="0"/>
              <a:t>být považovány za denní odpočinek. </a:t>
            </a:r>
          </a:p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r>
              <a:rPr lang="cs-CZ" sz="4000" b="1" dirty="0" smtClean="0"/>
              <a:t>Nahrazení přestávky </a:t>
            </a:r>
            <a:r>
              <a:rPr lang="cs-CZ" sz="3200" dirty="0" smtClean="0"/>
              <a:t>v řízení odpočinkem možné, ale pouze za podmínky, že tento odpočinek trvá alespoň 3 hodiny a řidič v této době může volně disponovat svým časem</a:t>
            </a:r>
            <a:r>
              <a:rPr lang="cs-CZ" sz="2800" dirty="0" smtClean="0"/>
              <a:t>.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4355976" y="1772816"/>
            <a:ext cx="842392" cy="504056"/>
          </a:xfrm>
          <a:prstGeom prst="rect">
            <a:avLst/>
          </a:prstGeom>
          <a:solidFill>
            <a:srgbClr val="0000A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 min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196975"/>
            <a:ext cx="7942263" cy="540067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>
              <a:buNone/>
              <a:defRPr/>
            </a:pPr>
            <a:r>
              <a:rPr lang="cs-CZ" b="1" dirty="0" smtClean="0"/>
              <a:t> 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heavy" dirty="0" smtClean="0"/>
              <a:t> DOBA ŘÍZENÍ</a:t>
            </a:r>
            <a:r>
              <a:rPr lang="cs-CZ" dirty="0" smtClean="0"/>
              <a:t> = max. 4,5 hod.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!!!!!!!!!!! po ní musí být  </a:t>
            </a:r>
            <a:r>
              <a:rPr lang="cs-CZ" b="1" dirty="0" smtClean="0"/>
              <a:t>BEZPEČNOSTNÍ PŘESTÁVKA  </a:t>
            </a:r>
            <a:r>
              <a:rPr lang="cs-CZ" dirty="0" smtClean="0"/>
              <a:t>min. 45 minut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</a:t>
            </a:r>
          </a:p>
        </p:txBody>
      </p:sp>
      <p:sp>
        <p:nvSpPr>
          <p:cNvPr id="4915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9157" name="Obdélník 4"/>
          <p:cNvSpPr>
            <a:spLocks noChangeArrowheads="1"/>
          </p:cNvSpPr>
          <p:nvPr/>
        </p:nvSpPr>
        <p:spPr bwMode="auto">
          <a:xfrm>
            <a:off x="1043608" y="1700808"/>
            <a:ext cx="83534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2699792" y="1484784"/>
            <a:ext cx="4464496" cy="129614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2411760" y="1556792"/>
            <a:ext cx="3960440" cy="108012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4427984" y="5229200"/>
            <a:ext cx="842392" cy="504056"/>
          </a:xfrm>
          <a:prstGeom prst="rect">
            <a:avLst/>
          </a:prstGeom>
          <a:solidFill>
            <a:srgbClr val="0000A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 min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436096" y="1700808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31840" y="1700808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5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08104" y="5085184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4,5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03848" y="5085184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4,5 hod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639377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4211960" y="1628800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3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196975"/>
            <a:ext cx="7942263" cy="540067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heavy" dirty="0" smtClean="0"/>
              <a:t> 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>
              <a:buNone/>
              <a:defRPr/>
            </a:pPr>
            <a:r>
              <a:rPr lang="cs-CZ" dirty="0" smtClean="0"/>
              <a:t>!!!!!!! </a:t>
            </a:r>
            <a:r>
              <a:rPr lang="cs-CZ" dirty="0" err="1" smtClean="0"/>
              <a:t>Bezpeč</a:t>
            </a:r>
            <a:r>
              <a:rPr lang="cs-CZ" dirty="0" smtClean="0"/>
              <a:t>. přestávku lze rozdělit na  2 části: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 první je min. 15 minut</a:t>
            </a:r>
          </a:p>
          <a:p>
            <a:pPr algn="ctr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druhá je min. 30 minut</a:t>
            </a:r>
          </a:p>
          <a:p>
            <a:pPr algn="ctr" eaLnBrk="1" fontAlgn="auto" hangingPunct="1">
              <a:spcAft>
                <a:spcPts val="0"/>
              </a:spcAft>
              <a:buNone/>
              <a:defRPr/>
            </a:pPr>
            <a:endParaRPr lang="cs-CZ" sz="6000" dirty="0" smtClean="0"/>
          </a:p>
        </p:txBody>
      </p:sp>
      <p:sp>
        <p:nvSpPr>
          <p:cNvPr id="4915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9157" name="Obdélník 4"/>
          <p:cNvSpPr>
            <a:spLocks noChangeArrowheads="1"/>
          </p:cNvSpPr>
          <p:nvPr/>
        </p:nvSpPr>
        <p:spPr bwMode="auto">
          <a:xfrm>
            <a:off x="395288" y="1700213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652120" y="5157192"/>
            <a:ext cx="842392" cy="504056"/>
          </a:xfrm>
          <a:prstGeom prst="rect">
            <a:avLst/>
          </a:prstGeom>
          <a:solidFill>
            <a:srgbClr val="0000A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 min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347864" y="5157192"/>
            <a:ext cx="842392" cy="504056"/>
          </a:xfrm>
          <a:prstGeom prst="rect">
            <a:avLst/>
          </a:prstGeom>
          <a:solidFill>
            <a:srgbClr val="0000A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min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436096" y="1772816"/>
            <a:ext cx="842392" cy="504056"/>
          </a:xfrm>
          <a:prstGeom prst="rect">
            <a:avLst/>
          </a:prstGeom>
          <a:solidFill>
            <a:srgbClr val="0000A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 min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131840" y="1700808"/>
            <a:ext cx="842392" cy="504056"/>
          </a:xfrm>
          <a:prstGeom prst="rect">
            <a:avLst/>
          </a:prstGeom>
          <a:solidFill>
            <a:srgbClr val="0000A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min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 flipH="1">
            <a:off x="1907704" y="1196752"/>
            <a:ext cx="5544616" cy="136815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1763688" y="1556792"/>
            <a:ext cx="5616624" cy="122413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763688" y="1628800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1,5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444208" y="1628800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4,5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660232" y="5013176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4,5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427984" y="5013176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3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979712" y="5013176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1,5 hod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306240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4499992" y="1772816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1,5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196975"/>
            <a:ext cx="7942263" cy="540067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u="heavy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/>
                </a:solidFill>
              </a:rPr>
              <a:t>!!!!!!!!!!!! Pořadí přestávek NELZE měnit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>
                <a:solidFill>
                  <a:schemeClr val="tx2"/>
                </a:solidFill>
              </a:rPr>
              <a:t> </a:t>
            </a:r>
            <a:endParaRPr lang="cs-CZ" sz="6000" dirty="0" smtClean="0">
              <a:solidFill>
                <a:schemeClr val="tx2"/>
              </a:solidFill>
            </a:endParaRPr>
          </a:p>
        </p:txBody>
      </p:sp>
      <p:sp>
        <p:nvSpPr>
          <p:cNvPr id="49156" name="Rectangle 1"/>
          <p:cNvSpPr>
            <a:spLocks noChangeArrowheads="1"/>
          </p:cNvSpPr>
          <p:nvPr/>
        </p:nvSpPr>
        <p:spPr bwMode="auto">
          <a:xfrm>
            <a:off x="1187450" y="3284538"/>
            <a:ext cx="6264275" cy="87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2400" b="1" u="sng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1" eaLnBrk="0" hangingPunct="0"/>
            <a:endParaRPr lang="cs-CZ" sz="9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9157" name="Obdélník 4"/>
          <p:cNvSpPr>
            <a:spLocks noChangeArrowheads="1"/>
          </p:cNvSpPr>
          <p:nvPr/>
        </p:nvSpPr>
        <p:spPr bwMode="auto">
          <a:xfrm>
            <a:off x="395288" y="1700213"/>
            <a:ext cx="8353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35896" y="4293096"/>
            <a:ext cx="842392" cy="504056"/>
          </a:xfrm>
          <a:prstGeom prst="rect">
            <a:avLst/>
          </a:prstGeom>
          <a:solidFill>
            <a:srgbClr val="0000A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min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940152" y="4365104"/>
            <a:ext cx="842392" cy="504056"/>
          </a:xfrm>
          <a:prstGeom prst="rect">
            <a:avLst/>
          </a:prstGeom>
          <a:solidFill>
            <a:srgbClr val="0000A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 min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491880" y="1988840"/>
            <a:ext cx="842392" cy="504056"/>
          </a:xfrm>
          <a:prstGeom prst="rect">
            <a:avLst/>
          </a:prstGeom>
          <a:solidFill>
            <a:srgbClr val="0000A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 min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724128" y="1988840"/>
            <a:ext cx="842392" cy="504056"/>
          </a:xfrm>
          <a:prstGeom prst="rect">
            <a:avLst/>
          </a:prstGeom>
          <a:solidFill>
            <a:srgbClr val="0000A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min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 flipH="1">
            <a:off x="1835696" y="1340768"/>
            <a:ext cx="5904656" cy="1872208"/>
          </a:xfrm>
          <a:prstGeom prst="straightConnector1">
            <a:avLst/>
          </a:prstGeom>
          <a:ln w="76200">
            <a:solidFill>
              <a:srgbClr val="0000A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2123728" y="1484784"/>
            <a:ext cx="5616624" cy="1728192"/>
          </a:xfrm>
          <a:prstGeom prst="straightConnector1">
            <a:avLst/>
          </a:prstGeom>
          <a:ln w="57150">
            <a:solidFill>
              <a:srgbClr val="0000A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2267744" y="1844824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3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44008" y="4149080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1,5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948264" y="4149080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4,5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732240" y="1844824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4,5 hod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339752" y="4221088"/>
            <a:ext cx="1008112" cy="72008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3 hod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24555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dirty="0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10445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1.	</a:t>
            </a:r>
            <a:r>
              <a:rPr lang="cs-CZ" sz="3200" dirty="0" smtClean="0"/>
              <a:t>Jak velká  </a:t>
            </a:r>
            <a:r>
              <a:rPr lang="cs-CZ" sz="3200" dirty="0" smtClean="0"/>
              <a:t>je maximální doba řízení?</a:t>
            </a:r>
          </a:p>
          <a:p>
            <a:r>
              <a:rPr lang="cs-CZ" sz="3200" dirty="0" smtClean="0"/>
              <a:t>2.	</a:t>
            </a:r>
            <a:r>
              <a:rPr lang="cs-CZ" sz="3200" dirty="0" smtClean="0"/>
              <a:t>Jak velká je </a:t>
            </a:r>
            <a:r>
              <a:rPr lang="cs-CZ" sz="3200" dirty="0" smtClean="0"/>
              <a:t>denní doba řízení?</a:t>
            </a:r>
          </a:p>
          <a:p>
            <a:r>
              <a:rPr lang="cs-CZ" sz="3200" dirty="0" smtClean="0"/>
              <a:t>3.	</a:t>
            </a:r>
            <a:r>
              <a:rPr lang="cs-CZ" sz="3200" dirty="0" smtClean="0"/>
              <a:t>Jak velká </a:t>
            </a:r>
            <a:r>
              <a:rPr lang="cs-CZ" sz="3200" dirty="0" smtClean="0"/>
              <a:t>je týdenní doba řízení?</a:t>
            </a:r>
          </a:p>
          <a:p>
            <a:r>
              <a:rPr lang="cs-CZ" sz="3200" dirty="0" smtClean="0"/>
              <a:t>4.	Popiš kdy se musí udělat bezpečnostní 	přestávka?</a:t>
            </a:r>
          </a:p>
          <a:p>
            <a:r>
              <a:rPr lang="cs-CZ" sz="3200" dirty="0" smtClean="0"/>
              <a:t>5.	</a:t>
            </a:r>
            <a:r>
              <a:rPr lang="cs-CZ" sz="3200" smtClean="0"/>
              <a:t>Jak velká je </a:t>
            </a:r>
            <a:r>
              <a:rPr lang="cs-CZ" sz="3200" dirty="0" smtClean="0"/>
              <a:t>doba </a:t>
            </a:r>
            <a:r>
              <a:rPr lang="cs-CZ" sz="3200" smtClean="0"/>
              <a:t>bezpečnostní </a:t>
            </a:r>
            <a:r>
              <a:rPr lang="cs-CZ" sz="3200" smtClean="0"/>
              <a:t>	přestávky</a:t>
            </a:r>
            <a:r>
              <a:rPr lang="cs-CZ" sz="3200" dirty="0" smtClean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058598679"/>
      </p:ext>
    </p:extLst>
  </p:cSld>
  <p:clrMapOvr>
    <a:masterClrMapping/>
  </p:clrMapOvr>
  <p:transition spd="med">
    <p:randomBar dir="vert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250825" y="1844824"/>
            <a:ext cx="7993583" cy="43924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/>
              <a:t>NAŘÍZENÍ EVROPSKÉHO PARLAMENTU A RADY (ES</a:t>
            </a:r>
            <a:r>
              <a:rPr lang="cs-CZ" sz="1800" b="1" dirty="0" smtClean="0"/>
              <a:t>) </a:t>
            </a:r>
            <a:r>
              <a:rPr lang="cs-CZ" sz="1800" b="1" dirty="0"/>
              <a:t>č. 561/2006</a:t>
            </a:r>
          </a:p>
          <a:p>
            <a:pPr marL="0" indent="0">
              <a:buNone/>
            </a:pPr>
            <a:r>
              <a:rPr lang="cs-CZ" sz="1800" dirty="0" smtClean="0"/>
              <a:t>	ze </a:t>
            </a:r>
            <a:r>
              <a:rPr lang="cs-CZ" sz="1800" dirty="0"/>
              <a:t>dne 15. března </a:t>
            </a:r>
            <a:r>
              <a:rPr lang="cs-CZ" sz="1800" dirty="0" smtClean="0"/>
              <a:t>2006,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	o </a:t>
            </a:r>
            <a:r>
              <a:rPr lang="cs-CZ" sz="1800" dirty="0"/>
              <a:t>harmonizaci některých předpisů v sociální oblasti týkajících se silniční </a:t>
            </a:r>
            <a:r>
              <a:rPr lang="cs-CZ" sz="1800" dirty="0" smtClean="0"/>
              <a:t>dopravy.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BŘEZINA, Jiří.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Přehled předpisů v silniční nákladní dopravě.</a:t>
            </a:r>
          </a:p>
          <a:p>
            <a:pPr eaLnBrk="1" hangingPunct="1">
              <a:buFont typeface="Arial" charset="0"/>
              <a:buNone/>
            </a:pP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Ostrava: REPRONIS, 2012, ISBN 978-80-7329-230-7</a:t>
            </a:r>
          </a:p>
          <a:p>
            <a:pPr eaLnBrk="1" hangingPunct="1">
              <a:buFont typeface="Arial" charset="0"/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067752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337</TotalTime>
  <Words>757</Words>
  <Application>Microsoft Office PowerPoint</Application>
  <PresentationFormat>Předvádění na obrazovce (4:3)</PresentationFormat>
  <Paragraphs>261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Tok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SMITKA František</dc:creator>
  <cp:lastModifiedBy>skola</cp:lastModifiedBy>
  <cp:revision>7</cp:revision>
  <dcterms:created xsi:type="dcterms:W3CDTF">2013-11-01T08:51:56Z</dcterms:created>
  <dcterms:modified xsi:type="dcterms:W3CDTF">2013-11-02T15:51:13Z</dcterms:modified>
</cp:coreProperties>
</file>