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2" r:id="rId2"/>
    <p:sldId id="283" r:id="rId3"/>
    <p:sldId id="257" r:id="rId4"/>
    <p:sldId id="258" r:id="rId5"/>
    <p:sldId id="273" r:id="rId6"/>
    <p:sldId id="259" r:id="rId7"/>
    <p:sldId id="274" r:id="rId8"/>
    <p:sldId id="275" r:id="rId9"/>
    <p:sldId id="276" r:id="rId10"/>
    <p:sldId id="277" r:id="rId11"/>
    <p:sldId id="262" r:id="rId12"/>
    <p:sldId id="263" r:id="rId13"/>
    <p:sldId id="264" r:id="rId14"/>
    <p:sldId id="278" r:id="rId15"/>
    <p:sldId id="265" r:id="rId16"/>
    <p:sldId id="279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A99E08-A013-4B33-923B-84147F1568C4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66F6BB-EB8B-4275-B4AA-8B2145A053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348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03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54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23B3090-DFA7-49C3-ACBE-AD5EDED5ED8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6F6BB-EB8B-4275-B4AA-8B2145A053F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4767D37-860A-443F-9366-D1A090C94EB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050130-248E-41F7-97AE-F53052D782B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899985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VY_32_INOVACE_14_C_09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Doby odpočinku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514952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64157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7942263" cy="5904656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600" dirty="0" smtClean="0">
                <a:solidFill>
                  <a:schemeClr val="tx2"/>
                </a:solidFill>
              </a:rPr>
              <a:t>DOBA ODPOČINKU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JE DOBA, BĚHEM NÍŽ MŮŽE ŘIDIČ  VOLNĚ NAKLÁDAT SE SVÝM ČASEM.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ROZLIŠUJEME: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DENNÍ</a:t>
            </a:r>
            <a:r>
              <a:rPr lang="cs-CZ" b="1" dirty="0" smtClean="0"/>
              <a:t> ODPOČINEK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sz="3600" b="1" dirty="0" smtClean="0"/>
              <a:t>TÝDENNÍ</a:t>
            </a:r>
            <a:r>
              <a:rPr lang="cs-CZ" b="1" dirty="0" smtClean="0"/>
              <a:t> ODPOČINEK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427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427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0" y="2636912"/>
            <a:ext cx="1331640" cy="648072"/>
          </a:xfrm>
          <a:prstGeom prst="rightArrow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60882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942263" cy="5904656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/>
              <a:t>DENNÍ </a:t>
            </a:r>
            <a:r>
              <a:rPr lang="cs-CZ" sz="3600" dirty="0" smtClean="0"/>
              <a:t>ODPOČINEK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sz="2800" b="1" dirty="0" smtClean="0">
                <a:solidFill>
                  <a:schemeClr val="tx2"/>
                </a:solidFill>
              </a:rPr>
              <a:t>Denní dobu odpočinku </a:t>
            </a:r>
            <a:r>
              <a:rPr lang="cs-CZ" sz="2800" dirty="0" smtClean="0"/>
              <a:t>smí řidič strávit v zaparkovaném vozidle</a:t>
            </a:r>
            <a:br>
              <a:rPr lang="cs-CZ" sz="2800" dirty="0" smtClean="0"/>
            </a:br>
            <a:r>
              <a:rPr lang="cs-CZ" sz="2800" dirty="0" smtClean="0"/>
              <a:t> (mimo místo</a:t>
            </a:r>
            <a:r>
              <a:rPr lang="cs-CZ" sz="2800" b="1" dirty="0" smtClean="0"/>
              <a:t> </a:t>
            </a:r>
            <a:r>
              <a:rPr lang="cs-CZ" sz="2800" dirty="0" smtClean="0"/>
              <a:t>obvyklého odstavení vozidla).</a:t>
            </a:r>
          </a:p>
          <a:p>
            <a:pPr algn="ctr">
              <a:buNone/>
              <a:defRPr/>
            </a:pPr>
            <a:r>
              <a:rPr lang="cs-CZ" sz="6600" b="1" dirty="0" smtClean="0">
                <a:solidFill>
                  <a:schemeClr val="tx2"/>
                </a:solidFill>
              </a:rPr>
              <a:t>!!!!!</a:t>
            </a:r>
            <a:r>
              <a:rPr lang="cs-CZ" sz="2800" b="1" dirty="0" smtClean="0">
                <a:solidFill>
                  <a:schemeClr val="tx2"/>
                </a:solidFill>
              </a:rPr>
              <a:t> Podmínkou je</a:t>
            </a:r>
            <a:r>
              <a:rPr lang="cs-CZ" sz="2800" dirty="0" smtClean="0"/>
              <a:t>, že vozidlo je vybaveno</a:t>
            </a:r>
            <a:r>
              <a:rPr lang="cs-CZ" sz="2800" b="1" dirty="0" smtClean="0"/>
              <a:t> </a:t>
            </a:r>
            <a:r>
              <a:rPr lang="cs-CZ" sz="2800" dirty="0" smtClean="0"/>
              <a:t>lehátkem pro každého řidiče a tudíž řidič nesmí být při trávení denního odpočinku v jedoucím vozidle.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5300" name="Rectangle 1"/>
          <p:cNvSpPr>
            <a:spLocks noChangeArrowheads="1"/>
          </p:cNvSpPr>
          <p:nvPr/>
        </p:nvSpPr>
        <p:spPr bwMode="auto">
          <a:xfrm>
            <a:off x="1187624" y="2564904"/>
            <a:ext cx="6264275" cy="87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5301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9" name="Zakřivená spojovací čára 8"/>
          <p:cNvCxnSpPr/>
          <p:nvPr/>
        </p:nvCxnSpPr>
        <p:spPr>
          <a:xfrm flipV="1">
            <a:off x="1259632" y="1844824"/>
            <a:ext cx="6192688" cy="144016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20535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124744"/>
            <a:ext cx="741682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000" b="1" dirty="0" smtClean="0">
                <a:solidFill>
                  <a:schemeClr val="tx2"/>
                </a:solidFill>
              </a:rPr>
              <a:t>DRUHY</a:t>
            </a:r>
          </a:p>
          <a:p>
            <a:pPr algn="ctr">
              <a:defRPr/>
            </a:pPr>
            <a:r>
              <a:rPr lang="cs-CZ" sz="6000" dirty="0" smtClean="0"/>
              <a:t>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>
                <a:hlinkClick r:id="rId2" action="ppaction://hlinksldjump"/>
              </a:rPr>
              <a:t>A) </a:t>
            </a:r>
            <a:r>
              <a:rPr lang="cs-CZ" sz="6000" dirty="0" smtClean="0">
                <a:hlinkClick r:id="rId2" action="ppaction://hlinksldjump"/>
              </a:rPr>
              <a:t>BĚŽNÝ DENNÍ </a:t>
            </a:r>
            <a:r>
              <a:rPr lang="cs-CZ" sz="4400" dirty="0" smtClean="0"/>
              <a:t>ODPOČINEK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TRVÁ NEJMÉNĚ </a:t>
            </a:r>
            <a:r>
              <a:rPr lang="cs-CZ" sz="4000" b="1" dirty="0" smtClean="0">
                <a:solidFill>
                  <a:schemeClr val="tx2"/>
                </a:solidFill>
              </a:rPr>
              <a:t>11</a:t>
            </a:r>
            <a:r>
              <a:rPr lang="cs-CZ" sz="4000" dirty="0" smtClean="0">
                <a:solidFill>
                  <a:schemeClr val="tx2"/>
                </a:solidFill>
              </a:rPr>
              <a:t> HODIN </a:t>
            </a:r>
            <a:r>
              <a:rPr lang="cs-CZ" dirty="0" smtClean="0"/>
              <a:t>V PRŮBĚHU </a:t>
            </a:r>
            <a:br>
              <a:rPr lang="cs-CZ" dirty="0" smtClean="0"/>
            </a:br>
            <a:r>
              <a:rPr lang="cs-CZ" sz="3600" dirty="0" smtClean="0">
                <a:solidFill>
                  <a:schemeClr val="tx2"/>
                </a:solidFill>
              </a:rPr>
              <a:t>24 HODIN.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tx2"/>
                </a:solidFill>
              </a:rPr>
              <a:t>  P l o v o u c í     d e 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Ř</a:t>
            </a:r>
            <a:r>
              <a:rPr lang="cs-CZ" sz="1800" dirty="0" smtClean="0"/>
              <a:t>ÍZENÍ </a:t>
            </a:r>
            <a:r>
              <a:rPr lang="cs-CZ" sz="3200" dirty="0" smtClean="0"/>
              <a:t>+</a:t>
            </a:r>
            <a:r>
              <a:rPr lang="cs-CZ" sz="18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P</a:t>
            </a:r>
            <a:r>
              <a:rPr lang="cs-CZ" sz="1800" dirty="0" smtClean="0"/>
              <a:t>ŘESTÁVKA </a:t>
            </a:r>
            <a:r>
              <a:rPr lang="cs-CZ" sz="3200" dirty="0" smtClean="0"/>
              <a:t>+</a:t>
            </a:r>
            <a:r>
              <a:rPr lang="cs-CZ" sz="18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N</a:t>
            </a:r>
            <a:r>
              <a:rPr lang="cs-CZ" sz="1800" dirty="0" smtClean="0"/>
              <a:t>AKLÁDKA </a:t>
            </a:r>
            <a:r>
              <a:rPr lang="cs-CZ" sz="3200" dirty="0" smtClean="0"/>
              <a:t>+</a:t>
            </a:r>
            <a:r>
              <a:rPr lang="cs-CZ" sz="18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</a:t>
            </a:r>
            <a:r>
              <a:rPr lang="cs-CZ" sz="1800" dirty="0" smtClean="0"/>
              <a:t>YKLÁDKA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sp>
        <p:nvSpPr>
          <p:cNvPr id="55300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5301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0" y="5733256"/>
            <a:ext cx="914400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827584" y="4005064"/>
            <a:ext cx="0" cy="1440160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372200" y="4005064"/>
            <a:ext cx="0" cy="1440160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8892480" y="4005064"/>
            <a:ext cx="0" cy="1440160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1520" y="5805264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8 :00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34218" y="5805264"/>
            <a:ext cx="1309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ÚTERÝ 8 :00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5733256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21 :00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4293096"/>
            <a:ext cx="223224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11 hod.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5129985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7838749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>
                <a:hlinkClick r:id="rId2" action="ppaction://hlinksldjump"/>
              </a:rPr>
              <a:t>B) ZKRÁCENÝ DENNÍ 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            </a:t>
            </a:r>
            <a:r>
              <a:rPr lang="cs-CZ" sz="4400" dirty="0" smtClean="0"/>
              <a:t>ODPOČINEK</a:t>
            </a:r>
            <a:r>
              <a:rPr lang="cs-CZ" sz="3600" dirty="0" smtClean="0"/>
              <a:t> </a:t>
            </a:r>
            <a:endParaRPr lang="cs-CZ" sz="3600" dirty="0"/>
          </a:p>
        </p:txBody>
      </p:sp>
    </p:spTree>
  </p:cSld>
  <p:clrMapOvr>
    <a:masterClrMapping/>
  </p:clrMapOvr>
  <p:transition spd="med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r>
              <a:rPr lang="cs-CZ" sz="3200" dirty="0" smtClean="0"/>
              <a:t>MŮŽE BÝT </a:t>
            </a:r>
            <a:r>
              <a:rPr lang="cs-CZ" sz="4000" b="1" dirty="0" smtClean="0">
                <a:solidFill>
                  <a:schemeClr val="tx2"/>
                </a:solidFill>
              </a:rPr>
              <a:t>MAX. 3 </a:t>
            </a:r>
            <a:r>
              <a:rPr lang="cs-CZ" sz="4000" dirty="0" smtClean="0">
                <a:solidFill>
                  <a:schemeClr val="tx2"/>
                </a:solidFill>
              </a:rPr>
              <a:t>KRÁT </a:t>
            </a:r>
            <a:r>
              <a:rPr lang="cs-CZ" sz="3200" dirty="0" smtClean="0"/>
              <a:t>TÝDNĚ</a:t>
            </a:r>
          </a:p>
          <a:p>
            <a:pPr algn="ctr">
              <a:buNone/>
              <a:defRPr/>
            </a:pPr>
            <a:r>
              <a:rPr lang="cs-CZ" sz="3200" dirty="0" smtClean="0"/>
              <a:t>V DÉLCE </a:t>
            </a:r>
            <a:r>
              <a:rPr lang="cs-CZ" sz="4000" b="1" dirty="0" smtClean="0">
                <a:solidFill>
                  <a:schemeClr val="tx2"/>
                </a:solidFill>
              </a:rPr>
              <a:t>9</a:t>
            </a:r>
            <a:r>
              <a:rPr lang="cs-CZ" sz="4000" dirty="0" smtClean="0">
                <a:solidFill>
                  <a:schemeClr val="tx2"/>
                </a:solidFill>
              </a:rPr>
              <a:t> HODIN.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sz="3200" b="1" dirty="0" smtClean="0">
                <a:solidFill>
                  <a:schemeClr val="tx2"/>
                </a:solidFill>
              </a:rPr>
              <a:t>  P l o v o u c í     d e n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dirty="0" smtClean="0"/>
              <a:t> 15 hod.=13 hod. +2 hod.přesčas</a:t>
            </a:r>
            <a:endParaRPr lang="cs-CZ" sz="3200" b="1" dirty="0" smtClean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Ř</a:t>
            </a:r>
            <a:r>
              <a:rPr lang="cs-CZ" sz="1800" dirty="0" smtClean="0"/>
              <a:t>ÍZENÍ </a:t>
            </a:r>
            <a:r>
              <a:rPr lang="cs-CZ" sz="3200" dirty="0" smtClean="0"/>
              <a:t>+</a:t>
            </a:r>
            <a:r>
              <a:rPr lang="cs-CZ" sz="18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P</a:t>
            </a:r>
            <a:r>
              <a:rPr lang="cs-CZ" sz="1800" dirty="0" smtClean="0"/>
              <a:t>ŘESTÁVKA </a:t>
            </a:r>
            <a:r>
              <a:rPr lang="cs-CZ" sz="3200" dirty="0" smtClean="0"/>
              <a:t>+</a:t>
            </a:r>
            <a:r>
              <a:rPr lang="cs-CZ" sz="18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N</a:t>
            </a:r>
            <a:r>
              <a:rPr lang="cs-CZ" sz="1800" dirty="0" smtClean="0"/>
              <a:t>AKLÁDKA </a:t>
            </a:r>
            <a:r>
              <a:rPr lang="cs-CZ" sz="3200" dirty="0" smtClean="0"/>
              <a:t>+</a:t>
            </a:r>
            <a:r>
              <a:rPr lang="cs-CZ" sz="18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</a:t>
            </a:r>
            <a:r>
              <a:rPr lang="cs-CZ" sz="1800" dirty="0" smtClean="0"/>
              <a:t>YKLÁDKA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sp>
        <p:nvSpPr>
          <p:cNvPr id="55300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5301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0" y="6165304"/>
            <a:ext cx="914400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827584" y="4509120"/>
            <a:ext cx="0" cy="1440160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444208" y="4581128"/>
            <a:ext cx="0" cy="1440160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8964488" y="4581128"/>
            <a:ext cx="0" cy="1440160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1520" y="6237312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8 :00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34218" y="6237312"/>
            <a:ext cx="1309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ÚTERÝ 8 :00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6309320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21 :00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588224" y="4941168"/>
            <a:ext cx="223224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 hod.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5129985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988840"/>
            <a:ext cx="670933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>
                <a:hlinkClick r:id="rId2" action="ppaction://hlinksldjump"/>
              </a:rPr>
              <a:t>C) DĚLENÝ DENNÍ</a:t>
            </a:r>
            <a:endParaRPr lang="cs-CZ" sz="6000" dirty="0" smtClean="0"/>
          </a:p>
          <a:p>
            <a:r>
              <a:rPr lang="cs-CZ" sz="6000" dirty="0" smtClean="0"/>
              <a:t>         </a:t>
            </a:r>
            <a:r>
              <a:rPr lang="cs-CZ" sz="4400" dirty="0" smtClean="0"/>
              <a:t>ODPOČINEK</a:t>
            </a:r>
            <a:endParaRPr lang="cs-CZ" sz="4400" dirty="0"/>
          </a:p>
        </p:txBody>
      </p:sp>
    </p:spTree>
  </p:cSld>
  <p:clrMapOvr>
    <a:masterClrMapping/>
  </p:clrMapOvr>
  <p:transition spd="med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5516562"/>
          </a:xfrm>
        </p:spPr>
        <p:txBody>
          <a:bodyPr rtlCol="0">
            <a:normAutofit fontScale="77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sz="3200" b="1" dirty="0" smtClean="0">
                <a:solidFill>
                  <a:schemeClr val="tx2"/>
                </a:solidFill>
              </a:rPr>
              <a:t>  </a:t>
            </a:r>
            <a:r>
              <a:rPr lang="cs-CZ" sz="2200" b="1" dirty="0" smtClean="0"/>
              <a:t>PRVNÍ ČÁST</a:t>
            </a:r>
            <a:r>
              <a:rPr lang="cs-CZ" sz="2200" dirty="0" smtClean="0"/>
              <a:t> MUSÍ NEPŘERUŠOVANĚ TRVAT </a:t>
            </a:r>
            <a:r>
              <a:rPr lang="cs-CZ" sz="3000" b="1" dirty="0" smtClean="0"/>
              <a:t>NEJMÉNĚ 3 HODINY.</a:t>
            </a:r>
          </a:p>
          <a:p>
            <a:pPr algn="ctr">
              <a:buNone/>
              <a:defRPr/>
            </a:pPr>
            <a:r>
              <a:rPr lang="cs-CZ" sz="3000" dirty="0" smtClean="0"/>
              <a:t> </a:t>
            </a:r>
          </a:p>
          <a:p>
            <a:pPr algn="ctr">
              <a:buNone/>
              <a:defRPr/>
            </a:pPr>
            <a:r>
              <a:rPr lang="cs-CZ" sz="2400" dirty="0" smtClean="0"/>
              <a:t>  </a:t>
            </a:r>
            <a:r>
              <a:rPr lang="cs-CZ" sz="2200" b="1" dirty="0" smtClean="0"/>
              <a:t>DRUHÁ ČÁST</a:t>
            </a:r>
            <a:r>
              <a:rPr lang="cs-CZ" sz="2200" dirty="0" smtClean="0"/>
              <a:t>  MUSÍ NEPŘERUŠOVANĚ TRVAT </a:t>
            </a:r>
            <a:r>
              <a:rPr lang="cs-CZ" sz="3000" b="1" dirty="0" smtClean="0"/>
              <a:t>NEJMÉNĚ 9 HODIN.</a:t>
            </a:r>
          </a:p>
          <a:p>
            <a:pPr>
              <a:buNone/>
              <a:defRPr/>
            </a:pPr>
            <a:endParaRPr lang="cs-CZ" sz="3000" b="1" dirty="0" smtClean="0"/>
          </a:p>
          <a:p>
            <a:pPr algn="ctr">
              <a:buNone/>
              <a:defRPr/>
            </a:pPr>
            <a:r>
              <a:rPr lang="cs-CZ" sz="4000" b="1" dirty="0" smtClean="0"/>
              <a:t>TOTO POŘADÍ NELZE MĚNIT.</a:t>
            </a:r>
            <a:endParaRPr lang="cs-CZ" sz="4000" b="1" u="sng" dirty="0" smtClean="0"/>
          </a:p>
          <a:p>
            <a:pPr>
              <a:buNone/>
              <a:defRPr/>
            </a:pPr>
            <a:r>
              <a:rPr lang="cs-CZ" sz="2400" dirty="0" smtClean="0"/>
              <a:t>                                           </a:t>
            </a:r>
            <a:r>
              <a:rPr lang="cs-CZ" sz="2400" b="1" dirty="0" smtClean="0"/>
              <a:t>Může se použít každý den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(např. řidič autobusu čeká na skončení akce, které se účastní všichni cestující a   </a:t>
            </a:r>
          </a:p>
          <a:p>
            <a:pPr>
              <a:buNone/>
              <a:defRPr/>
            </a:pPr>
            <a:r>
              <a:rPr lang="cs-CZ" sz="2400" dirty="0" smtClean="0"/>
              <a:t>                                             má min 3 hod. pro sebe)</a:t>
            </a:r>
          </a:p>
          <a:p>
            <a:pPr>
              <a:buNone/>
              <a:defRPr/>
            </a:pPr>
            <a:endParaRPr lang="cs-CZ" sz="2400" dirty="0" smtClean="0"/>
          </a:p>
          <a:p>
            <a:pPr algn="ctr">
              <a:buNone/>
              <a:defRPr/>
            </a:pPr>
            <a:r>
              <a:rPr lang="cs-CZ" sz="4600" b="1" dirty="0" smtClean="0">
                <a:solidFill>
                  <a:schemeClr val="tx2"/>
                </a:solidFill>
              </a:rPr>
              <a:t>P l o v o u c í     d e n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endParaRPr lang="cs-CZ" sz="3200" b="1" dirty="0" smtClean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tx2"/>
                </a:solidFill>
              </a:rPr>
              <a:t>Ř</a:t>
            </a:r>
            <a:r>
              <a:rPr lang="cs-CZ" dirty="0" smtClean="0"/>
              <a:t>ÍZENÍ + </a:t>
            </a:r>
            <a:r>
              <a:rPr lang="cs-CZ" b="1" dirty="0" smtClean="0">
                <a:solidFill>
                  <a:schemeClr val="tx2"/>
                </a:solidFill>
              </a:rPr>
              <a:t>P</a:t>
            </a:r>
            <a:r>
              <a:rPr lang="cs-CZ" dirty="0" smtClean="0"/>
              <a:t>ŘESTÁVKA                      </a:t>
            </a:r>
            <a:r>
              <a:rPr lang="cs-CZ" b="1" dirty="0" smtClean="0">
                <a:solidFill>
                  <a:schemeClr val="tx2"/>
                </a:solidFill>
              </a:rPr>
              <a:t>Ř</a:t>
            </a:r>
            <a:r>
              <a:rPr lang="cs-CZ" dirty="0" smtClean="0"/>
              <a:t>ÍZENÍ + </a:t>
            </a:r>
            <a:r>
              <a:rPr lang="cs-CZ" b="1" dirty="0" smtClean="0">
                <a:solidFill>
                  <a:schemeClr val="tx2"/>
                </a:solidFill>
              </a:rPr>
              <a:t>P</a:t>
            </a:r>
            <a:r>
              <a:rPr lang="cs-CZ" dirty="0" smtClean="0"/>
              <a:t>ŘESTÁVKA</a:t>
            </a:r>
          </a:p>
          <a:p>
            <a:pPr>
              <a:buNone/>
              <a:defRPr/>
            </a:pPr>
            <a:r>
              <a:rPr lang="cs-CZ" dirty="0" smtClean="0"/>
              <a:t>+ </a:t>
            </a:r>
            <a:r>
              <a:rPr lang="cs-CZ" b="1" dirty="0" smtClean="0">
                <a:solidFill>
                  <a:schemeClr val="tx2"/>
                </a:solidFill>
              </a:rPr>
              <a:t>N</a:t>
            </a:r>
            <a:r>
              <a:rPr lang="cs-CZ" dirty="0" smtClean="0"/>
              <a:t>AKLÁDKA + </a:t>
            </a:r>
            <a:r>
              <a:rPr lang="cs-CZ" b="1" dirty="0" smtClean="0">
                <a:solidFill>
                  <a:schemeClr val="tx2"/>
                </a:solidFill>
              </a:rPr>
              <a:t>V</a:t>
            </a:r>
            <a:r>
              <a:rPr lang="cs-CZ" dirty="0" smtClean="0"/>
              <a:t>YKLÁDKA         + </a:t>
            </a:r>
            <a:r>
              <a:rPr lang="cs-CZ" b="1" dirty="0" smtClean="0">
                <a:solidFill>
                  <a:schemeClr val="tx2"/>
                </a:solidFill>
              </a:rPr>
              <a:t>N</a:t>
            </a:r>
            <a:r>
              <a:rPr lang="cs-CZ" dirty="0" smtClean="0"/>
              <a:t>AKLÁDKA + </a:t>
            </a:r>
            <a:r>
              <a:rPr lang="cs-CZ" b="1" dirty="0" smtClean="0">
                <a:solidFill>
                  <a:schemeClr val="tx2"/>
                </a:solidFill>
              </a:rPr>
              <a:t>V</a:t>
            </a:r>
            <a:r>
              <a:rPr lang="cs-CZ" dirty="0" smtClean="0"/>
              <a:t>YKLÁDKA</a:t>
            </a:r>
            <a:endParaRPr lang="cs-CZ" sz="1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sp>
        <p:nvSpPr>
          <p:cNvPr id="55300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5301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0" y="6453336"/>
            <a:ext cx="914400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804248" y="5157192"/>
            <a:ext cx="0" cy="1008112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1520" y="6488668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8 :00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68344" y="6488668"/>
            <a:ext cx="1309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ÚTERÝ 8 :00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6488668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 21 :00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092280" y="5229200"/>
            <a:ext cx="1656184" cy="1008112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 hod.</a:t>
            </a:r>
            <a:endParaRPr lang="cs-CZ" sz="2800" b="1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1331640" y="5229200"/>
            <a:ext cx="0" cy="1008112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8964488" y="5229200"/>
            <a:ext cx="0" cy="1008112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2771800" y="5301208"/>
            <a:ext cx="1656184" cy="1008112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 hod.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5129985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8388424" cy="5400675"/>
          </a:xfrm>
        </p:spPr>
        <p:txBody>
          <a:bodyPr rtlCol="0">
            <a:normAutofit fontScale="2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u="heavy" dirty="0" smtClean="0"/>
          </a:p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r>
              <a:rPr lang="cs-CZ" sz="9600" dirty="0" smtClean="0"/>
              <a:t>	Může nastat pokud je vozidlo</a:t>
            </a:r>
          </a:p>
          <a:p>
            <a:pPr algn="ctr">
              <a:buNone/>
            </a:pPr>
            <a:r>
              <a:rPr lang="cs-CZ" sz="9600" dirty="0" smtClean="0"/>
              <a:t> přepravováno na trajektu nebo po železnici.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 algn="ctr">
              <a:buNone/>
            </a:pPr>
            <a:r>
              <a:rPr lang="cs-CZ" sz="9600" dirty="0" smtClean="0"/>
              <a:t>      Tato přerušení mohou být </a:t>
            </a:r>
            <a:r>
              <a:rPr lang="cs-CZ" sz="9600" b="1" dirty="0" smtClean="0">
                <a:solidFill>
                  <a:schemeClr val="tx2"/>
                </a:solidFill>
              </a:rPr>
              <a:t>maximálně dvě dohromady nesmí přesáhnout 1 hodinu</a:t>
            </a:r>
            <a:r>
              <a:rPr lang="cs-CZ" sz="12800" dirty="0" smtClean="0"/>
              <a:t>.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r>
              <a:rPr lang="cs-CZ" sz="9600" dirty="0" smtClean="0"/>
              <a:t>        </a:t>
            </a:r>
            <a:endParaRPr lang="cs-CZ" sz="9600" u="heavy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8000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80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</a:t>
            </a:r>
          </a:p>
        </p:txBody>
      </p:sp>
      <p:sp>
        <p:nvSpPr>
          <p:cNvPr id="48132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8133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1520" y="764704"/>
            <a:ext cx="5292080" cy="2376264"/>
          </a:xfrm>
          <a:prstGeom prst="ellipse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VÝJIMEČNÉ PŘERUŠENÍ DENNÍ DOBY ODPOČINKU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9554580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964488" cy="5400675"/>
          </a:xfrm>
        </p:spPr>
        <p:txBody>
          <a:bodyPr rtlCol="0">
            <a:normAutofit fontScale="2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u="heavy" dirty="0" smtClean="0"/>
          </a:p>
          <a:p>
            <a:pPr algn="ctr">
              <a:buNone/>
            </a:pPr>
            <a:endParaRPr lang="cs-CZ" sz="6000" dirty="0" smtClean="0"/>
          </a:p>
          <a:p>
            <a:pPr>
              <a:buNone/>
            </a:pPr>
            <a:r>
              <a:rPr lang="cs-CZ" sz="4800" dirty="0" smtClean="0"/>
              <a:t>	</a:t>
            </a:r>
            <a:endParaRPr lang="cs-CZ" sz="80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 algn="ctr">
              <a:buNone/>
            </a:pPr>
            <a:r>
              <a:rPr lang="cs-CZ" sz="9600" dirty="0" smtClean="0"/>
              <a:t>Pokud by přerušení denní doby odpočinku mělo přesáhnout 1</a:t>
            </a:r>
          </a:p>
          <a:p>
            <a:pPr algn="ctr">
              <a:buNone/>
            </a:pPr>
            <a:r>
              <a:rPr lang="cs-CZ" sz="9600" dirty="0" smtClean="0"/>
              <a:t>hodinu, musí řidič svůj denní odpočinek rozdělit. Zároveň se tím</a:t>
            </a:r>
          </a:p>
          <a:p>
            <a:pPr algn="ctr">
              <a:buNone/>
            </a:pPr>
            <a:r>
              <a:rPr lang="cs-CZ" sz="9600" dirty="0" smtClean="0"/>
              <a:t>denní odpočinek </a:t>
            </a:r>
            <a:r>
              <a:rPr lang="cs-CZ" sz="9600" b="1" dirty="0" smtClean="0">
                <a:solidFill>
                  <a:schemeClr val="tx2"/>
                </a:solidFill>
              </a:rPr>
              <a:t>prodlouží o 1 hodinu</a:t>
            </a:r>
            <a:r>
              <a:rPr lang="cs-CZ" sz="9600" dirty="0" smtClean="0"/>
              <a:t>. Je-li denní odpočinek</a:t>
            </a:r>
          </a:p>
          <a:p>
            <a:pPr algn="ctr">
              <a:buNone/>
            </a:pPr>
            <a:r>
              <a:rPr lang="cs-CZ" sz="9600" dirty="0" smtClean="0"/>
              <a:t>rozdělen a čerpán ve dvou částech  (3 + 9 hod.), týká se počet</a:t>
            </a:r>
          </a:p>
          <a:p>
            <a:pPr algn="ctr">
              <a:buNone/>
            </a:pPr>
            <a:r>
              <a:rPr lang="cs-CZ" sz="9600" dirty="0" smtClean="0"/>
              <a:t>přerušení celé doby denního odpočinku, nikoli každého</a:t>
            </a:r>
          </a:p>
          <a:p>
            <a:pPr algn="ctr">
              <a:buNone/>
            </a:pPr>
            <a:r>
              <a:rPr lang="cs-CZ" sz="9600" dirty="0" smtClean="0"/>
              <a:t>rozděleného úseku.</a:t>
            </a:r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r>
              <a:rPr lang="cs-CZ" sz="9600" b="1" dirty="0" smtClean="0">
                <a:solidFill>
                  <a:schemeClr val="tx2"/>
                </a:solidFill>
              </a:rPr>
              <a:t>Přerušený denní odpočinek </a:t>
            </a:r>
            <a:r>
              <a:rPr lang="cs-CZ" sz="9600" dirty="0" smtClean="0"/>
              <a:t>se</a:t>
            </a:r>
          </a:p>
          <a:p>
            <a:pPr algn="ctr">
              <a:buNone/>
            </a:pPr>
            <a:r>
              <a:rPr lang="cs-CZ" sz="9600" dirty="0" smtClean="0"/>
              <a:t>neprodlužuje,zůstává i nadále 11 hodin.</a:t>
            </a:r>
          </a:p>
          <a:p>
            <a:pPr algn="ctr">
              <a:buNone/>
            </a:pPr>
            <a:r>
              <a:rPr lang="cs-CZ" sz="9600" cap="all" dirty="0" smtClean="0"/>
              <a:t> </a:t>
            </a:r>
            <a:endParaRPr lang="cs-CZ" sz="96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u="heavy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8000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80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</a:t>
            </a:r>
          </a:p>
        </p:txBody>
      </p:sp>
      <p:sp>
        <p:nvSpPr>
          <p:cNvPr id="48132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8133" name="Obdélník 4"/>
          <p:cNvSpPr>
            <a:spLocks noChangeArrowheads="1"/>
          </p:cNvSpPr>
          <p:nvPr/>
        </p:nvSpPr>
        <p:spPr bwMode="auto">
          <a:xfrm>
            <a:off x="467544" y="1628800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827584" y="620688"/>
            <a:ext cx="5292080" cy="2376264"/>
          </a:xfrm>
          <a:prstGeom prst="ellipse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VÝJIMEČNÉ PŘERUŠENÍ DENNÍ DOBY ODPOČINKU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7555505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48680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/>
              <a:t>TÝDENNÍ</a:t>
            </a:r>
            <a:r>
              <a:rPr lang="cs-CZ" dirty="0" smtClean="0"/>
              <a:t> </a:t>
            </a:r>
            <a:r>
              <a:rPr lang="cs-CZ" sz="3600" dirty="0" smtClean="0"/>
              <a:t>ODPOČINEK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tx2"/>
                </a:solidFill>
              </a:rPr>
              <a:t>Týdenní doba odpočinku </a:t>
            </a:r>
            <a:r>
              <a:rPr lang="cs-CZ" sz="2400" dirty="0" smtClean="0"/>
              <a:t>je možná nejpozději po  uplynutí </a:t>
            </a:r>
            <a:r>
              <a:rPr lang="cs-CZ" sz="2400" b="1" dirty="0" smtClean="0"/>
              <a:t>šesti </a:t>
            </a:r>
            <a:r>
              <a:rPr lang="cs-CZ" sz="3200" dirty="0" smtClean="0">
                <a:solidFill>
                  <a:schemeClr val="tx2"/>
                </a:solidFill>
              </a:rPr>
              <a:t>24 hodinových časových úseků </a:t>
            </a:r>
            <a:r>
              <a:rPr lang="cs-CZ" sz="2400" dirty="0" smtClean="0"/>
              <a:t>(plovoucích dnů) od skončení předchozí týdenní doby odpočinku.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734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734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5" name="Zakřivená spojovací čára 4"/>
          <p:cNvCxnSpPr/>
          <p:nvPr/>
        </p:nvCxnSpPr>
        <p:spPr>
          <a:xfrm flipV="1">
            <a:off x="1259632" y="2060848"/>
            <a:ext cx="6624736" cy="144016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97553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412776"/>
            <a:ext cx="7469224" cy="37856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/>
              <a:t>          </a:t>
            </a:r>
            <a:r>
              <a:rPr lang="cs-CZ" sz="6000" b="1" dirty="0" smtClean="0">
                <a:solidFill>
                  <a:schemeClr val="tx2"/>
                </a:solidFill>
              </a:rPr>
              <a:t>DRUHY</a:t>
            </a:r>
          </a:p>
          <a:p>
            <a:endParaRPr lang="cs-CZ" sz="6000" dirty="0" smtClean="0"/>
          </a:p>
          <a:p>
            <a:pPr marL="1143000" indent="-1143000">
              <a:buAutoNum type="alphaUcParenR"/>
            </a:pPr>
            <a:r>
              <a:rPr lang="cs-CZ" sz="6000" dirty="0" smtClean="0">
                <a:hlinkClick r:id="rId3" action="ppaction://hlinksldjump"/>
              </a:rPr>
              <a:t>BĚŽNÝ TÝDENNÍ </a:t>
            </a:r>
            <a:endParaRPr lang="cs-CZ" sz="6000" dirty="0" smtClean="0"/>
          </a:p>
          <a:p>
            <a:pPr marL="742950" indent="-742950"/>
            <a:r>
              <a:rPr lang="cs-CZ" sz="6000" dirty="0" smtClean="0"/>
              <a:t>            </a:t>
            </a:r>
            <a:r>
              <a:rPr lang="cs-CZ" sz="4400" dirty="0" smtClean="0"/>
              <a:t>ODPOČINEK</a:t>
            </a:r>
            <a:endParaRPr lang="cs-CZ" sz="4400" dirty="0"/>
          </a:p>
        </p:txBody>
      </p:sp>
    </p:spTree>
  </p:cSld>
  <p:clrMapOvr>
    <a:masterClrMapping/>
  </p:clrMapOvr>
  <p:transition spd="med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0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u="sng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/>
          </a:p>
          <a:p>
            <a:pPr algn="ctr">
              <a:buNone/>
              <a:defRPr/>
            </a:pPr>
            <a:r>
              <a:rPr lang="cs-CZ" sz="2800" dirty="0" smtClean="0"/>
              <a:t>   </a:t>
            </a:r>
            <a:r>
              <a:rPr lang="cs-CZ" sz="3200" dirty="0" smtClean="0"/>
              <a:t>MUSÍ TRVAT MIN. </a:t>
            </a:r>
            <a:r>
              <a:rPr lang="cs-CZ" sz="4400" b="1" dirty="0" smtClean="0">
                <a:solidFill>
                  <a:schemeClr val="tx2"/>
                </a:solidFill>
              </a:rPr>
              <a:t>45 HODIN </a:t>
            </a:r>
            <a:r>
              <a:rPr lang="cs-CZ" sz="3200" dirty="0" smtClean="0"/>
              <a:t>PO SOBĚ NÁSLEDUJÍCÍCH.</a:t>
            </a:r>
          </a:p>
          <a:p>
            <a:pPr algn="ctr">
              <a:buNone/>
              <a:defRPr/>
            </a:pPr>
            <a:endParaRPr lang="cs-CZ" sz="2800" dirty="0" smtClean="0"/>
          </a:p>
          <a:p>
            <a:pPr algn="ctr">
              <a:buNone/>
              <a:defRPr/>
            </a:pPr>
            <a:endParaRPr lang="cs-CZ" sz="2800" dirty="0" smtClean="0"/>
          </a:p>
          <a:p>
            <a:pPr algn="ctr">
              <a:buNone/>
              <a:defRPr/>
            </a:pPr>
            <a:r>
              <a:rPr lang="cs-CZ" sz="2800" dirty="0" smtClean="0"/>
              <a:t> </a:t>
            </a:r>
            <a:r>
              <a:rPr lang="cs-CZ" sz="3200" dirty="0" smtClean="0"/>
              <a:t>V každém týdnu musí být jedna z denních dob odpočinku použita jako týdenní odpočinek.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7348" name="Rectangle 1"/>
          <p:cNvSpPr>
            <a:spLocks noChangeArrowheads="1"/>
          </p:cNvSpPr>
          <p:nvPr/>
        </p:nvSpPr>
        <p:spPr bwMode="auto">
          <a:xfrm>
            <a:off x="971600" y="3356992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734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70267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5828" y="2276872"/>
            <a:ext cx="8778172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/>
              <a:t>B) </a:t>
            </a:r>
            <a:r>
              <a:rPr lang="cs-CZ" sz="6000" dirty="0" smtClean="0">
                <a:hlinkClick r:id="rId2" action="ppaction://hlinksldjump"/>
              </a:rPr>
              <a:t>ZKRÁCENÝ TÝDENNÍ </a:t>
            </a:r>
            <a:endParaRPr lang="cs-CZ" sz="6000" dirty="0" smtClean="0"/>
          </a:p>
          <a:p>
            <a:r>
              <a:rPr lang="cs-CZ" sz="6000" dirty="0" smtClean="0"/>
              <a:t>            </a:t>
            </a:r>
            <a:r>
              <a:rPr lang="cs-CZ" sz="4400" dirty="0" smtClean="0"/>
              <a:t>ODPOČINEK</a:t>
            </a:r>
            <a:r>
              <a:rPr lang="cs-CZ" sz="6000" dirty="0" smtClean="0"/>
              <a:t> </a:t>
            </a:r>
            <a:endParaRPr lang="cs-CZ" sz="6000" dirty="0"/>
          </a:p>
        </p:txBody>
      </p:sp>
    </p:spTree>
  </p:cSld>
  <p:clrMapOvr>
    <a:masterClrMapping/>
  </p:clrMapOvr>
  <p:transition spd="med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           </a:t>
            </a:r>
            <a:endParaRPr lang="cs-CZ" u="sng" dirty="0" smtClean="0"/>
          </a:p>
          <a:p>
            <a:pPr algn="ctr">
              <a:buNone/>
              <a:defRPr/>
            </a:pPr>
            <a:r>
              <a:rPr lang="cs-CZ" dirty="0" smtClean="0"/>
              <a:t>        </a:t>
            </a:r>
            <a:r>
              <a:rPr lang="cs-CZ" sz="3600" dirty="0" smtClean="0"/>
              <a:t>MUSÍ MÍT DÉLKU TRVÁNÍ MIN. </a:t>
            </a:r>
            <a:r>
              <a:rPr lang="cs-CZ" sz="4400" b="1" dirty="0" smtClean="0">
                <a:solidFill>
                  <a:schemeClr val="tx2"/>
                </a:solidFill>
              </a:rPr>
              <a:t>24 HODIN</a:t>
            </a:r>
            <a:r>
              <a:rPr lang="cs-CZ" sz="4400" b="1" dirty="0" smtClean="0"/>
              <a:t>.</a:t>
            </a:r>
          </a:p>
          <a:p>
            <a:pPr algn="ctr">
              <a:buNone/>
              <a:defRPr/>
            </a:pPr>
            <a:endParaRPr lang="cs-CZ" sz="4400" b="1" dirty="0" smtClean="0">
              <a:solidFill>
                <a:schemeClr val="tx2"/>
              </a:solidFill>
            </a:endParaRPr>
          </a:p>
          <a:p>
            <a:pPr algn="ctr">
              <a:buNone/>
              <a:defRPr/>
            </a:pPr>
            <a:r>
              <a:rPr lang="cs-CZ" sz="3600" b="1" dirty="0" smtClean="0">
                <a:solidFill>
                  <a:schemeClr val="tx2"/>
                </a:solidFill>
              </a:rPr>
              <a:t>!!!!!!!!!!!!! PODMÍNKA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200" b="1" dirty="0" smtClean="0"/>
              <a:t>Dvě zkrácené týdenní doby odpočinku</a:t>
            </a:r>
          </a:p>
          <a:p>
            <a:pPr algn="ctr">
              <a:buNone/>
              <a:defRPr/>
            </a:pPr>
            <a:r>
              <a:rPr lang="cs-CZ" sz="3200" b="1" dirty="0" smtClean="0"/>
              <a:t> za sebou nejsou povoleny!</a:t>
            </a:r>
            <a:endParaRPr lang="cs-CZ" sz="3200" dirty="0" smtClean="0"/>
          </a:p>
          <a:p>
            <a:pPr algn="ctr"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734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734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43516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Zkrácení týdenního odpočinku o </a:t>
            </a:r>
            <a:r>
              <a:rPr lang="cs-CZ" sz="3200" b="1" dirty="0" smtClean="0">
                <a:solidFill>
                  <a:schemeClr val="tx2"/>
                </a:solidFill>
              </a:rPr>
              <a:t>21 hodin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(ze 45 na 24 hodin) musí být vyrovnáno odpovídající dobou odpočinku vybranou vcelku </a:t>
            </a:r>
            <a:r>
              <a:rPr lang="cs-CZ" b="1" dirty="0" smtClean="0">
                <a:solidFill>
                  <a:schemeClr val="tx2"/>
                </a:solidFill>
              </a:rPr>
              <a:t>před koncem 3. týdne</a:t>
            </a:r>
            <a:r>
              <a:rPr lang="cs-CZ" b="1" dirty="0" smtClean="0"/>
              <a:t> </a:t>
            </a:r>
            <a:r>
              <a:rPr lang="cs-CZ" dirty="0" smtClean="0"/>
              <a:t>následujícího po dotyčném týdnu.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Náhrada za zkrácení doby týdenního odpočinku </a:t>
            </a:r>
            <a:r>
              <a:rPr lang="cs-CZ" dirty="0" smtClean="0">
                <a:solidFill>
                  <a:schemeClr val="tx2"/>
                </a:solidFill>
              </a:rPr>
              <a:t>musí být připojena</a:t>
            </a:r>
            <a:r>
              <a:rPr lang="cs-CZ" dirty="0" smtClean="0"/>
              <a:t> k jinému odpočinku trvajícímu nejméně </a:t>
            </a:r>
            <a:r>
              <a:rPr lang="cs-CZ" sz="3200" b="1" dirty="0" smtClean="0">
                <a:solidFill>
                  <a:schemeClr val="tx2"/>
                </a:solidFill>
              </a:rPr>
              <a:t>9 hodin </a:t>
            </a:r>
            <a:r>
              <a:rPr lang="cs-CZ" dirty="0" smtClean="0"/>
              <a:t>a musí být zajištěna na žádost řidiče na stanovišti vozidla nebo v místě pobytu řidiče. </a:t>
            </a:r>
          </a:p>
          <a:p>
            <a:pPr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734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734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0" y="620688"/>
            <a:ext cx="6336704" cy="1944216"/>
          </a:xfrm>
          <a:prstGeom prst="ellipse">
            <a:avLst/>
          </a:prstGeom>
          <a:solidFill>
            <a:schemeClr val="tx2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VYROVNÁNÍ ZKRÁCENÉHO TÝDENNÍHO ODPOČINKU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1458936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48680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/>
              <a:t>TÝDENNÍ</a:t>
            </a:r>
            <a:r>
              <a:rPr lang="cs-CZ" dirty="0" smtClean="0"/>
              <a:t> ODPOČINEK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sz="1800" dirty="0" smtClean="0"/>
          </a:p>
        </p:txBody>
      </p:sp>
      <p:sp>
        <p:nvSpPr>
          <p:cNvPr id="57348" name="Rectangle 1"/>
          <p:cNvSpPr>
            <a:spLocks noChangeArrowheads="1"/>
          </p:cNvSpPr>
          <p:nvPr/>
        </p:nvSpPr>
        <p:spPr bwMode="auto">
          <a:xfrm>
            <a:off x="2987824" y="3284984"/>
            <a:ext cx="3456558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7349" name="Obdélník 4"/>
          <p:cNvSpPr>
            <a:spLocks noChangeArrowheads="1"/>
          </p:cNvSpPr>
          <p:nvPr/>
        </p:nvSpPr>
        <p:spPr bwMode="auto">
          <a:xfrm>
            <a:off x="467544" y="1628800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2924944"/>
            <a:ext cx="115212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04048" y="2924944"/>
            <a:ext cx="115212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635896" y="2924944"/>
            <a:ext cx="1224136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67744" y="2924944"/>
            <a:ext cx="115212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99592" y="4221088"/>
            <a:ext cx="1224136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516216" y="4221088"/>
            <a:ext cx="115212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87824" y="4221088"/>
            <a:ext cx="1368152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45hod.</a:t>
            </a:r>
          </a:p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724128" y="4221088"/>
            <a:ext cx="576064" cy="50405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r>
              <a:rPr lang="cs-CZ" dirty="0" smtClean="0">
                <a:solidFill>
                  <a:schemeClr val="bg1"/>
                </a:solidFill>
              </a:rPr>
              <a:t>21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3501008"/>
            <a:ext cx="1259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2.TÝDEN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3501008"/>
            <a:ext cx="12514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3.TÝDEN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4048" y="3501008"/>
            <a:ext cx="1269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4.TÝDEN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3573016"/>
            <a:ext cx="125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5.TÝDEN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7584" y="3501008"/>
            <a:ext cx="12273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1.TÝDEN</a:t>
            </a:r>
            <a:endParaRPr lang="cs-CZ" sz="2000" b="1" dirty="0"/>
          </a:p>
        </p:txBody>
      </p:sp>
      <p:sp>
        <p:nvSpPr>
          <p:cNvPr id="23" name="Obdélník 22"/>
          <p:cNvSpPr/>
          <p:nvPr/>
        </p:nvSpPr>
        <p:spPr>
          <a:xfrm>
            <a:off x="6444208" y="2924944"/>
            <a:ext cx="1152128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45hod.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427984" y="4221088"/>
            <a:ext cx="1296144" cy="504056"/>
          </a:xfrm>
          <a:prstGeom prst="rect">
            <a:avLst/>
          </a:prstGeom>
          <a:solidFill>
            <a:schemeClr val="tx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45hod.</a:t>
            </a:r>
          </a:p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95736" y="4221088"/>
            <a:ext cx="842392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4941168"/>
            <a:ext cx="12273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1.TÝDEN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51720" y="4941168"/>
            <a:ext cx="12594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2.TÝDEN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4941168"/>
            <a:ext cx="12514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3.TÝDEN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16016" y="4941168"/>
            <a:ext cx="1269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4.TÝDEN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4941168"/>
            <a:ext cx="125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5.TÝDEN</a:t>
            </a:r>
            <a:endParaRPr lang="cs-CZ" sz="2000" b="1" dirty="0"/>
          </a:p>
        </p:txBody>
      </p:sp>
      <p:cxnSp>
        <p:nvCxnSpPr>
          <p:cNvPr id="33" name="Zakřivená spojovací čára 32"/>
          <p:cNvCxnSpPr/>
          <p:nvPr/>
        </p:nvCxnSpPr>
        <p:spPr>
          <a:xfrm flipV="1">
            <a:off x="1907704" y="1772816"/>
            <a:ext cx="5184576" cy="288032"/>
          </a:xfrm>
          <a:prstGeom prst="curvedConnector3">
            <a:avLst>
              <a:gd name="adj1" fmla="val 50000"/>
            </a:avLst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67408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400675"/>
          </a:xfrm>
        </p:spPr>
        <p:txBody>
          <a:bodyPr rtlCol="0">
            <a:normAutofit fontScale="2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</a:pPr>
            <a:endParaRPr lang="cs-CZ" sz="12800" u="sng" dirty="0" smtClean="0"/>
          </a:p>
          <a:p>
            <a:pPr algn="ctr">
              <a:buNone/>
            </a:pPr>
            <a:endParaRPr lang="cs-CZ" sz="6700" u="sng" dirty="0" smtClean="0"/>
          </a:p>
          <a:p>
            <a:pPr>
              <a:buNone/>
            </a:pPr>
            <a:r>
              <a:rPr lang="cs-CZ" sz="4800" dirty="0" smtClean="0"/>
              <a:t>       </a:t>
            </a:r>
            <a:r>
              <a:rPr lang="cs-CZ" sz="9600" dirty="0" smtClean="0"/>
              <a:t>týká se řidičů autokarů a autobusů při jednorázové mezinárodní příležitostné  osobní dopravě . (např. zájezdy), jejich týdenního odpočinku a může se označit i  jako</a:t>
            </a:r>
            <a:r>
              <a:rPr lang="cs-CZ" sz="9600" b="1" dirty="0" smtClean="0"/>
              <a:t> “ dvanáctidenní pravidlo“</a:t>
            </a:r>
          </a:p>
          <a:p>
            <a:pPr>
              <a:buNone/>
            </a:pPr>
            <a:endParaRPr lang="cs-CZ" sz="9600" b="1" dirty="0" smtClean="0"/>
          </a:p>
          <a:p>
            <a:pPr>
              <a:buNone/>
            </a:pPr>
            <a:r>
              <a:rPr lang="cs-CZ" sz="9600" dirty="0" smtClean="0"/>
              <a:t>    vstoupila v platnost  jako změna nařízení 561/2006 dnem 4.6. 2010</a:t>
            </a:r>
          </a:p>
          <a:p>
            <a:pPr>
              <a:buNone/>
            </a:pPr>
            <a:r>
              <a:rPr lang="cs-CZ" sz="9600" dirty="0" smtClean="0"/>
              <a:t>    předtím platila pro všechny řidiče povinnost zařadit týdenní</a:t>
            </a:r>
          </a:p>
          <a:p>
            <a:pPr>
              <a:buNone/>
            </a:pPr>
            <a:r>
              <a:rPr lang="cs-CZ" sz="9600" dirty="0" smtClean="0"/>
              <a:t>    odpočinek po uplynutí šesti 24 hodinových úsecích</a:t>
            </a:r>
          </a:p>
          <a:p>
            <a:pPr>
              <a:buFontTx/>
              <a:buChar char="-"/>
            </a:pPr>
            <a:endParaRPr lang="cs-CZ" sz="9600" dirty="0" smtClean="0"/>
          </a:p>
          <a:p>
            <a:pPr algn="ctr">
              <a:buNone/>
            </a:pPr>
            <a:r>
              <a:rPr lang="cs-CZ" sz="11200" b="1" dirty="0" smtClean="0"/>
              <a:t>Po změně je možnost odložit týdenní dobu odpočinku po 12-ti  po sobe jdoucích 24 hodinových časových úseků (plovoucích dnů) od předchozí týdenní doby odpočinku.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4800" u="heavy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sz="6000" dirty="0" smtClean="0"/>
          </a:p>
        </p:txBody>
      </p:sp>
      <p:sp>
        <p:nvSpPr>
          <p:cNvPr id="48132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8133" name="Obdélník 4"/>
          <p:cNvSpPr>
            <a:spLocks noChangeArrowheads="1"/>
          </p:cNvSpPr>
          <p:nvPr/>
        </p:nvSpPr>
        <p:spPr bwMode="auto">
          <a:xfrm>
            <a:off x="395536" y="1700808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123728" y="476672"/>
            <a:ext cx="4608512" cy="1584176"/>
          </a:xfrm>
          <a:prstGeom prst="ellipse">
            <a:avLst/>
          </a:prstGeom>
          <a:solidFill>
            <a:schemeClr val="tx2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DVANÁCTIDENNÍ ODCHYLKA</a:t>
            </a:r>
            <a:endParaRPr lang="cs-CZ" sz="2000" b="1" dirty="0"/>
          </a:p>
        </p:txBody>
      </p:sp>
      <p:sp>
        <p:nvSpPr>
          <p:cNvPr id="6" name="Šipka doprava 5"/>
          <p:cNvSpPr/>
          <p:nvPr/>
        </p:nvSpPr>
        <p:spPr>
          <a:xfrm>
            <a:off x="0" y="2564904"/>
            <a:ext cx="323528" cy="216024"/>
          </a:xfrm>
          <a:prstGeom prst="rightArrow">
            <a:avLst/>
          </a:prstGeom>
          <a:solidFill>
            <a:schemeClr val="tx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0" y="3933056"/>
            <a:ext cx="323528" cy="216024"/>
          </a:xfrm>
          <a:prstGeom prst="rightArrow">
            <a:avLst/>
          </a:prstGeom>
          <a:solidFill>
            <a:schemeClr val="tx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61806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975"/>
            <a:ext cx="8784976" cy="5400675"/>
          </a:xfrm>
        </p:spPr>
        <p:txBody>
          <a:bodyPr rtlCol="0">
            <a:normAutofit fontScale="2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endParaRPr lang="cs-CZ" sz="128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u="heavy" dirty="0" smtClean="0"/>
          </a:p>
          <a:p>
            <a:pPr>
              <a:buNone/>
            </a:pPr>
            <a:r>
              <a:rPr lang="cs-CZ" sz="9600" dirty="0" smtClean="0"/>
              <a:t>                   Musí být pro ni splněny tyto podmínky:</a:t>
            </a:r>
          </a:p>
          <a:p>
            <a:pPr>
              <a:buNone/>
            </a:pPr>
            <a:r>
              <a:rPr lang="cs-CZ" sz="9600" dirty="0" smtClean="0"/>
              <a:t>  </a:t>
            </a:r>
          </a:p>
          <a:p>
            <a:pPr>
              <a:buNone/>
            </a:pPr>
            <a:r>
              <a:rPr lang="cs-CZ" sz="9600" dirty="0" smtClean="0"/>
              <a:t>        přeprava musí trvat nejméně 24 po sobě jdoucích hodin na     </a:t>
            </a:r>
          </a:p>
          <a:p>
            <a:pPr>
              <a:buNone/>
            </a:pPr>
            <a:r>
              <a:rPr lang="cs-CZ" sz="9600" dirty="0" smtClean="0"/>
              <a:t>           území jiné země, než ve které byla přeprava zahájena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r>
              <a:rPr lang="cs-CZ" sz="9600" dirty="0" smtClean="0"/>
              <a:t>          po uplatnění pravidla musí řidič čerpat buď </a:t>
            </a:r>
          </a:p>
          <a:p>
            <a:pPr>
              <a:buNone/>
            </a:pPr>
            <a:r>
              <a:rPr lang="cs-CZ" sz="9600" dirty="0" smtClean="0"/>
              <a:t>        -  dvě běžné týdenní doby odpočinku (2x45 =90 hodin)   </a:t>
            </a:r>
          </a:p>
          <a:p>
            <a:pPr>
              <a:buNone/>
            </a:pPr>
            <a:r>
              <a:rPr lang="cs-CZ" sz="9600" dirty="0" smtClean="0"/>
              <a:t>         	</a:t>
            </a:r>
            <a:r>
              <a:rPr lang="cs-CZ" sz="9600" b="1" dirty="0" smtClean="0">
                <a:solidFill>
                  <a:schemeClr val="tx2"/>
                </a:solidFill>
              </a:rPr>
              <a:t>                                       nebo</a:t>
            </a:r>
          </a:p>
          <a:p>
            <a:pPr>
              <a:buNone/>
            </a:pPr>
            <a:r>
              <a:rPr lang="cs-CZ" sz="9600" dirty="0" smtClean="0"/>
              <a:t>        -  jednu běžnou a jednu zkrácenou týdenní dobu odpočinku   </a:t>
            </a:r>
          </a:p>
          <a:p>
            <a:pPr>
              <a:buNone/>
            </a:pPr>
            <a:r>
              <a:rPr lang="cs-CZ" sz="9600" dirty="0" smtClean="0"/>
              <a:t>                                    (45+24 =69 hodin)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r>
              <a:rPr lang="cs-CZ" sz="9600" dirty="0" smtClean="0"/>
              <a:t>         </a:t>
            </a:r>
            <a:r>
              <a:rPr lang="cs-CZ" sz="9600" b="1" dirty="0" smtClean="0">
                <a:solidFill>
                  <a:schemeClr val="tx2"/>
                </a:solidFill>
              </a:rPr>
              <a:t>!!!!!</a:t>
            </a:r>
            <a:r>
              <a:rPr lang="cs-CZ" sz="9600" dirty="0" smtClean="0"/>
              <a:t> Zkrácení však musí být vyrovnáno před koncem 3.týdne   </a:t>
            </a:r>
          </a:p>
          <a:p>
            <a:pPr>
              <a:buNone/>
            </a:pPr>
            <a:r>
              <a:rPr lang="cs-CZ" sz="9600" dirty="0" smtClean="0"/>
              <a:t>           následujícího po době , kdy je uplatňována odchylka.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 </a:t>
            </a:r>
            <a:endParaRPr lang="cs-CZ" sz="6000" dirty="0" smtClean="0"/>
          </a:p>
        </p:txBody>
      </p:sp>
      <p:sp>
        <p:nvSpPr>
          <p:cNvPr id="48132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8133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123728" y="476672"/>
            <a:ext cx="4608512" cy="1584176"/>
          </a:xfrm>
          <a:prstGeom prst="ellipse">
            <a:avLst/>
          </a:prstGeom>
          <a:solidFill>
            <a:schemeClr val="tx2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DVANÁCTIDENNÍ ODCHYLKA</a:t>
            </a:r>
            <a:endParaRPr lang="cs-CZ" sz="2000" b="1" dirty="0"/>
          </a:p>
        </p:txBody>
      </p:sp>
      <p:sp>
        <p:nvSpPr>
          <p:cNvPr id="6" name="Šipka doprava 5"/>
          <p:cNvSpPr/>
          <p:nvPr/>
        </p:nvSpPr>
        <p:spPr>
          <a:xfrm>
            <a:off x="0" y="2852936"/>
            <a:ext cx="683568" cy="288032"/>
          </a:xfrm>
          <a:prstGeom prst="rightArrow">
            <a:avLst/>
          </a:prstGeom>
          <a:solidFill>
            <a:schemeClr val="tx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0" y="3933056"/>
            <a:ext cx="755576" cy="288032"/>
          </a:xfrm>
          <a:prstGeom prst="rightArrow">
            <a:avLst/>
          </a:prstGeom>
          <a:solidFill>
            <a:schemeClr val="tx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94795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96975"/>
            <a:ext cx="7942263" cy="5400675"/>
          </a:xfrm>
        </p:spPr>
        <p:txBody>
          <a:bodyPr rtlCol="0">
            <a:normAutofit fontScale="2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endParaRPr lang="cs-CZ" sz="128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u="heavy" dirty="0" smtClean="0"/>
          </a:p>
          <a:p>
            <a:pPr>
              <a:buNone/>
            </a:pPr>
            <a:endParaRPr lang="cs-CZ" sz="11100" dirty="0" smtClean="0"/>
          </a:p>
          <a:p>
            <a:pPr>
              <a:buNone/>
            </a:pPr>
            <a:endParaRPr lang="cs-CZ" sz="11100" dirty="0" smtClean="0"/>
          </a:p>
          <a:p>
            <a:pPr algn="ctr">
              <a:buNone/>
            </a:pPr>
            <a:r>
              <a:rPr lang="cs-CZ" sz="11100" dirty="0" smtClean="0"/>
              <a:t> </a:t>
            </a:r>
            <a:r>
              <a:rPr lang="cs-CZ" sz="14400" dirty="0" smtClean="0">
                <a:solidFill>
                  <a:schemeClr val="tx2"/>
                </a:solidFill>
              </a:rPr>
              <a:t>Po 1.1.2014 </a:t>
            </a:r>
            <a:r>
              <a:rPr lang="cs-CZ" sz="11200" dirty="0" smtClean="0"/>
              <a:t>v případě , že řízení probíhá mezi 22.00 a 6.00 hod., </a:t>
            </a:r>
            <a:r>
              <a:rPr lang="cs-CZ" sz="12800" b="1" dirty="0" smtClean="0">
                <a:solidFill>
                  <a:schemeClr val="tx2"/>
                </a:solidFill>
              </a:rPr>
              <a:t>musí být vozidlo </a:t>
            </a:r>
            <a:r>
              <a:rPr lang="cs-CZ" sz="11200" dirty="0" smtClean="0"/>
              <a:t>provozováno s více řidiči  nebo řidič musí zkrátit minimální dobu řízení na 3 hod., tzn. musí zařazovat </a:t>
            </a:r>
            <a:r>
              <a:rPr lang="cs-CZ" sz="11200" b="1" dirty="0" smtClean="0">
                <a:solidFill>
                  <a:schemeClr val="tx2"/>
                </a:solidFill>
              </a:rPr>
              <a:t>bezpečnostní přestávku 45 minut  už po maximálně 3 hodinách řízení.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8600" dirty="0" smtClean="0"/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8600" dirty="0" smtClean="0"/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8600" dirty="0" smtClean="0"/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sz="8600" dirty="0" smtClean="0"/>
              <a:t> </a:t>
            </a:r>
          </a:p>
        </p:txBody>
      </p:sp>
      <p:sp>
        <p:nvSpPr>
          <p:cNvPr id="48132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8133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051720" y="764704"/>
            <a:ext cx="5112568" cy="1872208"/>
          </a:xfrm>
          <a:prstGeom prst="ellipse">
            <a:avLst/>
          </a:prstGeom>
          <a:solidFill>
            <a:schemeClr val="tx2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DVANÁCTIDENNÍ ODCHYLKA</a:t>
            </a:r>
            <a:endParaRPr lang="cs-CZ" sz="2000" b="1" dirty="0"/>
          </a:p>
        </p:txBody>
      </p:sp>
      <p:sp>
        <p:nvSpPr>
          <p:cNvPr id="6" name="Blesk 5"/>
          <p:cNvSpPr/>
          <p:nvPr/>
        </p:nvSpPr>
        <p:spPr>
          <a:xfrm>
            <a:off x="179512" y="2492896"/>
            <a:ext cx="1080120" cy="2952328"/>
          </a:xfrm>
          <a:prstGeom prst="lightningBolt">
            <a:avLst/>
          </a:prstGeom>
          <a:solidFill>
            <a:schemeClr val="tx2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92318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341438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</a:t>
            </a:r>
          </a:p>
          <a:p>
            <a:pPr>
              <a:buNone/>
              <a:defRPr/>
            </a:pPr>
            <a:r>
              <a:rPr lang="cs-CZ" dirty="0" smtClean="0"/>
              <a:t>        </a:t>
            </a: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734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734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339850" y="4275036"/>
            <a:ext cx="6264275" cy="87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492250" y="35893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56247"/>
            <a:ext cx="7992888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solidFill>
                  <a:srgbClr val="FF0000"/>
                </a:solidFill>
              </a:rPr>
              <a:t>  </a:t>
            </a:r>
          </a:p>
          <a:p>
            <a:pPr algn="ctr">
              <a:defRPr/>
            </a:pPr>
            <a:r>
              <a:rPr lang="cs-CZ" sz="4800" b="1" dirty="0" smtClean="0">
                <a:solidFill>
                  <a:schemeClr val="tx2"/>
                </a:solidFill>
              </a:rPr>
              <a:t>  !!!!!! </a:t>
            </a:r>
          </a:p>
          <a:p>
            <a:pPr algn="ctr">
              <a:defRPr/>
            </a:pPr>
            <a:r>
              <a:rPr lang="cs-CZ" sz="4400" dirty="0" smtClean="0"/>
              <a:t>Ve vozidle </a:t>
            </a:r>
            <a:r>
              <a:rPr lang="cs-CZ" sz="4400" b="1" dirty="0" smtClean="0">
                <a:solidFill>
                  <a:schemeClr val="tx2"/>
                </a:solidFill>
              </a:rPr>
              <a:t>LZE </a:t>
            </a:r>
            <a:r>
              <a:rPr lang="cs-CZ" sz="4400" dirty="0" smtClean="0">
                <a:solidFill>
                  <a:schemeClr val="tx2"/>
                </a:solidFill>
              </a:rPr>
              <a:t>provádět </a:t>
            </a:r>
            <a:r>
              <a:rPr lang="cs-CZ" sz="4400" dirty="0" smtClean="0"/>
              <a:t>pouze denní a zkrácený týdenní odpočinek</a:t>
            </a:r>
          </a:p>
          <a:p>
            <a:pPr algn="ctr">
              <a:defRPr/>
            </a:pPr>
            <a:endParaRPr lang="cs-CZ" sz="4400" dirty="0" smtClean="0"/>
          </a:p>
          <a:p>
            <a:pPr algn="ctr">
              <a:defRPr/>
            </a:pPr>
            <a:r>
              <a:rPr lang="cs-CZ" sz="5400" b="1" dirty="0" smtClean="0">
                <a:solidFill>
                  <a:schemeClr val="tx2"/>
                </a:solidFill>
              </a:rPr>
              <a:t>!!!!</a:t>
            </a:r>
          </a:p>
          <a:p>
            <a:pPr algn="ctr">
              <a:defRPr/>
            </a:pPr>
            <a:r>
              <a:rPr lang="cs-CZ" sz="4400" dirty="0" smtClean="0"/>
              <a:t>Běžný týdenní odpočinek </a:t>
            </a:r>
            <a:r>
              <a:rPr lang="cs-CZ" sz="4400" b="1" dirty="0" smtClean="0">
                <a:solidFill>
                  <a:schemeClr val="tx2"/>
                </a:solidFill>
              </a:rPr>
              <a:t>NELZE</a:t>
            </a:r>
            <a:r>
              <a:rPr lang="cs-CZ" sz="4400" dirty="0" smtClean="0">
                <a:solidFill>
                  <a:schemeClr val="tx2"/>
                </a:solidFill>
              </a:rPr>
              <a:t>  provádět ve vozidle</a:t>
            </a:r>
          </a:p>
        </p:txBody>
      </p:sp>
    </p:spTree>
    <p:extLst>
      <p:ext uri="{BB962C8B-B14F-4D97-AF65-F5344CB8AC3E}">
        <p14:creationId xmlns:p14="http://schemas.microsoft.com/office/powerpoint/2010/main" val="247028357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	Vyjmenuj druhy denního odpočinku?</a:t>
            </a:r>
            <a:endParaRPr lang="cs-CZ" sz="3200" dirty="0" smtClean="0"/>
          </a:p>
          <a:p>
            <a:r>
              <a:rPr lang="cs-CZ" sz="3200" dirty="0" smtClean="0"/>
              <a:t>2.	</a:t>
            </a:r>
            <a:r>
              <a:rPr lang="cs-CZ" sz="3200" dirty="0" smtClean="0"/>
              <a:t>Jak velký je denní odpočinek zkrácený?</a:t>
            </a:r>
            <a:endParaRPr lang="cs-CZ" sz="3200" dirty="0" smtClean="0"/>
          </a:p>
          <a:p>
            <a:r>
              <a:rPr lang="cs-CZ" sz="3200" dirty="0" smtClean="0"/>
              <a:t>3.	</a:t>
            </a:r>
            <a:r>
              <a:rPr lang="cs-CZ" sz="3200" dirty="0" smtClean="0"/>
              <a:t>Kolik hodin trvá týdenní odpočinek?</a:t>
            </a:r>
            <a:endParaRPr lang="cs-CZ" sz="3200" dirty="0" smtClean="0"/>
          </a:p>
          <a:p>
            <a:r>
              <a:rPr lang="cs-CZ" sz="3200" dirty="0" smtClean="0"/>
              <a:t>4.	</a:t>
            </a:r>
            <a:r>
              <a:rPr lang="cs-CZ" sz="3200" dirty="0" smtClean="0"/>
              <a:t>Popiš jakým způsobem se nahrazuje 	zkrácený týdenní odpočinek?</a:t>
            </a:r>
            <a:endParaRPr lang="cs-CZ" sz="3200" dirty="0" smtClean="0"/>
          </a:p>
          <a:p>
            <a:r>
              <a:rPr lang="cs-CZ" sz="3200" dirty="0" smtClean="0"/>
              <a:t>5.	</a:t>
            </a:r>
            <a:r>
              <a:rPr lang="cs-CZ" sz="3200" dirty="0"/>
              <a:t> </a:t>
            </a:r>
            <a:r>
              <a:rPr lang="cs-CZ" sz="3200" dirty="0" smtClean="0"/>
              <a:t>Popiš dvanáctidenní odchylku?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511945991"/>
      </p:ext>
    </p:extLst>
  </p:cSld>
  <p:clrMapOvr>
    <a:masterClrMapping/>
  </p:clrMapOvr>
  <p:transition spd="med">
    <p:randomBar dir="vert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NAŘÍZENÍ EVROPSKÉHO PARLAMENTU A RADY (ES</a:t>
            </a:r>
            <a:r>
              <a:rPr lang="cs-CZ" sz="1800" b="1" dirty="0" smtClean="0"/>
              <a:t>) </a:t>
            </a:r>
            <a:r>
              <a:rPr lang="cs-CZ" sz="1800" b="1" dirty="0"/>
              <a:t>č. 561/2006</a:t>
            </a:r>
          </a:p>
          <a:p>
            <a:pPr marL="0" indent="0">
              <a:buNone/>
            </a:pPr>
            <a:r>
              <a:rPr lang="cs-CZ" sz="1800" dirty="0" smtClean="0"/>
              <a:t>	ze </a:t>
            </a:r>
            <a:r>
              <a:rPr lang="cs-CZ" sz="1800" dirty="0"/>
              <a:t>dne 15. března </a:t>
            </a:r>
            <a:r>
              <a:rPr lang="cs-CZ" sz="1800" dirty="0" smtClean="0"/>
              <a:t>2006,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o </a:t>
            </a:r>
            <a:r>
              <a:rPr lang="cs-CZ" sz="1800" dirty="0"/>
              <a:t>harmonizaci některých předpisů v sociální oblasti týkajících se silniční </a:t>
            </a:r>
            <a:r>
              <a:rPr lang="cs-CZ" sz="1800" dirty="0" smtClean="0"/>
              <a:t>dopravy.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BŘEZINA, Jiří.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Přehled předpisů v silniční nákladní dopravě.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Ostrava: REPRONIS, 2012, ISBN 978-80-7329-230-7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83817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85">
      <a:dk1>
        <a:sysClr val="windowText" lastClr="000000"/>
      </a:dk1>
      <a:lt1>
        <a:sysClr val="window" lastClr="FFFFFF"/>
      </a:lt1>
      <a:dk2>
        <a:srgbClr val="1F497D"/>
      </a:dk2>
      <a:lt2>
        <a:srgbClr val="F79646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F79646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164</TotalTime>
  <Words>568</Words>
  <Application>Microsoft Office PowerPoint</Application>
  <PresentationFormat>Předvádění na obrazovce (4:3)</PresentationFormat>
  <Paragraphs>293</Paragraphs>
  <Slides>25</Slides>
  <Notes>2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Tok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SMITKA František</dc:creator>
  <cp:lastModifiedBy>skola</cp:lastModifiedBy>
  <cp:revision>4</cp:revision>
  <dcterms:created xsi:type="dcterms:W3CDTF">2013-11-01T09:06:17Z</dcterms:created>
  <dcterms:modified xsi:type="dcterms:W3CDTF">2013-11-02T15:56:26Z</dcterms:modified>
</cp:coreProperties>
</file>