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6" r:id="rId2"/>
    <p:sldId id="281" r:id="rId3"/>
    <p:sldId id="272" r:id="rId4"/>
    <p:sldId id="275" r:id="rId5"/>
    <p:sldId id="271" r:id="rId6"/>
    <p:sldId id="274" r:id="rId7"/>
    <p:sldId id="276" r:id="rId8"/>
    <p:sldId id="277" r:id="rId9"/>
    <p:sldId id="278" r:id="rId10"/>
    <p:sldId id="279" r:id="rId11"/>
    <p:sldId id="280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0B787-71CA-4DBD-9498-97962836FA22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281214-207B-40A0-B7BE-B2708C9E2E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018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i.idnes.cz/11/013/cl6/NYV38bee1_profimedia_0014534021.jpg" TargetMode="External"/><Relationship Id="rId2" Type="http://schemas.openxmlformats.org/officeDocument/2006/relationships/hyperlink" Target="http://www.karelcapek.chytry.cz/images/cape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d05.jxs.cz/350/390/ae1b933bc1_77398439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4365064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VY_32_INOVACE_01_B_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Humanitní předměty 3. ročník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Pracovní 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list - 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Karel Čapek: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R.U.R.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Mgr. Tereza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Federselová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březen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38639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107504" y="1556792"/>
            <a:ext cx="8856984" cy="5204371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Anotace:</a:t>
            </a:r>
          </a:p>
          <a:p>
            <a:pPr marL="0" indent="0" algn="just">
              <a:buNone/>
            </a:pPr>
            <a:r>
              <a:rPr lang="cs-CZ" altLang="cs-CZ" sz="3200" dirty="0" smtClean="0"/>
              <a:t>Text je určen pro žáky 3. ročníku střední odborné školy a žákům nástavbového studia. Prezentace obsahuje umělecký text </a:t>
            </a:r>
            <a:r>
              <a:rPr lang="cs-CZ" altLang="cs-CZ" sz="3200" dirty="0" smtClean="0"/>
              <a:t>s otázkami, </a:t>
            </a:r>
            <a:r>
              <a:rPr lang="cs-CZ" altLang="cs-CZ" sz="3200" dirty="0" smtClean="0"/>
              <a:t>na kterém si žáci vyzkoušejí formu ústní části maturitní zkoušky – práce s textem. Vybrané dílo je R.U.R. od Karla Čapka, velmi často volené dílo povinné četby.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endParaRPr lang="cs-CZ" altLang="cs-CZ" dirty="0" smtClean="0">
              <a:solidFill>
                <a:srgbClr val="FF0000"/>
              </a:solidFill>
            </a:endParaRP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Metodický pokyn: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dirty="0" smtClean="0"/>
              <a:t>Vyučující s pomocí multimediální techniky použije materiál k samostatné práci žáků. Prezentaci lze také využít jako opakující práci.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116360"/>
          </a:xfrm>
        </p:spPr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pic>
        <p:nvPicPr>
          <p:cNvPr id="819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9675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66856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Karel Čapek – R.U.R.</a:t>
            </a:r>
            <a:endParaRPr lang="cs-CZ" b="1" dirty="0"/>
          </a:p>
        </p:txBody>
      </p:sp>
      <p:pic>
        <p:nvPicPr>
          <p:cNvPr id="6" name="Zástupný symbol pro obsah 5" descr="robot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583237" y="1772816"/>
            <a:ext cx="3093219" cy="4608512"/>
          </a:xfrm>
        </p:spPr>
      </p:pic>
      <p:pic>
        <p:nvPicPr>
          <p:cNvPr id="8" name="Zástupný symbol pro obsah 7" descr="capek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827584" y="1772816"/>
            <a:ext cx="3438882" cy="4572000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R.U.R. -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Zařaďte autora do kontextu české literatury.</a:t>
            </a:r>
          </a:p>
          <a:p>
            <a:pPr lvl="0"/>
            <a:r>
              <a:rPr lang="cs-CZ" dirty="0" smtClean="0"/>
              <a:t>Zařaďte dílo R.U.R. do kontextu autorovy tvorby.</a:t>
            </a:r>
          </a:p>
          <a:p>
            <a:pPr lvl="0"/>
            <a:r>
              <a:rPr lang="cs-CZ" dirty="0" smtClean="0"/>
              <a:t>Zařaďte výňatek do kontextu celého díla R.U.R.</a:t>
            </a:r>
          </a:p>
          <a:p>
            <a:pPr lvl="0"/>
            <a:r>
              <a:rPr lang="cs-CZ" dirty="0" smtClean="0"/>
              <a:t>Určete literární druh a doložte prvky z výňatku.</a:t>
            </a:r>
          </a:p>
          <a:p>
            <a:pPr lvl="0"/>
            <a:r>
              <a:rPr lang="cs-CZ" dirty="0" smtClean="0"/>
              <a:t>Co znamená zkratka R.U.R.?</a:t>
            </a:r>
          </a:p>
          <a:p>
            <a:r>
              <a:rPr lang="cs-CZ" dirty="0" smtClean="0"/>
              <a:t>Jaký je původ slova </a:t>
            </a:r>
            <a:r>
              <a:rPr lang="cs-CZ" i="1" dirty="0" smtClean="0"/>
              <a:t>robot</a:t>
            </a:r>
            <a:r>
              <a:rPr lang="cs-CZ" dirty="0" smtClean="0"/>
              <a:t>? Kdo je jeho tvůrcem?</a:t>
            </a:r>
          </a:p>
          <a:p>
            <a:pPr lvl="0"/>
            <a:r>
              <a:rPr lang="cs-CZ" dirty="0" smtClean="0"/>
              <a:t>Nahraďte slovo </a:t>
            </a:r>
            <a:r>
              <a:rPr lang="cs-CZ" i="1" dirty="0" smtClean="0"/>
              <a:t>robot</a:t>
            </a:r>
            <a:r>
              <a:rPr lang="cs-CZ" dirty="0" smtClean="0"/>
              <a:t> českým ekvivalentem.</a:t>
            </a:r>
          </a:p>
          <a:p>
            <a:pPr lvl="0"/>
            <a:r>
              <a:rPr lang="cs-CZ" dirty="0" smtClean="0"/>
              <a:t>Jaký motiv se objevuje v závěru výňatku? Proč autor vybral právě tento motiv?</a:t>
            </a:r>
          </a:p>
          <a:p>
            <a:r>
              <a:rPr lang="cs-CZ" dirty="0" smtClean="0"/>
              <a:t>Před čím dílo R.U.R. varuje? </a:t>
            </a:r>
            <a:r>
              <a:rPr lang="cs-CZ" dirty="0" smtClean="0"/>
              <a:t>Lze námět aplikovat na dnešní dobu?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R.U.R. - ukázka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589566"/>
            <a:ext cx="4244280" cy="5079793"/>
          </a:xfrm>
        </p:spPr>
        <p:txBody>
          <a:bodyPr>
            <a:normAutofit fontScale="40000" lnSpcReduction="20000"/>
          </a:bodyPr>
          <a:lstStyle/>
          <a:p>
            <a:pPr algn="just">
              <a:buNone/>
            </a:pPr>
            <a:r>
              <a:rPr lang="cs-CZ" sz="4300" b="1" dirty="0" err="1" smtClean="0"/>
              <a:t>Alquist</a:t>
            </a:r>
            <a:r>
              <a:rPr lang="cs-CZ" sz="4300" b="1" dirty="0" smtClean="0"/>
              <a:t>	</a:t>
            </a:r>
            <a:r>
              <a:rPr lang="cs-CZ" sz="4300" dirty="0" smtClean="0"/>
              <a:t>Dobře, pomůžeš mi, viď? Budu 	pitvat Prima.</a:t>
            </a:r>
          </a:p>
          <a:p>
            <a:pPr algn="just">
              <a:buNone/>
            </a:pPr>
            <a:r>
              <a:rPr lang="cs-CZ" sz="4300" b="1" dirty="0" smtClean="0"/>
              <a:t>Helena	</a:t>
            </a:r>
            <a:r>
              <a:rPr lang="cs-CZ" sz="4300" i="1" dirty="0" smtClean="0"/>
              <a:t>(vykřikne) </a:t>
            </a:r>
            <a:r>
              <a:rPr lang="cs-CZ" sz="4300" dirty="0" smtClean="0"/>
              <a:t>Prima?</a:t>
            </a:r>
          </a:p>
          <a:p>
            <a:pPr algn="just">
              <a:buNone/>
            </a:pPr>
            <a:r>
              <a:rPr lang="cs-CZ" sz="4300" b="1" dirty="0" err="1" smtClean="0"/>
              <a:t>Alquist</a:t>
            </a:r>
            <a:r>
              <a:rPr lang="cs-CZ" sz="4300" b="1" dirty="0" smtClean="0"/>
              <a:t>	</a:t>
            </a:r>
            <a:r>
              <a:rPr lang="cs-CZ" sz="4300" dirty="0" smtClean="0"/>
              <a:t>Nu ano, </a:t>
            </a:r>
            <a:r>
              <a:rPr lang="cs-CZ" sz="4300" dirty="0" err="1" smtClean="0"/>
              <a:t>ano</a:t>
            </a:r>
            <a:r>
              <a:rPr lang="cs-CZ" sz="4300" dirty="0" smtClean="0"/>
              <a:t>, musí to být, víš? 	Chtěl jsem – vlastně – ano, chtěl 	jsem pitvat tebe, ale Primus se 	nabídl za tebe.</a:t>
            </a:r>
          </a:p>
          <a:p>
            <a:pPr algn="just">
              <a:buNone/>
            </a:pPr>
            <a:r>
              <a:rPr lang="cs-CZ" sz="4300" b="1" dirty="0" smtClean="0"/>
              <a:t>Helena	</a:t>
            </a:r>
            <a:r>
              <a:rPr lang="cs-CZ" sz="4300" i="1" dirty="0" smtClean="0"/>
              <a:t>(zakryje si tváře)</a:t>
            </a:r>
            <a:r>
              <a:rPr lang="cs-CZ" sz="4300" dirty="0" smtClean="0"/>
              <a:t> Primus?</a:t>
            </a:r>
          </a:p>
          <a:p>
            <a:pPr algn="just">
              <a:buNone/>
            </a:pPr>
            <a:r>
              <a:rPr lang="cs-CZ" sz="4300" b="1" dirty="0" err="1" smtClean="0"/>
              <a:t>Alquist</a:t>
            </a:r>
            <a:r>
              <a:rPr lang="cs-CZ" sz="4300" b="1" dirty="0" smtClean="0"/>
              <a:t>	</a:t>
            </a:r>
            <a:r>
              <a:rPr lang="cs-CZ" sz="4300" dirty="0" smtClean="0"/>
              <a:t>Ale ovšem, co na tom? Ach, dítě, 	ty umíš plakat? Řekni, co záleží na 	nějakém </a:t>
            </a:r>
            <a:r>
              <a:rPr lang="cs-CZ" sz="4300" dirty="0" err="1" smtClean="0"/>
              <a:t>Primovi</a:t>
            </a:r>
            <a:r>
              <a:rPr lang="cs-CZ" sz="4300" dirty="0" smtClean="0"/>
              <a:t>?</a:t>
            </a:r>
          </a:p>
          <a:p>
            <a:pPr algn="just">
              <a:buNone/>
            </a:pPr>
            <a:r>
              <a:rPr lang="cs-CZ" sz="4300" b="1" dirty="0" smtClean="0"/>
              <a:t>Primus	</a:t>
            </a:r>
            <a:r>
              <a:rPr lang="cs-CZ" sz="4300" dirty="0" smtClean="0"/>
              <a:t>Netrap ji, pane!</a:t>
            </a:r>
          </a:p>
          <a:p>
            <a:pPr algn="just">
              <a:buNone/>
            </a:pPr>
            <a:r>
              <a:rPr lang="cs-CZ" sz="4300" b="1" dirty="0" err="1" smtClean="0"/>
              <a:t>Alquist</a:t>
            </a:r>
            <a:r>
              <a:rPr lang="cs-CZ" sz="4300" b="1" dirty="0" smtClean="0"/>
              <a:t>	</a:t>
            </a:r>
            <a:r>
              <a:rPr lang="cs-CZ" sz="4300" dirty="0" smtClean="0"/>
              <a:t>Ticho, Prime, ticho! – K čemu ty 	slzičky? Nu bože, nebude Prima. 	Zapomeneš na něj do týdne. Jdi, 	buď ráda, že žiješ.</a:t>
            </a:r>
          </a:p>
          <a:p>
            <a:pPr algn="just">
              <a:buNone/>
            </a:pPr>
            <a:r>
              <a:rPr lang="cs-CZ" sz="4300" b="1" dirty="0" smtClean="0"/>
              <a:t>Helena	</a:t>
            </a:r>
            <a:r>
              <a:rPr lang="cs-CZ" sz="4300" i="1" dirty="0" smtClean="0"/>
              <a:t>(tiše)</a:t>
            </a:r>
            <a:r>
              <a:rPr lang="cs-CZ" sz="4300" dirty="0" smtClean="0"/>
              <a:t> Já půjdu.</a:t>
            </a:r>
          </a:p>
          <a:p>
            <a:pPr algn="just">
              <a:buNone/>
            </a:pPr>
            <a:r>
              <a:rPr lang="cs-CZ" sz="4300" b="1" dirty="0" err="1" smtClean="0"/>
              <a:t>Alquist</a:t>
            </a:r>
            <a:r>
              <a:rPr lang="cs-CZ" sz="4300" b="1" dirty="0" smtClean="0"/>
              <a:t>	</a:t>
            </a:r>
            <a:r>
              <a:rPr lang="cs-CZ" sz="4300" dirty="0" smtClean="0"/>
              <a:t>Kam?</a:t>
            </a:r>
          </a:p>
          <a:p>
            <a:pPr algn="just">
              <a:buNone/>
            </a:pPr>
            <a:r>
              <a:rPr lang="cs-CZ" sz="4300" b="1" dirty="0" smtClean="0"/>
              <a:t>Helena	</a:t>
            </a:r>
            <a:r>
              <a:rPr lang="cs-CZ" sz="4300" dirty="0" smtClean="0"/>
              <a:t>Abys mne pitval.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0" y="1589566"/>
            <a:ext cx="4392487" cy="5079793"/>
          </a:xfrm>
        </p:spPr>
        <p:txBody>
          <a:bodyPr>
            <a:normAutofit fontScale="40000" lnSpcReduction="20000"/>
          </a:bodyPr>
          <a:lstStyle/>
          <a:p>
            <a:pPr algn="just">
              <a:buNone/>
            </a:pPr>
            <a:r>
              <a:rPr lang="cs-CZ" sz="4200" b="1" dirty="0" err="1" smtClean="0"/>
              <a:t>Alquist</a:t>
            </a:r>
            <a:r>
              <a:rPr lang="cs-CZ" sz="4200" b="1" dirty="0" smtClean="0"/>
              <a:t>	</a:t>
            </a:r>
            <a:r>
              <a:rPr lang="cs-CZ" sz="4200" dirty="0" smtClean="0"/>
              <a:t>Tebe? Jsi krásná, Heleno. Byla by 	tě 	škoda.</a:t>
            </a:r>
          </a:p>
          <a:p>
            <a:pPr algn="just">
              <a:buNone/>
            </a:pPr>
            <a:r>
              <a:rPr lang="cs-CZ" sz="4200" b="1" dirty="0" smtClean="0"/>
              <a:t>Helena	</a:t>
            </a:r>
            <a:r>
              <a:rPr lang="cs-CZ" sz="4200" dirty="0" smtClean="0"/>
              <a:t>Půjdu. </a:t>
            </a:r>
            <a:r>
              <a:rPr lang="cs-CZ" sz="4200" i="1" dirty="0" smtClean="0"/>
              <a:t>(Primus ji zastupuje cestu).</a:t>
            </a:r>
            <a:r>
              <a:rPr lang="cs-CZ" sz="4200" dirty="0" smtClean="0"/>
              <a:t> 	Pusť, 	Prime! Pusť mne tam!</a:t>
            </a:r>
          </a:p>
          <a:p>
            <a:pPr algn="just">
              <a:buNone/>
            </a:pPr>
            <a:r>
              <a:rPr lang="cs-CZ" sz="4200" b="1" dirty="0" smtClean="0"/>
              <a:t>Primus	</a:t>
            </a:r>
            <a:r>
              <a:rPr lang="cs-CZ" sz="4200" dirty="0" smtClean="0"/>
              <a:t>Nepůjdeš, Heleno! Prosím tě, jdi, 	tady 	nesmíš být!</a:t>
            </a:r>
          </a:p>
          <a:p>
            <a:pPr algn="just">
              <a:buNone/>
            </a:pPr>
            <a:r>
              <a:rPr lang="cs-CZ" sz="4200" b="1" dirty="0" smtClean="0"/>
              <a:t>Helena	</a:t>
            </a:r>
            <a:r>
              <a:rPr lang="cs-CZ" sz="4200" dirty="0" smtClean="0"/>
              <a:t>Já skočím z okna, Prime! Půjdeš-li tam, 	skočím z okna!</a:t>
            </a:r>
          </a:p>
          <a:p>
            <a:pPr algn="just">
              <a:buNone/>
            </a:pPr>
            <a:r>
              <a:rPr lang="cs-CZ" sz="4200" b="1" dirty="0" smtClean="0"/>
              <a:t>Primus	</a:t>
            </a:r>
            <a:r>
              <a:rPr lang="cs-CZ" sz="4200" i="1" dirty="0" smtClean="0"/>
              <a:t>(zadrží ji)</a:t>
            </a:r>
            <a:r>
              <a:rPr lang="cs-CZ" sz="4200" dirty="0" smtClean="0"/>
              <a:t> Nepustím! </a:t>
            </a:r>
            <a:r>
              <a:rPr lang="cs-CZ" sz="4200" i="1" dirty="0" smtClean="0"/>
              <a:t>(k </a:t>
            </a:r>
            <a:r>
              <a:rPr lang="cs-CZ" sz="4200" i="1" dirty="0" err="1" smtClean="0"/>
              <a:t>Alquistovi</a:t>
            </a:r>
            <a:r>
              <a:rPr lang="cs-CZ" sz="4200" i="1" dirty="0" smtClean="0"/>
              <a:t>)</a:t>
            </a:r>
            <a:r>
              <a:rPr lang="cs-CZ" sz="4200" dirty="0" smtClean="0"/>
              <a:t> 	Nikoho, 	starý, nezabiješ!</a:t>
            </a:r>
          </a:p>
          <a:p>
            <a:pPr algn="just">
              <a:buNone/>
            </a:pPr>
            <a:r>
              <a:rPr lang="cs-CZ" sz="4200" b="1" dirty="0" err="1" smtClean="0"/>
              <a:t>Alquist</a:t>
            </a:r>
            <a:r>
              <a:rPr lang="cs-CZ" sz="4200" b="1" dirty="0" smtClean="0"/>
              <a:t>	</a:t>
            </a:r>
            <a:r>
              <a:rPr lang="cs-CZ" sz="4200" dirty="0" smtClean="0"/>
              <a:t>Proč?</a:t>
            </a:r>
          </a:p>
          <a:p>
            <a:pPr algn="just">
              <a:buNone/>
            </a:pPr>
            <a:r>
              <a:rPr lang="cs-CZ" sz="4200" b="1" dirty="0" smtClean="0"/>
              <a:t>Primus	</a:t>
            </a:r>
            <a:r>
              <a:rPr lang="cs-CZ" sz="4200" dirty="0" smtClean="0"/>
              <a:t>My – </a:t>
            </a:r>
            <a:r>
              <a:rPr lang="cs-CZ" sz="4200" dirty="0" err="1" smtClean="0"/>
              <a:t>my</a:t>
            </a:r>
            <a:r>
              <a:rPr lang="cs-CZ" sz="4200" dirty="0" smtClean="0"/>
              <a:t> – patříme k sobě.</a:t>
            </a:r>
          </a:p>
          <a:p>
            <a:pPr algn="just">
              <a:buNone/>
            </a:pPr>
            <a:r>
              <a:rPr lang="cs-CZ" sz="4200" b="1" dirty="0" err="1" smtClean="0"/>
              <a:t>Alquist</a:t>
            </a:r>
            <a:r>
              <a:rPr lang="cs-CZ" sz="4200" b="1" dirty="0" smtClean="0"/>
              <a:t>	</a:t>
            </a:r>
            <a:r>
              <a:rPr lang="cs-CZ" sz="4200" dirty="0" smtClean="0"/>
              <a:t>Ty jsi řekl. </a:t>
            </a:r>
            <a:r>
              <a:rPr lang="cs-CZ" sz="4200" i="1" dirty="0" smtClean="0"/>
              <a:t>(otevře dveře ve středu)</a:t>
            </a:r>
            <a:r>
              <a:rPr lang="cs-CZ" sz="4200" dirty="0" smtClean="0"/>
              <a:t> 	Ticho. 	Jděte.</a:t>
            </a:r>
          </a:p>
          <a:p>
            <a:pPr algn="just">
              <a:buNone/>
            </a:pPr>
            <a:r>
              <a:rPr lang="cs-CZ" sz="4200" b="1" dirty="0" smtClean="0"/>
              <a:t>Primus	</a:t>
            </a:r>
            <a:r>
              <a:rPr lang="cs-CZ" sz="4200" dirty="0" smtClean="0"/>
              <a:t>Kam?</a:t>
            </a:r>
          </a:p>
          <a:p>
            <a:pPr algn="just">
              <a:buNone/>
            </a:pPr>
            <a:r>
              <a:rPr lang="cs-CZ" sz="4200" b="1" dirty="0" err="1" smtClean="0"/>
              <a:t>Alquist</a:t>
            </a:r>
            <a:r>
              <a:rPr lang="cs-CZ" sz="4200" b="1" dirty="0" smtClean="0"/>
              <a:t>	</a:t>
            </a:r>
            <a:r>
              <a:rPr lang="cs-CZ" sz="4200" dirty="0" smtClean="0"/>
              <a:t>(</a:t>
            </a:r>
            <a:r>
              <a:rPr lang="cs-CZ" sz="4200" i="1" dirty="0" smtClean="0"/>
              <a:t>šeptem)</a:t>
            </a:r>
            <a:r>
              <a:rPr lang="cs-CZ" sz="4200" dirty="0" smtClean="0"/>
              <a:t> Kam chcete. Heleno, veď 	ho. 	</a:t>
            </a:r>
            <a:r>
              <a:rPr lang="cs-CZ" sz="4200" i="1" dirty="0" smtClean="0"/>
              <a:t>(strká je ven)</a:t>
            </a:r>
            <a:r>
              <a:rPr lang="cs-CZ" sz="4200" dirty="0" smtClean="0"/>
              <a:t>. Jdi, 	Adame. Jdi, Evo; 	Budeš 	mu 	ženou. Buď jí mužem, 	Prime. 	</a:t>
            </a:r>
            <a:r>
              <a:rPr lang="cs-CZ" sz="4200" i="1" dirty="0" smtClean="0"/>
              <a:t>(zavírá za 	nimi)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R.U.R. -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/>
          </a:bodyPr>
          <a:lstStyle/>
          <a:p>
            <a:pPr lvl="0" algn="just">
              <a:lnSpc>
                <a:spcPct val="150000"/>
              </a:lnSpc>
            </a:pPr>
            <a:r>
              <a:rPr lang="cs-CZ" sz="3500" b="1" dirty="0" smtClean="0">
                <a:solidFill>
                  <a:schemeClr val="accent2"/>
                </a:solidFill>
              </a:rPr>
              <a:t>Zařaďte autora do kontextu české literatury.</a:t>
            </a:r>
          </a:p>
          <a:p>
            <a:pPr lvl="1" algn="just">
              <a:lnSpc>
                <a:spcPct val="150000"/>
              </a:lnSpc>
            </a:pPr>
            <a:r>
              <a:rPr lang="cs-CZ" sz="2800" dirty="0" smtClean="0"/>
              <a:t>Karel Čapek je autor české meziválečné prózy</a:t>
            </a:r>
          </a:p>
          <a:p>
            <a:pPr lvl="1" algn="just">
              <a:lnSpc>
                <a:spcPct val="150000"/>
              </a:lnSpc>
            </a:pPr>
            <a:r>
              <a:rPr lang="cs-CZ" sz="2800" dirty="0" smtClean="0"/>
              <a:t>autor je řazen k demokratickému proudu české literatury</a:t>
            </a:r>
          </a:p>
          <a:p>
            <a:pPr lvl="2" algn="just">
              <a:lnSpc>
                <a:spcPct val="150000"/>
              </a:lnSpc>
            </a:pPr>
            <a:r>
              <a:rPr lang="cs-CZ" sz="2800" dirty="0" smtClean="0"/>
              <a:t>humanisticky orientovaná próza, zdůrazňuje princip demokracie a svobody lidu</a:t>
            </a:r>
          </a:p>
          <a:p>
            <a:pPr lvl="1" algn="just">
              <a:lnSpc>
                <a:spcPct val="150000"/>
              </a:lnSpc>
            </a:pPr>
            <a:r>
              <a:rPr lang="cs-CZ" sz="2800" dirty="0" smtClean="0"/>
              <a:t>další autoři demokratického proudu: Josef Čapek, Karel Poláček, Eduard Bass</a:t>
            </a:r>
            <a:endParaRPr lang="cs-CZ" sz="28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R.U.R.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lvl="0"/>
            <a:r>
              <a:rPr lang="cs-CZ" sz="3200" b="1" dirty="0" smtClean="0">
                <a:solidFill>
                  <a:schemeClr val="accent2"/>
                </a:solidFill>
              </a:rPr>
              <a:t>Zařaďte dílo R.U.R. do kontextu autorovy tvorby.</a:t>
            </a:r>
          </a:p>
          <a:p>
            <a:pPr lvl="1" algn="just">
              <a:lnSpc>
                <a:spcPct val="150000"/>
              </a:lnSpc>
            </a:pPr>
            <a:r>
              <a:rPr lang="cs-CZ" sz="2800" dirty="0" smtClean="0"/>
              <a:t>R.U.R. je vědeckofantastické dílo</a:t>
            </a:r>
          </a:p>
          <a:p>
            <a:pPr lvl="1" algn="just">
              <a:lnSpc>
                <a:spcPct val="150000"/>
              </a:lnSpc>
            </a:pPr>
            <a:r>
              <a:rPr lang="cs-CZ" sz="2800" dirty="0" smtClean="0"/>
              <a:t>dílo bylo vytvořeno ve 20. letech 20. století, v tzv. </a:t>
            </a:r>
            <a:r>
              <a:rPr lang="cs-CZ" sz="2800" b="1" i="1" dirty="0" smtClean="0"/>
              <a:t>utopistickém období</a:t>
            </a:r>
          </a:p>
          <a:p>
            <a:pPr lvl="2" algn="just">
              <a:lnSpc>
                <a:spcPct val="150000"/>
              </a:lnSpc>
            </a:pPr>
            <a:r>
              <a:rPr lang="cs-CZ" sz="2800" dirty="0" smtClean="0"/>
              <a:t> </a:t>
            </a:r>
            <a:r>
              <a:rPr lang="cs-CZ" sz="2600" dirty="0" smtClean="0"/>
              <a:t>další díla s vědeckofantastickou tématikou: Krakatit, Továrna na absolutno, Věc </a:t>
            </a:r>
            <a:r>
              <a:rPr lang="cs-CZ" sz="2600" dirty="0" err="1" smtClean="0"/>
              <a:t>Makropulos</a:t>
            </a:r>
            <a:endParaRPr lang="cs-CZ" sz="26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R.U.R. -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lvl="0" algn="just"/>
            <a:r>
              <a:rPr lang="cs-CZ" sz="3200" b="1" dirty="0" smtClean="0">
                <a:solidFill>
                  <a:schemeClr val="accent2"/>
                </a:solidFill>
              </a:rPr>
              <a:t>Určete literární druh a doložte prvky z výňatku</a:t>
            </a:r>
            <a:r>
              <a:rPr lang="cs-CZ" sz="3200" dirty="0" smtClean="0">
                <a:solidFill>
                  <a:schemeClr val="accent2"/>
                </a:solidFill>
              </a:rPr>
              <a:t>.</a:t>
            </a:r>
          </a:p>
          <a:p>
            <a:pPr lvl="1" algn="just">
              <a:lnSpc>
                <a:spcPct val="150000"/>
              </a:lnSpc>
            </a:pPr>
            <a:r>
              <a:rPr lang="cs-CZ" sz="2800" dirty="0" smtClean="0"/>
              <a:t>R.U.R. je drama – příběh je vyprávěn pomocí monologu a dialogu</a:t>
            </a:r>
          </a:p>
          <a:p>
            <a:pPr lvl="2" algn="just">
              <a:lnSpc>
                <a:spcPct val="150000"/>
              </a:lnSpc>
            </a:pPr>
            <a:r>
              <a:rPr lang="cs-CZ" sz="2600" dirty="0" smtClean="0"/>
              <a:t>v ukázce použit dialog – rozmluva 3 osob – </a:t>
            </a:r>
            <a:r>
              <a:rPr lang="cs-CZ" sz="2600" dirty="0" err="1" smtClean="0"/>
              <a:t>Alquist</a:t>
            </a:r>
            <a:r>
              <a:rPr lang="cs-CZ" sz="2600" dirty="0" smtClean="0"/>
              <a:t>, Primus, Helena</a:t>
            </a:r>
          </a:p>
          <a:p>
            <a:pPr lvl="2" algn="just">
              <a:lnSpc>
                <a:spcPct val="150000"/>
              </a:lnSpc>
            </a:pPr>
            <a:r>
              <a:rPr lang="cs-CZ" sz="2600" dirty="0" smtClean="0"/>
              <a:t>scénické poznámky</a:t>
            </a:r>
          </a:p>
          <a:p>
            <a:pPr lvl="3" algn="just">
              <a:lnSpc>
                <a:spcPct val="150000"/>
              </a:lnSpc>
            </a:pPr>
            <a:r>
              <a:rPr lang="cs-CZ" sz="2200" b="1" dirty="0" err="1" smtClean="0"/>
              <a:t>Alquist</a:t>
            </a:r>
            <a:r>
              <a:rPr lang="cs-CZ" sz="2200" b="1" dirty="0" smtClean="0"/>
              <a:t>	</a:t>
            </a:r>
            <a:r>
              <a:rPr lang="cs-CZ" sz="2200" dirty="0" smtClean="0"/>
              <a:t>Dobře, pomůžeš mi, viď? Budu 	pitvat Prima.</a:t>
            </a:r>
          </a:p>
          <a:p>
            <a:pPr lvl="3" algn="just">
              <a:lnSpc>
                <a:spcPct val="150000"/>
              </a:lnSpc>
            </a:pPr>
            <a:r>
              <a:rPr lang="cs-CZ" sz="2200" b="1" dirty="0" smtClean="0"/>
              <a:t>Helena	</a:t>
            </a:r>
            <a:r>
              <a:rPr lang="cs-CZ" sz="2200" i="1" u="sng" dirty="0" smtClean="0"/>
              <a:t>(vykřikne) </a:t>
            </a:r>
            <a:r>
              <a:rPr lang="cs-CZ" sz="2200" dirty="0" smtClean="0"/>
              <a:t>Prima?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R.U.R. -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51520" y="1589566"/>
            <a:ext cx="5616624" cy="5079793"/>
          </a:xfrm>
        </p:spPr>
        <p:txBody>
          <a:bodyPr/>
          <a:lstStyle/>
          <a:p>
            <a:pPr lvl="0"/>
            <a:r>
              <a:rPr lang="cs-CZ" b="1" dirty="0" smtClean="0">
                <a:solidFill>
                  <a:schemeClr val="accent2"/>
                </a:solidFill>
              </a:rPr>
              <a:t>Co znamená zkratka R.U.R.?</a:t>
            </a:r>
          </a:p>
          <a:p>
            <a:pPr lvl="1" algn="just"/>
            <a:r>
              <a:rPr lang="cs-CZ" dirty="0" err="1" smtClean="0"/>
              <a:t>Rossummovi</a:t>
            </a:r>
            <a:r>
              <a:rPr lang="cs-CZ" dirty="0" smtClean="0"/>
              <a:t> univerzální roboti</a:t>
            </a:r>
          </a:p>
          <a:p>
            <a:pPr algn="just"/>
            <a:r>
              <a:rPr lang="cs-CZ" b="1" dirty="0" smtClean="0">
                <a:solidFill>
                  <a:schemeClr val="accent2"/>
                </a:solidFill>
              </a:rPr>
              <a:t>Jaký je původ slova </a:t>
            </a:r>
            <a:r>
              <a:rPr lang="cs-CZ" b="1" i="1" dirty="0" smtClean="0">
                <a:solidFill>
                  <a:schemeClr val="accent2"/>
                </a:solidFill>
              </a:rPr>
              <a:t>robot</a:t>
            </a:r>
            <a:r>
              <a:rPr lang="cs-CZ" b="1" dirty="0" smtClean="0">
                <a:solidFill>
                  <a:schemeClr val="accent2"/>
                </a:solidFill>
              </a:rPr>
              <a:t>? Kdo je jeho tvůrcem?</a:t>
            </a:r>
          </a:p>
          <a:p>
            <a:pPr lvl="1" algn="just"/>
            <a:r>
              <a:rPr lang="cs-CZ" dirty="0" smtClean="0"/>
              <a:t>robot od slova robota = práce</a:t>
            </a:r>
          </a:p>
          <a:p>
            <a:pPr lvl="1" algn="just"/>
            <a:r>
              <a:rPr lang="cs-CZ" dirty="0" smtClean="0"/>
              <a:t>tvůrce slova – Josef Čapek</a:t>
            </a:r>
          </a:p>
          <a:p>
            <a:pPr lvl="0" algn="just"/>
            <a:r>
              <a:rPr lang="cs-CZ" b="1" dirty="0" smtClean="0">
                <a:solidFill>
                  <a:schemeClr val="accent2"/>
                </a:solidFill>
              </a:rPr>
              <a:t>Nahraďte slovo </a:t>
            </a:r>
            <a:r>
              <a:rPr lang="cs-CZ" b="1" i="1" dirty="0" smtClean="0">
                <a:solidFill>
                  <a:schemeClr val="accent2"/>
                </a:solidFill>
              </a:rPr>
              <a:t>robot</a:t>
            </a:r>
            <a:r>
              <a:rPr lang="cs-CZ" b="1" dirty="0" smtClean="0">
                <a:solidFill>
                  <a:schemeClr val="accent2"/>
                </a:solidFill>
              </a:rPr>
              <a:t> českým ekvivalentem.</a:t>
            </a:r>
          </a:p>
          <a:p>
            <a:pPr lvl="1"/>
            <a:r>
              <a:rPr lang="cs-CZ" dirty="0" smtClean="0"/>
              <a:t>umělý člověk</a:t>
            </a:r>
            <a:endParaRPr lang="cs-CZ" dirty="0"/>
          </a:p>
        </p:txBody>
      </p:sp>
      <p:pic>
        <p:nvPicPr>
          <p:cNvPr id="6" name="Zástupný symbol pro obsah 5" descr="stažený soubor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550025" y="1916832"/>
            <a:ext cx="2342455" cy="4608512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R.U.R. - řešení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712968" cy="5069160"/>
          </a:xfrm>
        </p:spPr>
        <p:txBody>
          <a:bodyPr/>
          <a:lstStyle/>
          <a:p>
            <a:pPr lvl="0" algn="just"/>
            <a:r>
              <a:rPr lang="cs-CZ" b="1" dirty="0" smtClean="0">
                <a:solidFill>
                  <a:schemeClr val="accent2"/>
                </a:solidFill>
              </a:rPr>
              <a:t>Jaký motiv se objevuje v závěru výňatku? Proč autor vybral právě tento motiv?</a:t>
            </a:r>
          </a:p>
          <a:p>
            <a:pPr lvl="1" algn="just"/>
            <a:r>
              <a:rPr lang="cs-CZ" dirty="0" smtClean="0"/>
              <a:t>biblický motiv - první lidé na zemi Adam a Eva</a:t>
            </a:r>
          </a:p>
          <a:p>
            <a:pPr lvl="2" algn="just"/>
            <a:r>
              <a:rPr lang="cs-CZ" dirty="0" smtClean="0"/>
              <a:t>všichni lidé vyhubeni</a:t>
            </a:r>
          </a:p>
          <a:p>
            <a:pPr lvl="2" algn="just"/>
            <a:r>
              <a:rPr lang="cs-CZ" dirty="0" smtClean="0"/>
              <a:t>nové pokolení mohou vytvořit roboti Primus a Helena, kteří k sobě chovají city</a:t>
            </a:r>
          </a:p>
          <a:p>
            <a:pPr lvl="2" algn="just"/>
            <a:r>
              <a:rPr lang="cs-CZ" dirty="0" smtClean="0"/>
              <a:t>roboti se stávají lidmi a civilizace může být obnovena</a:t>
            </a:r>
          </a:p>
          <a:p>
            <a:pPr lvl="2" algn="just"/>
            <a:r>
              <a:rPr lang="cs-CZ" dirty="0" smtClean="0"/>
              <a:t>Adam a  Eva = Primus a Helena</a:t>
            </a:r>
          </a:p>
          <a:p>
            <a:pPr lvl="2" algn="just"/>
            <a:r>
              <a:rPr lang="cs-CZ" sz="2400" b="1" i="1" dirty="0" err="1" smtClean="0"/>
              <a:t>Alquist</a:t>
            </a:r>
            <a:r>
              <a:rPr lang="cs-CZ" sz="2400" b="1" i="1" dirty="0" smtClean="0"/>
              <a:t>		</a:t>
            </a:r>
            <a:r>
              <a:rPr lang="cs-CZ" i="1" dirty="0" smtClean="0"/>
              <a:t>(šeptem) Kam chcete. Heleno, veď 	ho. (strká </a:t>
            </a:r>
          </a:p>
          <a:p>
            <a:pPr lvl="2" algn="just">
              <a:buNone/>
            </a:pPr>
            <a:r>
              <a:rPr lang="cs-CZ" i="1" dirty="0" smtClean="0"/>
              <a:t>			je ven). Jdi, 	Adame. Jdi, Evo; Budeš mu 			ženou. Buď jí mužem, 	Prime. 	</a:t>
            </a:r>
          </a:p>
          <a:p>
            <a:pPr lvl="3" algn="just">
              <a:buNone/>
            </a:pPr>
            <a:r>
              <a:rPr lang="cs-CZ" sz="2300" i="1" dirty="0" smtClean="0"/>
              <a:t>			(zavírá za 	nimi)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R.U.R.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Před čím dílo R.U.R. varuje? </a:t>
            </a:r>
            <a:endParaRPr lang="cs-CZ" b="1" dirty="0" smtClean="0">
              <a:solidFill>
                <a:schemeClr val="accent2"/>
              </a:solidFill>
            </a:endParaRPr>
          </a:p>
          <a:p>
            <a:pPr lvl="1" algn="just">
              <a:lnSpc>
                <a:spcPct val="150000"/>
              </a:lnSpc>
            </a:pPr>
            <a:r>
              <a:rPr lang="cs-CZ" dirty="0"/>
              <a:t>strach o budoucnost lidstva → vynález umělého člověka = robota ohrozí existenci lidstva</a:t>
            </a:r>
          </a:p>
          <a:p>
            <a:pPr lvl="1" algn="just">
              <a:lnSpc>
                <a:spcPct val="150000"/>
              </a:lnSpc>
            </a:pPr>
            <a:r>
              <a:rPr lang="cs-CZ" dirty="0"/>
              <a:t>Čapek pokrok v žádném případě neodmítá, poukazuje na ohrožení </a:t>
            </a:r>
            <a:r>
              <a:rPr lang="cs-CZ" dirty="0" smtClean="0"/>
              <a:t>hodnot</a:t>
            </a:r>
            <a:endParaRPr lang="cs-CZ" b="1" dirty="0" smtClean="0">
              <a:solidFill>
                <a:schemeClr val="accent2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Lze námět aplikovat na dnešní dobu?</a:t>
            </a:r>
          </a:p>
          <a:p>
            <a:pPr lvl="1" algn="just">
              <a:lnSpc>
                <a:spcPct val="150000"/>
              </a:lnSpc>
            </a:pPr>
            <a:r>
              <a:rPr lang="cs-CZ" dirty="0" smtClean="0"/>
              <a:t>vlastní zamyšlení žáků nad daným tématem</a:t>
            </a:r>
            <a:endParaRPr lang="cs-CZ" dirty="0"/>
          </a:p>
          <a:p>
            <a:pPr lvl="1" algn="just"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Použité zdroje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buNone/>
            </a:pPr>
            <a:r>
              <a:rPr lang="cs-CZ" sz="2800" b="1" dirty="0" smtClean="0">
                <a:solidFill>
                  <a:schemeClr val="accent2"/>
                </a:solidFill>
              </a:rPr>
              <a:t>Literatura</a:t>
            </a:r>
          </a:p>
          <a:p>
            <a:pPr marL="514350" indent="-514350" algn="just">
              <a:buFont typeface="Wingdings" pitchFamily="2" charset="2"/>
              <a:buAutoNum type="arabicPeriod"/>
              <a:defRPr/>
            </a:pPr>
            <a:r>
              <a:rPr lang="cs-CZ" sz="2800" dirty="0" smtClean="0"/>
              <a:t>Prokop, V. </a:t>
            </a:r>
            <a:r>
              <a:rPr lang="cs-CZ" sz="2800" smtClean="0"/>
              <a:t>Čítanka k </a:t>
            </a:r>
            <a:r>
              <a:rPr lang="cs-CZ" sz="2800" i="1" smtClean="0"/>
              <a:t>Přehledu </a:t>
            </a:r>
            <a:r>
              <a:rPr lang="cs-CZ" sz="2800" i="1" dirty="0" smtClean="0"/>
              <a:t>české literatury 20. století</a:t>
            </a:r>
            <a:r>
              <a:rPr lang="cs-CZ" sz="2800" dirty="0" smtClean="0"/>
              <a:t>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Karlovy Vary: O.K.-Soft, 2008.</a:t>
            </a:r>
          </a:p>
          <a:p>
            <a:pPr marL="514350" indent="-514350" algn="just">
              <a:buFont typeface="Wingdings" pitchFamily="2" charset="2"/>
              <a:buAutoNum type="arabicPeriod"/>
              <a:defRPr/>
            </a:pPr>
            <a:r>
              <a:rPr lang="cs-CZ" sz="2800" dirty="0" smtClean="0"/>
              <a:t>Prokop, V. </a:t>
            </a:r>
            <a:r>
              <a:rPr lang="cs-CZ" sz="2800" i="1" dirty="0" smtClean="0"/>
              <a:t>Přehled české literatury 20. století</a:t>
            </a:r>
            <a:r>
              <a:rPr lang="cs-CZ" sz="2800" dirty="0" smtClean="0"/>
              <a:t>. 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Karlovy Vary: O.K.-Soft, 2008.</a:t>
            </a:r>
          </a:p>
          <a:p>
            <a:pPr marL="514350" indent="-514350" algn="just">
              <a:buFont typeface="Wingdings" pitchFamily="2" charset="2"/>
              <a:buAutoNum type="arabicPeriod"/>
              <a:defRPr/>
            </a:pPr>
            <a:r>
              <a:rPr lang="cs-CZ" sz="2800" dirty="0" err="1" smtClean="0"/>
              <a:t>Sochrová</a:t>
            </a:r>
            <a:r>
              <a:rPr lang="cs-CZ" sz="2800" dirty="0" smtClean="0"/>
              <a:t>, M</a:t>
            </a:r>
            <a:r>
              <a:rPr lang="cs-CZ" sz="2800" i="1" dirty="0" smtClean="0"/>
              <a:t>. Český jazyk a literatura. </a:t>
            </a:r>
            <a:r>
              <a:rPr lang="cs-CZ" sz="2800" dirty="0" smtClean="0"/>
              <a:t>1. </a:t>
            </a:r>
            <a:r>
              <a:rPr lang="cs-CZ" sz="2800" dirty="0" err="1" smtClean="0"/>
              <a:t>vyd</a:t>
            </a:r>
            <a:r>
              <a:rPr lang="cs-CZ" sz="2800" dirty="0" smtClean="0"/>
              <a:t>. Havlíčkův Brod: Fragment, 2009. ISBN 978-80-253-0468-6.</a:t>
            </a:r>
          </a:p>
          <a:p>
            <a:pPr algn="just">
              <a:buNone/>
            </a:pPr>
            <a:endParaRPr lang="cs-CZ" sz="2800" b="1" dirty="0" smtClean="0">
              <a:solidFill>
                <a:schemeClr val="accent2"/>
              </a:solidFill>
            </a:endParaRPr>
          </a:p>
          <a:p>
            <a:pPr marL="514350" indent="-514350" algn="just">
              <a:buAutoNum type="arabicPeriod"/>
            </a:pPr>
            <a:endParaRPr lang="cs-CZ" sz="2700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Použité zdroje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2"/>
                </a:solidFill>
              </a:rPr>
              <a:t>Obrázky</a:t>
            </a:r>
          </a:p>
          <a:p>
            <a:pPr marL="342900" indent="-342900" algn="just">
              <a:buFont typeface="Wingdings"/>
              <a:buAutoNum type="arabicPeriod"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karelcapek.chytry.cz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images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capek.jpg</a:t>
            </a:r>
            <a:endParaRPr lang="cs-CZ" sz="1800" dirty="0" smtClean="0">
              <a:hlinkClick r:id="rId3"/>
            </a:endParaRPr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3"/>
              </a:rPr>
              <a:t>http://i.</a:t>
            </a:r>
            <a:r>
              <a:rPr lang="cs-CZ" sz="1800" dirty="0" err="1" smtClean="0">
                <a:hlinkClick r:id="rId3"/>
              </a:rPr>
              <a:t>idnes.cz</a:t>
            </a:r>
            <a:r>
              <a:rPr lang="cs-CZ" sz="1800" dirty="0" smtClean="0">
                <a:hlinkClick r:id="rId3"/>
              </a:rPr>
              <a:t>/11/013/cl6/NYV38bee1_</a:t>
            </a:r>
            <a:r>
              <a:rPr lang="cs-CZ" sz="1800" dirty="0" err="1" smtClean="0">
                <a:hlinkClick r:id="rId3"/>
              </a:rPr>
              <a:t>profimedia</a:t>
            </a:r>
            <a:r>
              <a:rPr lang="cs-CZ" sz="1800" dirty="0" smtClean="0">
                <a:hlinkClick r:id="rId3"/>
              </a:rPr>
              <a:t>_0014534021.jpg</a:t>
            </a:r>
            <a:endParaRPr lang="cs-CZ" sz="1800" dirty="0" smtClean="0"/>
          </a:p>
          <a:p>
            <a:pPr marL="342900" indent="-342900" algn="just">
              <a:buAutoNum type="arabicPeriod"/>
            </a:pPr>
            <a:r>
              <a:rPr lang="cs-CZ" sz="1800" dirty="0" smtClean="0">
                <a:hlinkClick r:id="rId4"/>
              </a:rPr>
              <a:t>http://nd05.jxs.cz/350/390/ae1b933bc1_77398439_o2.jpg</a:t>
            </a:r>
            <a:endParaRPr lang="cs-CZ" sz="1800" dirty="0" smtClean="0"/>
          </a:p>
          <a:p>
            <a:pPr marL="342900" indent="-342900" algn="just">
              <a:buNone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29">
      <a:dk1>
        <a:sysClr val="windowText" lastClr="000000"/>
      </a:dk1>
      <a:lt1>
        <a:sysClr val="window" lastClr="FFFFFF"/>
      </a:lt1>
      <a:dk2>
        <a:srgbClr val="F272AF"/>
      </a:dk2>
      <a:lt2>
        <a:srgbClr val="D6ECFF"/>
      </a:lt2>
      <a:accent1>
        <a:srgbClr val="7FD13B"/>
      </a:accent1>
      <a:accent2>
        <a:srgbClr val="EA157A"/>
      </a:accent2>
      <a:accent3>
        <a:srgbClr val="F272AF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4559</TotalTime>
  <Words>525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Medián</vt:lpstr>
      <vt:lpstr>Prezentace aplikace PowerPoint</vt:lpstr>
      <vt:lpstr>Prezentace aplikace PowerPoint</vt:lpstr>
      <vt:lpstr>Karel Čapek – R.U.R.</vt:lpstr>
      <vt:lpstr>R.U.R. - otázky</vt:lpstr>
      <vt:lpstr>R.U.R. - ukázka</vt:lpstr>
      <vt:lpstr>R.U.R. - řešení</vt:lpstr>
      <vt:lpstr>R.U.R. - řešení</vt:lpstr>
      <vt:lpstr>R.U.R. - řešení</vt:lpstr>
      <vt:lpstr>R.U.R. - řešení</vt:lpstr>
      <vt:lpstr>R.U.R. - řešení</vt:lpstr>
      <vt:lpstr>R.U.R. - řešení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FRANCOVÁ Tereza</cp:lastModifiedBy>
  <cp:revision>246</cp:revision>
  <dcterms:created xsi:type="dcterms:W3CDTF">2013-10-09T13:06:42Z</dcterms:created>
  <dcterms:modified xsi:type="dcterms:W3CDTF">2013-11-06T07:38:27Z</dcterms:modified>
</cp:coreProperties>
</file>