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66" r:id="rId2"/>
    <p:sldId id="267" r:id="rId3"/>
    <p:sldId id="307" r:id="rId4"/>
    <p:sldId id="308" r:id="rId5"/>
    <p:sldId id="286" r:id="rId6"/>
    <p:sldId id="298" r:id="rId7"/>
    <p:sldId id="299" r:id="rId8"/>
    <p:sldId id="300" r:id="rId9"/>
    <p:sldId id="310" r:id="rId10"/>
    <p:sldId id="311" r:id="rId11"/>
    <p:sldId id="312" r:id="rId12"/>
    <p:sldId id="313" r:id="rId13"/>
    <p:sldId id="301" r:id="rId14"/>
    <p:sldId id="304" r:id="rId15"/>
    <p:sldId id="302" r:id="rId16"/>
    <p:sldId id="303" r:id="rId17"/>
    <p:sldId id="305" r:id="rId18"/>
    <p:sldId id="306" r:id="rId19"/>
    <p:sldId id="269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24" autoAdjust="0"/>
  </p:normalViewPr>
  <p:slideViewPr>
    <p:cSldViewPr>
      <p:cViewPr varScale="1">
        <p:scale>
          <a:sx n="84" d="100"/>
          <a:sy n="84" d="100"/>
        </p:scale>
        <p:origin x="-10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0B787-71CA-4DBD-9498-97962836FA22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81214-207B-40A0-B7BE-B2708C9E2E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540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vojenskaakademiehranice.ic.cz/img/machar1.jpg" TargetMode="External"/><Relationship Id="rId3" Type="http://schemas.openxmlformats.org/officeDocument/2006/relationships/hyperlink" Target="http://www.muzeumpv.cz/assets/images/10_Petr_Bezrue_v_portretu_O._Lasaka.jpg" TargetMode="External"/><Relationship Id="rId7" Type="http://schemas.openxmlformats.org/officeDocument/2006/relationships/hyperlink" Target="http://www.cojeco.cz/Attach/photos/pers39521acd851a3.jpg" TargetMode="External"/><Relationship Id="rId2" Type="http://schemas.openxmlformats.org/officeDocument/2006/relationships/hyperlink" Target="http://www.cojeco.cz/Attach/photos/pers3945de879afeb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d/d4/Gellner.jpg/220px-Gellner.jpg" TargetMode="External"/><Relationship Id="rId5" Type="http://schemas.openxmlformats.org/officeDocument/2006/relationships/hyperlink" Target="http://upload.wikimedia.org/wikipedia/commons/3/36/Frana_Sramek_1926.jpg" TargetMode="External"/><Relationship Id="rId4" Type="http://schemas.openxmlformats.org/officeDocument/2006/relationships/hyperlink" Target="http://www.antikopava.cz/upload/3498cahojvo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365064"/>
              </p:ext>
            </p:extLst>
          </p:nvPr>
        </p:nvGraphicFramePr>
        <p:xfrm>
          <a:off x="1000100" y="2357430"/>
          <a:ext cx="6929486" cy="378049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VY_32_INOVACE_01_B_09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Humanitní předměty  3. ročník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Pracovní list – Česká literatura přelomu 19. a 20. století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Tereza Federselová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Leden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38639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1"/>
          <p:cNvSpPr>
            <a:spLocks noGrp="1"/>
          </p:cNvSpPr>
          <p:nvPr>
            <p:ph idx="1"/>
          </p:nvPr>
        </p:nvSpPr>
        <p:spPr>
          <a:xfrm>
            <a:off x="107504" y="1556792"/>
            <a:ext cx="8856984" cy="5204371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cs-CZ" altLang="cs-CZ" sz="3200" b="1" dirty="0" smtClean="0">
                <a:solidFill>
                  <a:schemeClr val="accent1"/>
                </a:solidFill>
              </a:rPr>
              <a:t>Anotace: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dirty="0" smtClean="0"/>
              <a:t>Text je určen pro žáky 3. ročníku střední odborné školy a žákům nástavbového studia.  Prezentace je určena k opakování literárního období česká próza přelomu 19. a 20. století. Typy úkolů jsou různorodé.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endParaRPr lang="cs-CZ" altLang="cs-CZ" dirty="0" smtClean="0">
              <a:solidFill>
                <a:srgbClr val="FF0000"/>
              </a:solidFill>
            </a:endParaRP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sz="3200" b="1" dirty="0" smtClean="0">
                <a:solidFill>
                  <a:schemeClr val="accent1"/>
                </a:solidFill>
              </a:rPr>
              <a:t>Metodický pokyn: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dirty="0" smtClean="0"/>
              <a:t>Vyučující s pomocí multimediální techniky použije materiál k samostatné práci žáků. Prezentaci lze také využít jako opakující práci.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116360"/>
          </a:xfrm>
        </p:spPr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pic>
        <p:nvPicPr>
          <p:cNvPr id="819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96752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68566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K charakteristice uveďte kulturní hnutí či směr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dirty="0" smtClean="0"/>
              <a:t>Směr, který se snaží co nejvěrněji zachytit skutečnost. Soustředí pozornost na jeden okamžik, na pouhou atmosféru, dojem, na prchavost chvíle.</a:t>
            </a:r>
          </a:p>
          <a:p>
            <a:pPr algn="just"/>
            <a:r>
              <a:rPr lang="cs-CZ" dirty="0" smtClean="0"/>
              <a:t>Nejedná se o  konkrétní umělecký styl, ale názor umělců na konci 19. století. Vznikl jako reakce na naturalismus. Místo zobrazování reálného prostředí umělci zobrazují svoje myšlenky a své pocity skrytě.</a:t>
            </a:r>
          </a:p>
          <a:p>
            <a:pPr algn="just"/>
            <a:r>
              <a:rPr lang="cs-CZ" dirty="0" smtClean="0"/>
              <a:t>Pocit umělců, kteří jsou znechuceni společností, utíkají od ní a vytvářejí si vlastní svět.  V literatuře se objevují pesimistická díla, plná morbidity, pocity zmaru, erotiky, mysticismu a narcismu.</a:t>
            </a:r>
          </a:p>
          <a:p>
            <a:pPr algn="just"/>
            <a:r>
              <a:rPr lang="cs-CZ" dirty="0" smtClean="0"/>
              <a:t>Toto hnutí navazuje na českou modernu. Sjednocujícím faktorem byl převážně bohémský život, inklinace k anarchismu. Spisovatelé jsou někdy označováni jako „básníci života a vzdoru“.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K charakteristice uveďte kulturní hnutí či směr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cs-CZ" sz="3200" b="1" dirty="0" smtClean="0">
                <a:solidFill>
                  <a:schemeClr val="accent1"/>
                </a:solidFill>
              </a:rPr>
              <a:t>Impresionismus</a:t>
            </a:r>
          </a:p>
          <a:p>
            <a:pPr algn="just">
              <a:lnSpc>
                <a:spcPct val="200000"/>
              </a:lnSpc>
            </a:pPr>
            <a:r>
              <a:rPr lang="cs-CZ" sz="3200" b="1" dirty="0" smtClean="0">
                <a:solidFill>
                  <a:schemeClr val="accent1"/>
                </a:solidFill>
              </a:rPr>
              <a:t>Symbolismus</a:t>
            </a:r>
          </a:p>
          <a:p>
            <a:pPr algn="just">
              <a:lnSpc>
                <a:spcPct val="200000"/>
              </a:lnSpc>
            </a:pPr>
            <a:r>
              <a:rPr lang="cs-CZ" sz="3200" b="1" dirty="0" smtClean="0">
                <a:solidFill>
                  <a:schemeClr val="accent1"/>
                </a:solidFill>
              </a:rPr>
              <a:t>Dekadence</a:t>
            </a:r>
          </a:p>
          <a:p>
            <a:pPr algn="just">
              <a:lnSpc>
                <a:spcPct val="200000"/>
              </a:lnSpc>
            </a:pPr>
            <a:r>
              <a:rPr lang="cs-CZ" sz="3200" b="1" dirty="0" smtClean="0">
                <a:solidFill>
                  <a:schemeClr val="accent1"/>
                </a:solidFill>
              </a:rPr>
              <a:t>Anarchističtí buřiči</a:t>
            </a:r>
            <a:endParaRPr lang="cs-CZ" sz="32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Přiřaď autora k dílu a proudu české literatury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</p:nvPr>
        </p:nvGraphicFramePr>
        <p:xfrm>
          <a:off x="179512" y="1916832"/>
          <a:ext cx="8785224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476"/>
                <a:gridCol w="3096344"/>
                <a:gridCol w="25204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Dílo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Proud české prózy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Květy intimních nálad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Fráňa Šrámek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anarchističtí buřiči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/>
                        <a:t>Tajemné dálky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/>
                        <a:t>Stanislav K. Neumann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anarchističtí buřiči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Měsíc nad řekou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František </a:t>
                      </a:r>
                      <a:r>
                        <a:rPr lang="cs-CZ" sz="2400" dirty="0" err="1" smtClean="0"/>
                        <a:t>Gellner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impresionismus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Měsíce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Antonín Sova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dekadence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Kniha lesů, vod a strání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Otokar Březina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dekadence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Mstivá kantiléna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Jiří Karásek ze </a:t>
                      </a:r>
                      <a:r>
                        <a:rPr lang="cs-CZ" sz="2400" dirty="0" err="1" smtClean="0"/>
                        <a:t>Lvovic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anarchističtí buřiči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Gotická duše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Karel Toman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anarchističní</a:t>
                      </a:r>
                      <a:r>
                        <a:rPr lang="cs-CZ" sz="2400" dirty="0" smtClean="0"/>
                        <a:t> buřiči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 nás ať přijde potopa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Karel Hlaváček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symbolismus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Přiřaďte autora k dílu a proudu české literatury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</p:nvPr>
        </p:nvGraphicFramePr>
        <p:xfrm>
          <a:off x="179512" y="1988840"/>
          <a:ext cx="8785224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476"/>
                <a:gridCol w="3096344"/>
                <a:gridCol w="25204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Dílo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Proud české prózy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Květy intimních nálad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Antonín Sova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impresionismus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/>
                        <a:t>Tajemné dálky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Otokar Březina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symbolismus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Měsíc nad řekou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Fráňa Šrámek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anarchističtí buřiči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Měsíce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Karel Toman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anarchističtí buřiči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Kniha lesů, vod a strání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Stanislav K. Neumann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anarchističtí buřiči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Mstivá kantiléna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Karel Hlaváček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dekadence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Gotická duše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Jiří Karásek ze </a:t>
                      </a:r>
                      <a:r>
                        <a:rPr lang="cs-CZ" sz="2400" dirty="0" err="1" smtClean="0"/>
                        <a:t>Lvovic</a:t>
                      </a:r>
                      <a:endParaRPr lang="cs-CZ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dekadence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 nás ať přijde potopa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František </a:t>
                      </a:r>
                      <a:r>
                        <a:rPr lang="cs-CZ" sz="2400" dirty="0" err="1" smtClean="0"/>
                        <a:t>Gellner</a:t>
                      </a:r>
                      <a:endParaRPr lang="cs-CZ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anarchističtí buřiči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Doplňte text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cs-CZ" sz="2300" dirty="0" smtClean="0"/>
              <a:t>	</a:t>
            </a:r>
            <a:r>
              <a:rPr lang="cs-CZ" sz="2500" dirty="0" smtClean="0"/>
              <a:t>Viktor </a:t>
            </a:r>
            <a:r>
              <a:rPr lang="cs-CZ" sz="2500" dirty="0" err="1" smtClean="0"/>
              <a:t>Dyk</a:t>
            </a:r>
            <a:r>
              <a:rPr lang="cs-CZ" sz="2500" dirty="0" smtClean="0"/>
              <a:t> je jeden z představitelů …………………………………. Po celý život působil jako novinář a spisovatel. Kvůli své literární činnosti byl vězněn. V roce 1918 se stává redaktorem ……………………..  Byl pravicově a nacionalisticky orientován. Stal se odpůrcem československého prezidenta …………………………. Věnoval se všem literárním druhům - ………………………., …………………………. a ……………………….  Básnická sbírka plná vlastenecké poezie se jmenuje ……………….... Nejvýznamnější symbolická divadelní hra ……………………….………… přináší rozpor mezi snem a skutečností. Námět staré německé pověsti zpracovává dílo ………………….. Zemřel na mrtvici v Chorvatsku.</a:t>
            </a:r>
            <a:endParaRPr lang="cs-CZ" sz="25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Doplňte text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6552728" cy="5079793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cs-CZ" dirty="0" smtClean="0"/>
              <a:t>	</a:t>
            </a:r>
            <a:r>
              <a:rPr lang="cs-CZ" sz="3100" dirty="0" smtClean="0"/>
              <a:t>Viktor </a:t>
            </a:r>
            <a:r>
              <a:rPr lang="cs-CZ" sz="3100" dirty="0" err="1" smtClean="0"/>
              <a:t>Dyk</a:t>
            </a:r>
            <a:r>
              <a:rPr lang="cs-CZ" sz="3100" dirty="0" smtClean="0"/>
              <a:t> je jeden z představitelů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anarchistických buřičů</a:t>
            </a:r>
            <a:r>
              <a:rPr lang="cs-CZ" sz="3100" b="1" dirty="0" smtClean="0"/>
              <a:t>.</a:t>
            </a:r>
            <a:r>
              <a:rPr lang="cs-CZ" sz="31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3100" dirty="0" smtClean="0"/>
              <a:t>Po celý život působil jako novinář a spisovatel. Kvůli své literární činnosti byl vězněn. V roce 1918 se stává redaktorem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Národních listů</a:t>
            </a:r>
            <a:r>
              <a:rPr lang="cs-CZ" sz="3100" dirty="0" smtClean="0"/>
              <a:t>.  Byl pravicově a nacionalisticky orientován. Stal se odpůrcem československého prezidenta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T. G. Masaryka</a:t>
            </a:r>
            <a:r>
              <a:rPr lang="cs-CZ" sz="3100" dirty="0" smtClean="0"/>
              <a:t>. Věnoval se všem literárním druhům -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epice</a:t>
            </a:r>
            <a:r>
              <a:rPr lang="cs-CZ" sz="3100" dirty="0" smtClean="0"/>
              <a:t>,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lyrice </a:t>
            </a:r>
            <a:r>
              <a:rPr lang="cs-CZ" sz="3100" dirty="0" smtClean="0"/>
              <a:t>a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dramatu</a:t>
            </a:r>
            <a:r>
              <a:rPr lang="cs-CZ" sz="3100" b="1" dirty="0" smtClean="0"/>
              <a:t>. </a:t>
            </a:r>
            <a:r>
              <a:rPr lang="cs-CZ" sz="3100" dirty="0" smtClean="0"/>
              <a:t>Básnická sbírka plná vlastenecké poezie se jmenuje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Okno</a:t>
            </a:r>
            <a:r>
              <a:rPr lang="cs-CZ" sz="3100" dirty="0" smtClean="0"/>
              <a:t>. Nejvýznamnější symbolická divadelní hra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Zmoudření Dona </a:t>
            </a:r>
            <a:r>
              <a:rPr lang="cs-CZ" sz="31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Quijota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100" dirty="0" smtClean="0"/>
              <a:t>přináší rozpor mezi snem a skutečností. Námět staré německé pověsti zpracovává dílo </a:t>
            </a:r>
            <a:r>
              <a:rPr lang="cs-CZ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Krysař</a:t>
            </a:r>
            <a:r>
              <a:rPr lang="cs-CZ" sz="3100" dirty="0" smtClean="0"/>
              <a:t>. Zemřel na mrtvici v Chorvatsku.</a:t>
            </a:r>
            <a:endParaRPr lang="cs-CZ" sz="3100" dirty="0"/>
          </a:p>
        </p:txBody>
      </p:sp>
      <p:pic>
        <p:nvPicPr>
          <p:cNvPr id="7" name="Zástupný symbol pro obsah 6" descr="dyk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804248" y="1772816"/>
            <a:ext cx="2160240" cy="4608512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Úkoly k ukázce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712968" cy="5069160"/>
          </a:xfrm>
        </p:spPr>
        <p:txBody>
          <a:bodyPr/>
          <a:lstStyle/>
          <a:p>
            <a:pPr algn="just">
              <a:lnSpc>
                <a:spcPct val="300000"/>
              </a:lnSpc>
            </a:pPr>
            <a:r>
              <a:rPr lang="cs-CZ" b="1" dirty="0" smtClean="0">
                <a:solidFill>
                  <a:schemeClr val="accent1"/>
                </a:solidFill>
              </a:rPr>
              <a:t>Uveďte název díla a jeho autora.</a:t>
            </a:r>
          </a:p>
          <a:p>
            <a:pPr algn="just">
              <a:lnSpc>
                <a:spcPct val="300000"/>
              </a:lnSpc>
            </a:pPr>
            <a:r>
              <a:rPr lang="cs-CZ" b="1" dirty="0" smtClean="0">
                <a:solidFill>
                  <a:schemeClr val="accent1"/>
                </a:solidFill>
              </a:rPr>
              <a:t>Dílo charakterizujte.</a:t>
            </a:r>
          </a:p>
          <a:p>
            <a:pPr algn="just">
              <a:lnSpc>
                <a:spcPct val="300000"/>
              </a:lnSpc>
            </a:pPr>
            <a:r>
              <a:rPr lang="cs-CZ" b="1" dirty="0" smtClean="0">
                <a:solidFill>
                  <a:schemeClr val="accent1"/>
                </a:solidFill>
              </a:rPr>
              <a:t>Uveďte literární žánr díla a charakterizujte jej.</a:t>
            </a:r>
          </a:p>
          <a:p>
            <a:pPr algn="just">
              <a:lnSpc>
                <a:spcPct val="200000"/>
              </a:lnSpc>
              <a:buNone/>
            </a:pPr>
            <a:endParaRPr lang="cs-CZ" dirty="0" smtClean="0"/>
          </a:p>
          <a:p>
            <a:pPr algn="just">
              <a:buNone/>
            </a:pP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Ukázka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12968" cy="499715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Šel starý </a:t>
            </a:r>
            <a:r>
              <a:rPr lang="cs-CZ" dirty="0" err="1" smtClean="0"/>
              <a:t>Magdón</a:t>
            </a:r>
            <a:r>
              <a:rPr lang="cs-CZ" dirty="0" smtClean="0"/>
              <a:t> z Ostravy domů,</a:t>
            </a:r>
          </a:p>
          <a:p>
            <a:pPr algn="ctr">
              <a:buNone/>
            </a:pPr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 err="1" smtClean="0"/>
              <a:t>bartovské</a:t>
            </a:r>
            <a:r>
              <a:rPr lang="cs-CZ" dirty="0" smtClean="0"/>
              <a:t> harendě večer se stavil,</a:t>
            </a:r>
          </a:p>
          <a:p>
            <a:pPr algn="ctr">
              <a:buNone/>
            </a:pPr>
            <a:r>
              <a:rPr lang="cs-CZ" dirty="0"/>
              <a:t>s</a:t>
            </a:r>
            <a:r>
              <a:rPr lang="cs-CZ" dirty="0" smtClean="0"/>
              <a:t> </a:t>
            </a:r>
            <a:r>
              <a:rPr lang="cs-CZ" dirty="0" smtClean="0"/>
              <a:t>rozbitou lebkou do příkopy </a:t>
            </a:r>
            <a:r>
              <a:rPr lang="cs-CZ" dirty="0" err="1" smtClean="0"/>
              <a:t>pad</a:t>
            </a:r>
            <a:r>
              <a:rPr lang="cs-CZ" dirty="0" smtClean="0"/>
              <a:t>.</a:t>
            </a:r>
          </a:p>
          <a:p>
            <a:pPr algn="ctr">
              <a:buNone/>
            </a:pPr>
            <a:r>
              <a:rPr lang="cs-CZ" dirty="0" smtClean="0"/>
              <a:t>Plakala Maryčka </a:t>
            </a:r>
            <a:r>
              <a:rPr lang="cs-CZ" dirty="0" err="1" smtClean="0"/>
              <a:t>Magdónova</a:t>
            </a:r>
            <a:endParaRPr lang="cs-CZ" dirty="0" smtClean="0"/>
          </a:p>
          <a:p>
            <a:pPr algn="ctr">
              <a:buNone/>
            </a:pPr>
            <a:r>
              <a:rPr lang="cs-CZ" dirty="0" smtClean="0"/>
              <a:t>[…]</a:t>
            </a:r>
          </a:p>
          <a:p>
            <a:pPr algn="ctr">
              <a:buNone/>
            </a:pPr>
            <a:r>
              <a:rPr lang="cs-CZ" dirty="0" smtClean="0"/>
              <a:t>Maryčko, mrzne a není co </a:t>
            </a:r>
            <a:r>
              <a:rPr lang="cs-CZ" dirty="0" err="1" smtClean="0"/>
              <a:t>jísti</a:t>
            </a:r>
            <a:r>
              <a:rPr lang="cs-CZ" dirty="0" smtClean="0"/>
              <a:t>…</a:t>
            </a:r>
          </a:p>
          <a:p>
            <a:pPr algn="ctr">
              <a:buNone/>
            </a:pPr>
            <a:r>
              <a:rPr lang="cs-CZ" dirty="0" smtClean="0"/>
              <a:t>Na horách na horách plno je dřeva…</a:t>
            </a:r>
          </a:p>
          <a:p>
            <a:pPr algn="ctr">
              <a:buNone/>
            </a:pPr>
            <a:r>
              <a:rPr lang="cs-CZ" dirty="0" smtClean="0"/>
              <a:t>Burmistr </a:t>
            </a:r>
            <a:r>
              <a:rPr lang="cs-CZ" dirty="0" err="1" smtClean="0"/>
              <a:t>Hochfelder</a:t>
            </a:r>
            <a:r>
              <a:rPr lang="cs-CZ" dirty="0" smtClean="0"/>
              <a:t> viděl tě sbírat,</a:t>
            </a:r>
          </a:p>
          <a:p>
            <a:pPr algn="ctr">
              <a:buNone/>
            </a:pPr>
            <a:r>
              <a:rPr lang="cs-CZ" dirty="0" smtClean="0"/>
              <a:t>má </a:t>
            </a:r>
            <a:r>
              <a:rPr lang="cs-CZ" dirty="0" smtClean="0"/>
              <a:t>mlčet, Maryčko </a:t>
            </a:r>
            <a:r>
              <a:rPr lang="cs-CZ" dirty="0" err="1" smtClean="0"/>
              <a:t>Magdónova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79512" y="1589567"/>
            <a:ext cx="4316288" cy="4572000"/>
          </a:xfrm>
        </p:spPr>
        <p:txBody>
          <a:bodyPr/>
          <a:lstStyle/>
          <a:p>
            <a:pPr algn="just"/>
            <a:endParaRPr lang="cs-CZ" b="1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endParaRPr lang="cs-CZ" b="1" dirty="0" smtClean="0">
              <a:solidFill>
                <a:schemeClr val="accent1"/>
              </a:solidFill>
            </a:endParaRPr>
          </a:p>
          <a:p>
            <a:pPr algn="just"/>
            <a:r>
              <a:rPr lang="cs-CZ" b="1" dirty="0" smtClean="0">
                <a:solidFill>
                  <a:schemeClr val="accent1"/>
                </a:solidFill>
              </a:rPr>
              <a:t>Petr </a:t>
            </a:r>
            <a:r>
              <a:rPr lang="cs-CZ" b="1" dirty="0" err="1" smtClean="0">
                <a:solidFill>
                  <a:schemeClr val="accent1"/>
                </a:solidFill>
              </a:rPr>
              <a:t>Bezruč</a:t>
            </a:r>
            <a:endParaRPr lang="cs-CZ" b="1" dirty="0" smtClean="0">
              <a:solidFill>
                <a:schemeClr val="accent1"/>
              </a:solidFill>
            </a:endParaRPr>
          </a:p>
          <a:p>
            <a:pPr algn="just"/>
            <a:endParaRPr lang="cs-CZ" b="1" dirty="0" smtClean="0">
              <a:solidFill>
                <a:schemeClr val="accent1"/>
              </a:solidFill>
            </a:endParaRPr>
          </a:p>
          <a:p>
            <a:pPr algn="just"/>
            <a:r>
              <a:rPr lang="cs-CZ" b="1" dirty="0" smtClean="0">
                <a:solidFill>
                  <a:schemeClr val="accent1"/>
                </a:solidFill>
              </a:rPr>
              <a:t>Slezské písně</a:t>
            </a:r>
            <a:endParaRPr lang="cs-CZ" b="1" dirty="0">
              <a:solidFill>
                <a:schemeClr val="accent1"/>
              </a:solidFill>
            </a:endParaRPr>
          </a:p>
        </p:txBody>
      </p:sp>
      <p:pic>
        <p:nvPicPr>
          <p:cNvPr id="6" name="Zástupný symbol pro obsah 5" descr="10_Petr_Bezrue_v_portretu_O._Lasaka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364088" y="1988840"/>
            <a:ext cx="3456384" cy="4032448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544616" cy="5079793"/>
          </a:xfrm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1"/>
                </a:solidFill>
              </a:rPr>
              <a:t>Slezské písně</a:t>
            </a:r>
          </a:p>
          <a:p>
            <a:pPr lvl="1" algn="just"/>
            <a:r>
              <a:rPr lang="cs-CZ" dirty="0" smtClean="0"/>
              <a:t>básnická sbírka Petra </a:t>
            </a:r>
            <a:r>
              <a:rPr lang="cs-CZ" dirty="0" err="1" smtClean="0"/>
              <a:t>Bezruče</a:t>
            </a:r>
            <a:r>
              <a:rPr lang="cs-CZ" dirty="0" smtClean="0"/>
              <a:t>, přestože je občas jeho autorství zpochybňováno</a:t>
            </a:r>
          </a:p>
          <a:p>
            <a:pPr lvl="1" algn="just"/>
            <a:r>
              <a:rPr lang="cs-CZ" dirty="0" smtClean="0"/>
              <a:t>obsahuje přes 80 básní, které mají většinou námět z Ostravska</a:t>
            </a:r>
          </a:p>
          <a:p>
            <a:pPr lvl="1" algn="just"/>
            <a:r>
              <a:rPr lang="cs-CZ" dirty="0" smtClean="0"/>
              <a:t>jedná se o </a:t>
            </a:r>
            <a:r>
              <a:rPr lang="cs-CZ" b="1" dirty="0" smtClean="0">
                <a:solidFill>
                  <a:schemeClr val="accent1"/>
                </a:solidFill>
              </a:rPr>
              <a:t>sociální balady</a:t>
            </a:r>
          </a:p>
          <a:p>
            <a:pPr lvl="2" algn="just"/>
            <a:r>
              <a:rPr lang="cs-CZ" dirty="0" smtClean="0"/>
              <a:t>místo nadpřirozených jevů se v baladách jako zlo objevuje společnost a sociální nespravedlnost</a:t>
            </a:r>
          </a:p>
          <a:p>
            <a:pPr lvl="1"/>
            <a:endParaRPr lang="cs-CZ" dirty="0"/>
          </a:p>
        </p:txBody>
      </p:sp>
      <p:pic>
        <p:nvPicPr>
          <p:cNvPr id="5" name="Zástupný symbol pro obsah 4" descr="písně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867400" y="1960302"/>
            <a:ext cx="3097213" cy="4266134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cs-CZ" b="1" dirty="0" smtClean="0"/>
              <a:t>Odpovězte na otázky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499715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cs-CZ" dirty="0" smtClean="0"/>
              <a:t>Charakterizujte Manifest české moderny.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K jakému směru se přikláněl Fráňa Šrámek? Směr charakterizujte.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Jak zemřel František </a:t>
            </a:r>
            <a:r>
              <a:rPr lang="cs-CZ" dirty="0" err="1" smtClean="0"/>
              <a:t>Gellner</a:t>
            </a:r>
            <a:r>
              <a:rPr lang="cs-CZ" dirty="0" smtClean="0"/>
              <a:t>?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Kdo je zakladatelem české kritiky?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Který spisovatel jitřil literární scénu různými útoky na ostatní spisovatele a kritikou celé společnosti? </a:t>
            </a:r>
          </a:p>
          <a:p>
            <a:pPr algn="just">
              <a:buNone/>
            </a:pP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Odpovězte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cs-CZ" b="1" dirty="0" smtClean="0">
                <a:solidFill>
                  <a:schemeClr val="accent1"/>
                </a:solidFill>
              </a:rPr>
              <a:t>Charakterizujte Manifest české moderny.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/>
              <a:t>manifest vychází roku 1985 v časopise Rozhledy</a:t>
            </a:r>
          </a:p>
          <a:p>
            <a:pPr lvl="1" algn="just">
              <a:lnSpc>
                <a:spcPct val="150000"/>
              </a:lnSpc>
            </a:pPr>
            <a:r>
              <a:rPr lang="cs-CZ" dirty="0" smtClean="0"/>
              <a:t>byly zde formulovány požadavky českých spisovatelů</a:t>
            </a:r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důraz na uměleckou individualitu, vnitřní pravdu jedince</a:t>
            </a:r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dotýká se otázek politických a sociálních</a:t>
            </a:r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vzpírá se staré generaci</a:t>
            </a:r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vnesl do literatury moderní směry – symbolismus, naturalismus, impresionismus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Odpovězte na otázky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832648" cy="507979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2800" b="1" dirty="0" smtClean="0">
                <a:solidFill>
                  <a:schemeClr val="accent1"/>
                </a:solidFill>
              </a:rPr>
              <a:t>K jakému směru se přikláněl Fráňa Šrámek? Směr charakterizujte</a:t>
            </a:r>
            <a:r>
              <a:rPr lang="cs-CZ" b="1" dirty="0" smtClean="0">
                <a:solidFill>
                  <a:schemeClr val="accent1"/>
                </a:solidFill>
              </a:rPr>
              <a:t>.</a:t>
            </a:r>
          </a:p>
          <a:p>
            <a:pPr lvl="1" algn="just">
              <a:lnSpc>
                <a:spcPct val="150000"/>
              </a:lnSpc>
            </a:pPr>
            <a:r>
              <a:rPr lang="cs-CZ" b="1" dirty="0" smtClean="0"/>
              <a:t>vitalismus</a:t>
            </a:r>
            <a:endParaRPr lang="cs-CZ" dirty="0" smtClean="0"/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směr, který vznikl jako reakce na 1. světovou válku</a:t>
            </a:r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umělecký </a:t>
            </a:r>
            <a:r>
              <a:rPr lang="cs-CZ" dirty="0" smtClean="0"/>
              <a:t>směr, který oslavuje život</a:t>
            </a:r>
          </a:p>
          <a:p>
            <a:pPr lvl="2" algn="just">
              <a:lnSpc>
                <a:spcPct val="150000"/>
              </a:lnSpc>
            </a:pPr>
            <a:r>
              <a:rPr lang="cs-CZ" dirty="0" smtClean="0"/>
              <a:t>upozorňuje, že </a:t>
            </a:r>
            <a:r>
              <a:rPr lang="cs-CZ" dirty="0" smtClean="0"/>
              <a:t>se </a:t>
            </a:r>
            <a:r>
              <a:rPr lang="cs-CZ" dirty="0" smtClean="0"/>
              <a:t>má člověk radovat z běžných denních maličkostí</a:t>
            </a:r>
          </a:p>
          <a:p>
            <a:endParaRPr lang="cs-CZ" dirty="0"/>
          </a:p>
        </p:txBody>
      </p:sp>
      <p:pic>
        <p:nvPicPr>
          <p:cNvPr id="7" name="Zástupný symbol pro obsah 6" descr="Frana_Sramek_1926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156325" y="1916832"/>
            <a:ext cx="2808288" cy="4464495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Odpovězte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040560" cy="5079793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cs-CZ" b="1" dirty="0" smtClean="0">
                <a:solidFill>
                  <a:schemeClr val="accent1"/>
                </a:solidFill>
              </a:rPr>
              <a:t>Jak zemřel František </a:t>
            </a:r>
            <a:r>
              <a:rPr lang="cs-CZ" b="1" dirty="0" err="1" smtClean="0">
                <a:solidFill>
                  <a:schemeClr val="accent1"/>
                </a:solidFill>
              </a:rPr>
              <a:t>Gellner</a:t>
            </a:r>
            <a:r>
              <a:rPr lang="cs-CZ" b="1" dirty="0" smtClean="0">
                <a:solidFill>
                  <a:schemeClr val="accent1"/>
                </a:solidFill>
              </a:rPr>
              <a:t>?</a:t>
            </a:r>
          </a:p>
          <a:p>
            <a:pPr lvl="1" algn="just">
              <a:lnSpc>
                <a:spcPct val="200000"/>
              </a:lnSpc>
            </a:pPr>
            <a:r>
              <a:rPr lang="cs-CZ" dirty="0" smtClean="0"/>
              <a:t>není známo</a:t>
            </a:r>
          </a:p>
          <a:p>
            <a:pPr lvl="1" algn="just">
              <a:lnSpc>
                <a:spcPct val="200000"/>
              </a:lnSpc>
            </a:pPr>
            <a:r>
              <a:rPr lang="cs-CZ" dirty="0" smtClean="0"/>
              <a:t>byl prohlášen za nezvěstného na haličské frontě v 1. světové válce</a:t>
            </a:r>
            <a:endParaRPr lang="cs-CZ" dirty="0"/>
          </a:p>
        </p:txBody>
      </p:sp>
      <p:pic>
        <p:nvPicPr>
          <p:cNvPr id="5" name="Zástupný symbol pro obsah 4" descr="220px-Gellner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906928" y="1988840"/>
            <a:ext cx="2697519" cy="4464496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Odpovězte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4316288" cy="5079793"/>
          </a:xfrm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1"/>
                </a:solidFill>
              </a:rPr>
              <a:t>Kdo je zakladatelem české kritiky?</a:t>
            </a:r>
          </a:p>
          <a:p>
            <a:pPr algn="just">
              <a:buNone/>
            </a:pPr>
            <a:endParaRPr lang="cs-CZ" b="1" dirty="0" smtClean="0">
              <a:solidFill>
                <a:schemeClr val="accent1"/>
              </a:solidFill>
            </a:endParaRPr>
          </a:p>
          <a:p>
            <a:pPr algn="just"/>
            <a:r>
              <a:rPr lang="cs-CZ" dirty="0" smtClean="0"/>
              <a:t>František Xaver Šalda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Zástupný symbol pro obsah 4" descr="šalda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003800" y="1662509"/>
            <a:ext cx="3889375" cy="4861719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Odpovězte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904656" cy="500778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cs-CZ" sz="2600" b="1" dirty="0" smtClean="0">
                <a:solidFill>
                  <a:schemeClr val="accent1"/>
                </a:solidFill>
              </a:rPr>
              <a:t>Který spisovatel jitřil literární scénu různými útoky na ostatní spisovatele a kritikou celé společnosti? </a:t>
            </a:r>
          </a:p>
          <a:p>
            <a:pPr lvl="1" algn="just"/>
            <a:r>
              <a:rPr lang="cs-CZ" dirty="0" smtClean="0"/>
              <a:t>Josef Svatopluk </a:t>
            </a:r>
            <a:r>
              <a:rPr lang="cs-CZ" dirty="0" err="1" smtClean="0"/>
              <a:t>Machar</a:t>
            </a:r>
            <a:endParaRPr lang="cs-CZ" dirty="0" smtClean="0"/>
          </a:p>
          <a:p>
            <a:pPr lvl="1" algn="just"/>
            <a:r>
              <a:rPr lang="cs-CZ" dirty="0" smtClean="0"/>
              <a:t>útočil například na Vítězslava Hálka a Svatopluka Čecha</a:t>
            </a:r>
          </a:p>
          <a:p>
            <a:pPr lvl="1" algn="just"/>
            <a:r>
              <a:rPr lang="cs-CZ" dirty="0" smtClean="0"/>
              <a:t>netajil se tvrdým postojem k Vídni, katolické církvi, maloměšťáctví</a:t>
            </a:r>
            <a:endParaRPr lang="cs-CZ" dirty="0"/>
          </a:p>
        </p:txBody>
      </p:sp>
      <p:pic>
        <p:nvPicPr>
          <p:cNvPr id="5" name="Zástupný symbol pro obsah 4" descr="machar1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300788" y="1916832"/>
            <a:ext cx="2663825" cy="4536503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2"/>
                </a:solidFill>
              </a:rPr>
              <a:t>Použité zdroje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b="1" dirty="0" smtClean="0">
                <a:solidFill>
                  <a:schemeClr val="accent2"/>
                </a:solidFill>
              </a:rPr>
              <a:t>Literatura</a:t>
            </a:r>
          </a:p>
          <a:p>
            <a:pPr marL="514350" indent="-514350" algn="just">
              <a:lnSpc>
                <a:spcPct val="150000"/>
              </a:lnSpc>
              <a:buFont typeface="Wingdings 2" pitchFamily="18" charset="2"/>
              <a:buAutoNum type="arabicPeriod"/>
              <a:defRPr/>
            </a:pPr>
            <a:r>
              <a:rPr lang="cs-CZ" sz="2400" dirty="0" smtClean="0"/>
              <a:t>Prokop, V. Čítanka k </a:t>
            </a:r>
            <a:r>
              <a:rPr lang="cs-CZ" sz="2400" i="1" dirty="0" smtClean="0"/>
              <a:t>Literatuře 19. a počátku 20. století (od romantiků po buřiče)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Sokolov: O.K.-Soft, 2008.</a:t>
            </a:r>
          </a:p>
          <a:p>
            <a:pPr marL="514350" indent="-514350" algn="just">
              <a:lnSpc>
                <a:spcPct val="150000"/>
              </a:lnSpc>
              <a:buFont typeface="Wingdings 2" pitchFamily="18" charset="2"/>
              <a:buAutoNum type="arabicPeriod"/>
              <a:defRPr/>
            </a:pPr>
            <a:r>
              <a:rPr lang="cs-CZ" sz="2400" dirty="0" smtClean="0"/>
              <a:t>Prokop, V. </a:t>
            </a:r>
            <a:r>
              <a:rPr lang="cs-CZ" sz="2400" i="1" dirty="0" smtClean="0"/>
              <a:t>Literatura 19. a počátku 20. století (od romantiků po buřiče)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Sokolov: O.K.-Soft, 2000.</a:t>
            </a:r>
          </a:p>
          <a:p>
            <a:pPr marL="457200" indent="-457200" algn="just">
              <a:buFont typeface="Wingdings"/>
              <a:buAutoNum type="arabicPeriod"/>
            </a:pPr>
            <a:r>
              <a:rPr lang="cs-CZ" sz="2400" dirty="0" err="1" smtClean="0"/>
              <a:t>Sochrová</a:t>
            </a:r>
            <a:r>
              <a:rPr lang="cs-CZ" sz="2400" dirty="0" smtClean="0"/>
              <a:t>, M</a:t>
            </a:r>
            <a:r>
              <a:rPr lang="cs-CZ" sz="2400" i="1" dirty="0" smtClean="0"/>
              <a:t>. Český jazyk a literatura. </a:t>
            </a:r>
            <a:r>
              <a:rPr lang="cs-CZ" sz="2400" dirty="0" smtClean="0"/>
              <a:t>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Havlíčkův Brod: Fragment, 2009. ISBN 978-80-253-0468-6.</a:t>
            </a:r>
          </a:p>
          <a:p>
            <a:pPr marL="457200" indent="-457200" algn="just">
              <a:buNone/>
            </a:pPr>
            <a:r>
              <a:rPr lang="cs-CZ" sz="2200" dirty="0" smtClean="0"/>
              <a:t/>
            </a:r>
            <a:br>
              <a:rPr lang="cs-CZ" sz="2200" dirty="0" smtClean="0"/>
            </a:br>
            <a:endParaRPr lang="cs-CZ" sz="2700" dirty="0" smtClean="0"/>
          </a:p>
          <a:p>
            <a:pPr algn="just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2"/>
                </a:solidFill>
              </a:rPr>
              <a:t>Použité zdroje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12968" cy="499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Obrázky</a:t>
            </a:r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cojeco.cz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Attach</a:t>
            </a:r>
            <a:r>
              <a:rPr lang="cs-CZ" sz="1800" dirty="0" smtClean="0">
                <a:hlinkClick r:id="rId2"/>
              </a:rPr>
              <a:t>//</a:t>
            </a:r>
            <a:r>
              <a:rPr lang="cs-CZ" sz="1800" dirty="0" err="1" smtClean="0">
                <a:hlinkClick r:id="rId2"/>
              </a:rPr>
              <a:t>photos</a:t>
            </a:r>
            <a:r>
              <a:rPr lang="cs-CZ" sz="1800" dirty="0" smtClean="0">
                <a:hlinkClick r:id="rId2"/>
              </a:rPr>
              <a:t>/pers3945de879afeb.jpg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muzeumpv.cz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assets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images</a:t>
            </a:r>
            <a:r>
              <a:rPr lang="cs-CZ" sz="1800" dirty="0" smtClean="0">
                <a:hlinkClick r:id="rId3"/>
              </a:rPr>
              <a:t>/10_Petr_</a:t>
            </a:r>
            <a:r>
              <a:rPr lang="cs-CZ" sz="1800" dirty="0" err="1" smtClean="0">
                <a:hlinkClick r:id="rId3"/>
              </a:rPr>
              <a:t>Bezrue</a:t>
            </a:r>
            <a:r>
              <a:rPr lang="cs-CZ" sz="1800" dirty="0" smtClean="0">
                <a:hlinkClick r:id="rId3"/>
              </a:rPr>
              <a:t>_v_</a:t>
            </a:r>
            <a:r>
              <a:rPr lang="cs-CZ" sz="1800" dirty="0" err="1" smtClean="0">
                <a:hlinkClick r:id="rId3"/>
              </a:rPr>
              <a:t>portretu</a:t>
            </a:r>
            <a:r>
              <a:rPr lang="cs-CZ" sz="1800" dirty="0" smtClean="0">
                <a:hlinkClick r:id="rId3"/>
              </a:rPr>
              <a:t>_O._</a:t>
            </a:r>
            <a:r>
              <a:rPr lang="cs-CZ" sz="1800" dirty="0" err="1" smtClean="0">
                <a:hlinkClick r:id="rId3"/>
              </a:rPr>
              <a:t>Lasaka.jpg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antikopava.cz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upload</a:t>
            </a:r>
            <a:r>
              <a:rPr lang="cs-CZ" sz="1800" dirty="0" smtClean="0">
                <a:hlinkClick r:id="rId4"/>
              </a:rPr>
              <a:t>/3498cahojvoe.jpg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5"/>
              </a:rPr>
              <a:t>http://upload.wikimedia.org/wikipedia/commons/3/36/Frana_Sramek_1926.jpg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6"/>
              </a:rPr>
              <a:t>http://upload.wikimedia.org/wikipedia/commons/thumb/d/d4/Gellner.jpg/220px-Gellner.jpg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7"/>
              </a:rPr>
              <a:t>http://www.</a:t>
            </a:r>
            <a:r>
              <a:rPr lang="cs-CZ" sz="1800" dirty="0" err="1" smtClean="0">
                <a:hlinkClick r:id="rId7"/>
              </a:rPr>
              <a:t>cojeco.cz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Attach</a:t>
            </a:r>
            <a:r>
              <a:rPr lang="cs-CZ" sz="1800" dirty="0" smtClean="0">
                <a:hlinkClick r:id="rId7"/>
              </a:rPr>
              <a:t>//</a:t>
            </a:r>
            <a:r>
              <a:rPr lang="cs-CZ" sz="1800" dirty="0" err="1" smtClean="0">
                <a:hlinkClick r:id="rId7"/>
              </a:rPr>
              <a:t>photos</a:t>
            </a:r>
            <a:r>
              <a:rPr lang="cs-CZ" sz="1800" dirty="0" smtClean="0">
                <a:hlinkClick r:id="rId7"/>
              </a:rPr>
              <a:t>/pers39521acd851a3.jpg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r>
              <a:rPr lang="cs-CZ" sz="1800" dirty="0" smtClean="0">
                <a:hlinkClick r:id="rId8"/>
              </a:rPr>
              <a:t>http://vojenskaakademiehranice.ic.cz/img/machar1.jpg</a:t>
            </a: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endParaRPr lang="cs-CZ" sz="1800" dirty="0" smtClean="0"/>
          </a:p>
          <a:p>
            <a:pPr marL="342900" indent="-342900" algn="just">
              <a:buFont typeface="Wingdings"/>
              <a:buAutoNum type="arabicPeriod"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Vlastní 24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0C8F7"/>
      </a:accent1>
      <a:accent2>
        <a:srgbClr val="0BD0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5163</TotalTime>
  <Words>847</Words>
  <Application>Microsoft Office PowerPoint</Application>
  <PresentationFormat>Předvádění na obrazovce (4:3)</PresentationFormat>
  <Paragraphs>164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Medián</vt:lpstr>
      <vt:lpstr>Prezentace aplikace PowerPoint</vt:lpstr>
      <vt:lpstr>Prezentace aplikace PowerPoint</vt:lpstr>
      <vt:lpstr>K charakteristice uveďte kulturní hnutí či směr</vt:lpstr>
      <vt:lpstr>K charakteristice uveďte kulturní hnutí či směr</vt:lpstr>
      <vt:lpstr>Přiřaď autora k dílu a proudu české literatury</vt:lpstr>
      <vt:lpstr>Přiřaďte autora k dílu a proudu české literatury</vt:lpstr>
      <vt:lpstr>Doplňte text</vt:lpstr>
      <vt:lpstr>Doplňte text</vt:lpstr>
      <vt:lpstr>Úkoly k ukázce</vt:lpstr>
      <vt:lpstr>Ukázka</vt:lpstr>
      <vt:lpstr>Řešení</vt:lpstr>
      <vt:lpstr>Řešení</vt:lpstr>
      <vt:lpstr>Odpovězte na otázky</vt:lpstr>
      <vt:lpstr>Odpovězte na otázky</vt:lpstr>
      <vt:lpstr>Odpovězte na otázky</vt:lpstr>
      <vt:lpstr>Odpovězte na otázky</vt:lpstr>
      <vt:lpstr>Odpovězte na otázky</vt:lpstr>
      <vt:lpstr>Odpovězte na otázky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Ing. Lukáš Nepokoj</cp:lastModifiedBy>
  <cp:revision>301</cp:revision>
  <dcterms:created xsi:type="dcterms:W3CDTF">2013-10-09T13:06:42Z</dcterms:created>
  <dcterms:modified xsi:type="dcterms:W3CDTF">2013-11-06T08:24:28Z</dcterms:modified>
</cp:coreProperties>
</file>