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57" r:id="rId4"/>
    <p:sldId id="258" r:id="rId5"/>
    <p:sldId id="259" r:id="rId6"/>
    <p:sldId id="260" r:id="rId7"/>
    <p:sldId id="261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wmf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12" Type="http://schemas.openxmlformats.org/officeDocument/2006/relationships/image" Target="../media/image13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10" Type="http://schemas.openxmlformats.org/officeDocument/2006/relationships/image" Target="../media/image11.wmf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18864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746702"/>
            <a:ext cx="2267744" cy="5940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30476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186282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42088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297895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</a:t>
            </a: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53701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409507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65313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2015208" y="260648"/>
            <a:ext cx="6877272" cy="6048672"/>
            <a:chOff x="1763688" y="260648"/>
            <a:chExt cx="6877272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1763688" y="818710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1763688" y="260648"/>
              <a:ext cx="687727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Jazyk a jazyková komunikace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1763688" y="1376772"/>
              <a:ext cx="54371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Český jazyk a literatura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763688" y="1934834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Jazyková výchova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1763688" y="2492896"/>
              <a:ext cx="680526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400" b="1" i="0" u="none" strike="noStrike" kern="1200" cap="all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j-lt"/>
                  <a:ea typeface="+mj-ea"/>
                  <a:cs typeface="+mj-cs"/>
                </a:rPr>
                <a:t>Opozita, předpony</a:t>
              </a:r>
              <a:endParaRPr kumimoji="0" lang="cs-CZ" sz="14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1763688" y="3050958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MGR. Hana Slaná</a:t>
              </a: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1763688" y="360902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1400" b="1" cap="all" dirty="0" smtClean="0">
                  <a:latin typeface="+mj-lt"/>
                  <a:ea typeface="+mj-ea"/>
                  <a:cs typeface="+mj-cs"/>
                </a:rPr>
                <a:t>říjen 2011</a:t>
              </a:r>
              <a:endParaRPr kumimoji="0" lang="cs-CZ" sz="1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2232248" y="4149080"/>
              <a:ext cx="5760640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1400" b="1" cap="all" noProof="0" dirty="0" smtClean="0">
                  <a:latin typeface="+mj-lt"/>
                  <a:ea typeface="+mj-ea"/>
                  <a:cs typeface="+mj-cs"/>
                </a:rPr>
                <a:t>3., 5. pro společnou práci ve spojených ročnících</a:t>
              </a:r>
              <a:endParaRPr kumimoji="0" lang="cs-CZ" sz="1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763688" y="4725144"/>
              <a:ext cx="61571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400" b="1" i="0" u="none" strike="noStrike" kern="1200" cap="all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j-lt"/>
                  <a:ea typeface="+mj-ea"/>
                  <a:cs typeface="+mj-cs"/>
                </a:rPr>
                <a:t>Prezentace  </a:t>
              </a:r>
              <a:r>
                <a:rPr kumimoji="0" lang="cs-CZ" sz="1400" b="1" i="0" u="none" strike="noStrike" kern="1200" cap="all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j-lt"/>
                  <a:ea typeface="+mj-ea"/>
                  <a:cs typeface="+mj-cs"/>
                </a:rPr>
                <a:t>slouží k opakování a prohloubení učiva o</a:t>
              </a:r>
              <a:r>
                <a:rPr kumimoji="0" lang="cs-CZ" sz="1400" b="1" i="0" u="none" strike="noStrike" kern="1200" cap="all" spc="0" normalizeH="0" noProof="0" dirty="0" smtClean="0">
                  <a:ln>
                    <a:noFill/>
                  </a:ln>
                  <a:effectLst/>
                  <a:uLnTx/>
                  <a:uFillTx/>
                  <a:latin typeface="+mj-lt"/>
                  <a:ea typeface="+mj-ea"/>
                  <a:cs typeface="+mj-cs"/>
                </a:rPr>
                <a:t> opozitech pro 3. ročník a opakování učiva stavba slova pro 5. ročník. </a:t>
              </a:r>
              <a:endParaRPr kumimoji="0" lang="cs-CZ" sz="14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619672" y="1412776"/>
            <a:ext cx="4686672" cy="1828800"/>
          </a:xfrm>
        </p:spPr>
        <p:txBody>
          <a:bodyPr/>
          <a:lstStyle/>
          <a:p>
            <a:r>
              <a:rPr lang="cs-CZ" dirty="0" err="1" smtClean="0"/>
              <a:t>Pandakvíz</a:t>
            </a:r>
            <a:endParaRPr lang="cs-CZ" dirty="0"/>
          </a:p>
        </p:txBody>
      </p:sp>
      <p:sp>
        <p:nvSpPr>
          <p:cNvPr id="4" name="Podnadpis 2"/>
          <p:cNvSpPr>
            <a:spLocks noGrp="1"/>
          </p:cNvSpPr>
          <p:nvPr/>
        </p:nvSpPr>
        <p:spPr bwMode="auto">
          <a:xfrm>
            <a:off x="179512" y="260648"/>
            <a:ext cx="830580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b" anchorCtr="0" compatLnSpc="1">
            <a:prstTxWarp prst="textNoShape">
              <a:avLst/>
            </a:prstTxWarp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  <a:latin typeface="+mn-lt"/>
                <a:ea typeface="+mn-lt"/>
                <a:cs typeface="+mn-lt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43D1F"/>
              </a:buClr>
              <a:buFont typeface="Wingdings 2" pitchFamily="18" charset="2"/>
              <a:buNone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42469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B309B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indent="0" algn="ctr" eaLnBrk="1" hangingPunct="1">
              <a:buClr>
                <a:schemeClr val="accent6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6pPr>
            <a:lvl7pPr marL="2743200" indent="0" algn="ctr" eaLnBrk="1" hangingPunct="1">
              <a:buClr>
                <a:schemeClr val="tx2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7pPr>
            <a:lvl8pPr marL="3200400" indent="0" algn="ctr" eaLnBrk="1" hangingPunct="1">
              <a:buClr>
                <a:schemeClr val="accent2"/>
              </a:buClr>
              <a:buFont typeface="Wingdings 2" pitchFamily="18" charset="2"/>
              <a:buNone/>
              <a:defRPr sz="1600" baseline="0">
                <a:latin typeface="+mn-lt"/>
              </a:defRPr>
            </a:lvl8pPr>
            <a:lvl9pPr marL="3657600" indent="0" algn="ctr" eaLnBrk="1" hangingPunct="1">
              <a:buClr>
                <a:schemeClr val="accent1"/>
              </a:buClr>
              <a:buFont typeface="Wingdings 2" pitchFamily="18" charset="2"/>
              <a:buNone/>
              <a:defRPr sz="1400" baseline="0">
                <a:latin typeface="+mn-lt"/>
              </a:defRPr>
            </a:lvl9pPr>
          </a:lstStyle>
          <a:p>
            <a:pPr eaLnBrk="1" hangingPunct="1">
              <a:defRPr/>
            </a:pPr>
            <a:r>
              <a:rPr lang="cs-CZ" sz="2000" dirty="0" smtClean="0"/>
              <a:t>VY_12_INOVACE_32_Panda kvíz</a:t>
            </a:r>
            <a:endParaRPr lang="cs-CZ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4653136"/>
            <a:ext cx="5718175" cy="1497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Opozita</a:t>
            </a:r>
            <a:endParaRPr lang="cs-CZ" dirty="0"/>
          </a:p>
        </p:txBody>
      </p:sp>
      <p:pic>
        <p:nvPicPr>
          <p:cNvPr id="1026" name="Picture 2" descr="C:\Documents and Settings\rodiče\Local Settings\Temporary Internet Files\Content.IE5\EURUMKCX\MC9000787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1844824"/>
            <a:ext cx="1139848" cy="1224136"/>
          </a:xfrm>
          <a:prstGeom prst="rect">
            <a:avLst/>
          </a:prstGeom>
          <a:noFill/>
        </p:spPr>
      </p:pic>
      <p:pic>
        <p:nvPicPr>
          <p:cNvPr id="1027" name="Picture 3" descr="C:\Documents and Settings\rodiče\Local Settings\Temporary Internet Files\Content.IE5\6DRJ4TI1\MP900430922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797152"/>
            <a:ext cx="1296144" cy="1767312"/>
          </a:xfrm>
          <a:prstGeom prst="rect">
            <a:avLst/>
          </a:prstGeom>
          <a:noFill/>
        </p:spPr>
      </p:pic>
      <p:pic>
        <p:nvPicPr>
          <p:cNvPr id="1028" name="Picture 4" descr="C:\Documents and Settings\rodiče\Local Settings\Temporary Internet Files\Content.IE5\21WLZWQF\MP90042767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96741" y="1772816"/>
            <a:ext cx="1947259" cy="1296144"/>
          </a:xfrm>
          <a:prstGeom prst="rect">
            <a:avLst/>
          </a:prstGeom>
          <a:noFill/>
        </p:spPr>
      </p:pic>
      <p:pic>
        <p:nvPicPr>
          <p:cNvPr id="1029" name="Picture 5" descr="C:\Documents and Settings\rodiče\Local Settings\Temporary Internet Files\Content.IE5\6DRJ4TI1\MP90043956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3356992"/>
            <a:ext cx="864096" cy="1294295"/>
          </a:xfrm>
          <a:prstGeom prst="rect">
            <a:avLst/>
          </a:prstGeom>
          <a:noFill/>
        </p:spPr>
      </p:pic>
      <p:pic>
        <p:nvPicPr>
          <p:cNvPr id="1030" name="Picture 6" descr="C:\Documents and Settings\rodiče\Local Settings\Temporary Internet Files\Content.IE5\EURUMKCX\MC90003707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5229200"/>
            <a:ext cx="1385297" cy="1152128"/>
          </a:xfrm>
          <a:prstGeom prst="rect">
            <a:avLst/>
          </a:prstGeom>
          <a:noFill/>
        </p:spPr>
      </p:pic>
      <p:pic>
        <p:nvPicPr>
          <p:cNvPr id="1031" name="Picture 7" descr="C:\Documents and Settings\rodiče\Local Settings\Temporary Internet Files\Content.IE5\21WLZWQF\MC900436401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6136" y="908720"/>
            <a:ext cx="1058302" cy="1058302"/>
          </a:xfrm>
          <a:prstGeom prst="rect">
            <a:avLst/>
          </a:prstGeom>
          <a:noFill/>
        </p:spPr>
      </p:pic>
      <p:pic>
        <p:nvPicPr>
          <p:cNvPr id="1032" name="Picture 8" descr="C:\Documents and Settings\rodiče\Local Settings\Temporary Internet Files\Content.IE5\6DRJ4TI1\MP900185205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67744" y="5301208"/>
            <a:ext cx="1944216" cy="1296144"/>
          </a:xfrm>
          <a:prstGeom prst="rect">
            <a:avLst/>
          </a:prstGeom>
          <a:noFill/>
        </p:spPr>
      </p:pic>
      <p:pic>
        <p:nvPicPr>
          <p:cNvPr id="1033" name="Picture 9" descr="C:\Documents and Settings\rodiče\Local Settings\Temporary Internet Files\Content.IE5\EURUMKCX\MP900430465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35896" y="764704"/>
            <a:ext cx="1124744" cy="1124744"/>
          </a:xfrm>
          <a:prstGeom prst="rect">
            <a:avLst/>
          </a:prstGeom>
          <a:noFill/>
        </p:spPr>
      </p:pic>
      <p:pic>
        <p:nvPicPr>
          <p:cNvPr id="1034" name="Picture 10" descr="C:\Documents and Settings\rodiče\Local Settings\Temporary Internet Files\Content.IE5\EURUMKCX\MC900078715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64088" y="5373216"/>
            <a:ext cx="1043199" cy="1296144"/>
          </a:xfrm>
          <a:prstGeom prst="rect">
            <a:avLst/>
          </a:prstGeom>
          <a:noFill/>
        </p:spPr>
      </p:pic>
      <p:pic>
        <p:nvPicPr>
          <p:cNvPr id="1035" name="Picture 11" descr="C:\Documents and Settings\rodiče\Local Settings\Temporary Internet Files\Content.IE5\0JTV66VX\MC900440528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668344" y="2996952"/>
            <a:ext cx="945105" cy="1512168"/>
          </a:xfrm>
          <a:prstGeom prst="rect">
            <a:avLst/>
          </a:prstGeom>
          <a:noFill/>
        </p:spPr>
      </p:pic>
      <p:pic>
        <p:nvPicPr>
          <p:cNvPr id="1036" name="Picture 12" descr="C:\Documents and Settings\rodiče\Local Settings\Temporary Internet Files\Content.IE5\EURUMKCX\MC900230847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411760" y="2204864"/>
            <a:ext cx="1547883" cy="1128496"/>
          </a:xfrm>
          <a:prstGeom prst="rect">
            <a:avLst/>
          </a:prstGeom>
          <a:noFill/>
        </p:spPr>
      </p:pic>
      <p:pic>
        <p:nvPicPr>
          <p:cNvPr id="1038" name="Picture 14" descr="C:\Documents and Settings\rodiče\Local Settings\Temporary Internet Files\Content.IE5\21WLZWQF\MC900234467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156176" y="3861048"/>
            <a:ext cx="1386519" cy="1411278"/>
          </a:xfrm>
          <a:prstGeom prst="rect">
            <a:avLst/>
          </a:prstGeom>
          <a:noFill/>
        </p:spPr>
      </p:pic>
      <p:pic>
        <p:nvPicPr>
          <p:cNvPr id="1039" name="Picture 15" descr="C:\Documents and Settings\rodiče\Local Settings\Temporary Internet Files\Content.IE5\EURUMKCX\MP900149111[1]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364088" y="2420888"/>
            <a:ext cx="1608120" cy="1080120"/>
          </a:xfrm>
          <a:prstGeom prst="rect">
            <a:avLst/>
          </a:prstGeom>
          <a:noFill/>
        </p:spPr>
      </p:pic>
      <p:pic>
        <p:nvPicPr>
          <p:cNvPr id="1040" name="Picture 16" descr="C:\Documents and Settings\rodiče\Local Settings\Temporary Internet Files\Content.IE5\0JTV66VX\MP900401341[1]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627784" y="3645024"/>
            <a:ext cx="1296144" cy="1296144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1143000"/>
          </a:xfrm>
        </p:spPr>
        <p:txBody>
          <a:bodyPr>
            <a:noAutofit/>
          </a:bodyPr>
          <a:lstStyle/>
          <a:p>
            <a:r>
              <a:rPr lang="cs-CZ" sz="2000" dirty="0" smtClean="0"/>
              <a:t>Pomoz vypátrat jméno vzácného zvířete, o kterém prozatím víme jen toto:</a:t>
            </a:r>
            <a:br>
              <a:rPr lang="cs-CZ" sz="2000" dirty="0" smtClean="0"/>
            </a:br>
            <a:r>
              <a:rPr lang="cs-CZ" sz="2000" dirty="0" smtClean="0"/>
              <a:t> </a:t>
            </a:r>
            <a:br>
              <a:rPr lang="cs-CZ" sz="2000" dirty="0" smtClean="0"/>
            </a:br>
            <a:r>
              <a:rPr lang="cs-CZ" sz="2000" dirty="0" smtClean="0"/>
              <a:t>Snad žádné jiné zvíře nebylo tak dlouho opředeno tajemstvím. Na starých  čínských obrazech býval zobrazován medvěd zbarvený černě a bíle. Nikdo nepochyboval o tom, že je to výplod malířovy fantazie, ale tu a tam přece jen pronikly zprávy o bílém medvědovi, který žije někde ve vnitřní Asii.</a:t>
            </a:r>
            <a:endParaRPr lang="cs-CZ" sz="20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549521" y="2255520"/>
          <a:ext cx="5622878" cy="4125803"/>
        </p:xfrm>
        <a:graphic>
          <a:graphicData uri="http://schemas.openxmlformats.org/drawingml/2006/table">
            <a:tbl>
              <a:tblPr/>
              <a:tblGrid>
                <a:gridCol w="1332895"/>
                <a:gridCol w="389276"/>
                <a:gridCol w="390159"/>
                <a:gridCol w="390159"/>
                <a:gridCol w="390159"/>
                <a:gridCol w="390159"/>
                <a:gridCol w="389276"/>
                <a:gridCol w="390159"/>
                <a:gridCol w="390159"/>
                <a:gridCol w="390159"/>
                <a:gridCol w="390159"/>
                <a:gridCol w="390159"/>
              </a:tblGrid>
              <a:tr h="375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BRZY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5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SYTÝ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5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NOC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5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BLÍZKO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5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STARÝ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5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5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LEHAT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5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MALÝ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75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TMA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5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OD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5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VEČER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 dirty="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33265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rodiče\Local Settings\Temporary Internet Files\Content.IE5\EURUMKCX\MP90042439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60864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891680"/>
            <a:ext cx="889248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Arial" pitchFamily="34" charset="0"/>
                <a:ea typeface="Times New Roman" pitchFamily="18" charset="0"/>
              </a:rPr>
              <a:t>Jméno už znáš, ale možná tě bude ještě zajímat, že toto zvíře se živí zvláštním druhem rostliny, přesněji řečeno jejími výhonky.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467544" y="2598873"/>
            <a:ext cx="7992888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993300"/>
                </a:solidFill>
                <a:effectLst/>
                <a:latin typeface="Arial" pitchFamily="34" charset="0"/>
                <a:ea typeface="Times New Roman" pitchFamily="18" charset="0"/>
              </a:rPr>
              <a:t>Vyber písmeno, kterým začíná kořen slova: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rozbolelo				_________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Aniččina				_________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nenamluví				_________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průběžně				_________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Uršula				_________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rozsvítilo se			_________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C:\Documents and Settings\rodiče\Local Settings\Temporary Internet Files\Content.IE5\6DRJ4TI1\MP90043722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4704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95536" y="332656"/>
            <a:ext cx="8352928" cy="316835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300" b="0" i="0" u="none" strike="noStrike" kern="1200" cap="none" spc="0" normalizeH="0" baseline="0" noProof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Použité zdroje:</a:t>
            </a:r>
            <a:endParaRPr kumimoji="0" lang="cs-CZ" sz="33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</a:rPr>
              <a:t>Microsoft -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http://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office.</a:t>
            </a:r>
            <a:r>
              <a:rPr kumimoji="0" lang="cs-CZ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microsoft.com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shade val="55000"/>
                </a:schemeClr>
              </a:solidFill>
              <a:effectLst/>
              <a:uLnTx/>
              <a:uFillTx/>
              <a:latin typeface="+mn-lt"/>
              <a:ea typeface="+mn-lt"/>
              <a:cs typeface="+mn-lt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lang="cs-CZ" sz="2000" dirty="0" err="1" smtClean="0">
                <a:solidFill>
                  <a:schemeClr val="tx2">
                    <a:shade val="55000"/>
                  </a:schemeClr>
                </a:solidFill>
                <a:ea typeface="+mn-lt"/>
                <a:cs typeface="+mn-lt"/>
              </a:rPr>
              <a:t>CorelDraw</a:t>
            </a:r>
            <a:r>
              <a:rPr lang="cs-CZ" sz="2000" smtClean="0">
                <a:solidFill>
                  <a:schemeClr val="tx2">
                    <a:shade val="55000"/>
                  </a:schemeClr>
                </a:solidFill>
                <a:ea typeface="+mn-lt"/>
                <a:cs typeface="+mn-lt"/>
              </a:rPr>
              <a:t>!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shade val="55000"/>
                </a:schemeClr>
              </a:solidFill>
              <a:effectLst/>
              <a:uLnTx/>
              <a:uFillTx/>
              <a:latin typeface="+mn-lt"/>
              <a:ea typeface="+mn-lt"/>
              <a:cs typeface="+mn-lt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</TotalTime>
  <Words>151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Snímek 1</vt:lpstr>
      <vt:lpstr>Pandakvíz</vt:lpstr>
      <vt:lpstr>Opozita</vt:lpstr>
      <vt:lpstr>Pomoz vypátrat jméno vzácného zvířete, o kterém prozatím víme jen toto:   Snad žádné jiné zvíře nebylo tak dlouho opředeno tajemstvím. Na starých  čínských obrazech býval zobrazován medvěd zbarvený černě a bíle. Nikdo nepochyboval o tom, že je to výplod malířovy fantazie, ale tu a tam přece jen pronikly zprávy o bílém medvědovi, který žije někde ve vnitřní Asii.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Synonyma a opozita</dc:title>
  <cp:lastModifiedBy>Hanka</cp:lastModifiedBy>
  <cp:revision>4</cp:revision>
  <dcterms:modified xsi:type="dcterms:W3CDTF">2012-01-04T17:10:08Z</dcterms:modified>
</cp:coreProperties>
</file>