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38DB88-E423-4471-AE6F-D089DE491718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5B71F-CD4E-4266-BD68-7759E22CD4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989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A11ABF-2F9C-4956-974A-E5B292CD0DF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E7B8C45-F0F8-4EC9-900D-3920EF2585CF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93A6D0-ECA8-48FC-8DCD-AB2F3FBF21C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212005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Vyhláška č. 478/2000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003857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3.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44945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6309320"/>
          </a:xfrm>
        </p:spPr>
        <p:txBody>
          <a:bodyPr rtlCol="0">
            <a:normAutofit fontScale="40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u="heavy" dirty="0" smtClean="0"/>
          </a:p>
          <a:p>
            <a:pPr algn="ctr">
              <a:buNone/>
              <a:defRPr/>
            </a:pPr>
            <a:r>
              <a:rPr lang="cs-CZ" sz="8000" b="1" dirty="0" smtClean="0">
                <a:solidFill>
                  <a:schemeClr val="accent1"/>
                </a:solidFill>
              </a:rPr>
              <a:t>VYHLÁŠKOU Č. 478/2000 </a:t>
            </a:r>
            <a:r>
              <a:rPr lang="cs-CZ" sz="8000" b="1" dirty="0" smtClean="0">
                <a:solidFill>
                  <a:schemeClr val="accent1"/>
                </a:solidFill>
              </a:rPr>
              <a:t>Sb.</a:t>
            </a:r>
            <a:endParaRPr lang="cs-CZ" sz="8000" b="1" dirty="0" smtClean="0">
              <a:solidFill>
                <a:schemeClr val="accent1"/>
              </a:solidFill>
            </a:endParaRPr>
          </a:p>
          <a:p>
            <a:pPr algn="ctr">
              <a:buNone/>
              <a:defRPr/>
            </a:pPr>
            <a:endParaRPr lang="cs-CZ" sz="5800" b="1" dirty="0" smtClean="0">
              <a:solidFill>
                <a:schemeClr val="accent1"/>
              </a:solidFill>
            </a:endParaRPr>
          </a:p>
          <a:p>
            <a:pPr algn="ctr">
              <a:buNone/>
            </a:pPr>
            <a:r>
              <a:rPr lang="cs-CZ" sz="5100" dirty="0" smtClean="0"/>
              <a:t>Pracovní režim u určitých vnitrostátních přeprav  v České republice  se </a:t>
            </a:r>
            <a:r>
              <a:rPr lang="cs-CZ" sz="5100" b="1" dirty="0" smtClean="0">
                <a:solidFill>
                  <a:schemeClr val="accent1"/>
                </a:solidFill>
              </a:rPr>
              <a:t>řídí zákonem č.111/1994 Sb</a:t>
            </a:r>
            <a:r>
              <a:rPr lang="cs-CZ" sz="5100" dirty="0" smtClean="0"/>
              <a:t>. a jeho prováděcí vyhláškou č.478/2000Sb.</a:t>
            </a:r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endParaRPr lang="cs-CZ" sz="3800" dirty="0" smtClean="0"/>
          </a:p>
          <a:p>
            <a:pPr algn="ctr">
              <a:buNone/>
            </a:pPr>
            <a:r>
              <a:rPr lang="cs-CZ" sz="5900" dirty="0" smtClean="0"/>
              <a:t>TÝKÁ SE TO PŘEPRAVY:</a:t>
            </a:r>
          </a:p>
          <a:p>
            <a:pPr lvl="0" algn="ctr">
              <a:buNone/>
            </a:pPr>
            <a:r>
              <a:rPr lang="cs-CZ" sz="5000" dirty="0" smtClean="0"/>
              <a:t>v silniční dopravě prováděné vozidly používanými pro přepravu cestujících v</a:t>
            </a:r>
          </a:p>
          <a:p>
            <a:pPr lvl="0" algn="ctr">
              <a:buNone/>
            </a:pPr>
            <a:r>
              <a:rPr lang="cs-CZ" sz="5000" dirty="0" smtClean="0"/>
              <a:t>linkové osobní dopravě, u které délka žádného se spojů </a:t>
            </a:r>
            <a:r>
              <a:rPr lang="cs-CZ" sz="5000" b="1" dirty="0" smtClean="0">
                <a:solidFill>
                  <a:schemeClr val="accent1"/>
                </a:solidFill>
              </a:rPr>
              <a:t>nepřesahuje 50 km,</a:t>
            </a:r>
          </a:p>
          <a:p>
            <a:pPr lvl="0">
              <a:buNone/>
            </a:pPr>
            <a:endParaRPr lang="cs-CZ" sz="5000" b="1" dirty="0" smtClean="0"/>
          </a:p>
          <a:p>
            <a:pPr lvl="0" algn="ctr">
              <a:buNone/>
            </a:pPr>
            <a:r>
              <a:rPr lang="cs-CZ" sz="5000" dirty="0" smtClean="0"/>
              <a:t>v silniční dopravě pro cizí potřeby prováděné vozidly pro přepravu cestujících,</a:t>
            </a:r>
          </a:p>
          <a:p>
            <a:pPr lvl="0" algn="ctr">
              <a:buNone/>
            </a:pPr>
            <a:r>
              <a:rPr lang="cs-CZ" sz="5000" dirty="0" smtClean="0"/>
              <a:t>která jsou podle druhu své konstrukce a svého vybavení určena </a:t>
            </a:r>
            <a:r>
              <a:rPr lang="cs-CZ" sz="5000" b="1" dirty="0" smtClean="0"/>
              <a:t>pro </a:t>
            </a:r>
            <a:r>
              <a:rPr lang="cs-CZ" sz="5000" b="1" dirty="0" smtClean="0">
                <a:solidFill>
                  <a:schemeClr val="accent1"/>
                </a:solidFill>
              </a:rPr>
              <a:t>přepravu</a:t>
            </a:r>
          </a:p>
          <a:p>
            <a:pPr lvl="0" algn="ctr">
              <a:buNone/>
            </a:pPr>
            <a:r>
              <a:rPr lang="cs-CZ" sz="5000" b="1" dirty="0" smtClean="0">
                <a:solidFill>
                  <a:schemeClr val="accent1"/>
                </a:solidFill>
              </a:rPr>
              <a:t>nejvýše devíti osob včetně řidiče</a:t>
            </a:r>
            <a:r>
              <a:rPr lang="cs-CZ" sz="5000" b="1" dirty="0" smtClean="0"/>
              <a:t> </a:t>
            </a:r>
            <a:r>
              <a:rPr lang="cs-CZ" sz="5000" dirty="0" smtClean="0"/>
              <a:t>( vozidly kategorie M1)</a:t>
            </a:r>
          </a:p>
          <a:p>
            <a:pPr lvl="0" algn="ctr">
              <a:buNone/>
            </a:pPr>
            <a:endParaRPr lang="cs-CZ" sz="5000" dirty="0" smtClean="0"/>
          </a:p>
          <a:p>
            <a:pPr lvl="0" algn="ctr">
              <a:buNone/>
            </a:pPr>
            <a:r>
              <a:rPr lang="cs-CZ" sz="5000" dirty="0" smtClean="0"/>
              <a:t>při provozování silniční dopravy na území České republiky při přepravách</a:t>
            </a:r>
          </a:p>
          <a:p>
            <a:pPr lvl="0" algn="ctr">
              <a:buNone/>
            </a:pPr>
            <a:r>
              <a:rPr lang="cs-CZ" sz="5000" dirty="0" smtClean="0"/>
              <a:t>uvedených ve výjimkách článku 13 odst. 1 nařízení (ES) č. 56112006</a:t>
            </a:r>
          </a:p>
          <a:p>
            <a:pPr algn="ctr">
              <a:buNone/>
              <a:defRPr/>
            </a:pPr>
            <a:endParaRPr lang="cs-CZ" sz="3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5373216"/>
            <a:ext cx="288032" cy="28803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4221088"/>
            <a:ext cx="288032" cy="28803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3284984"/>
            <a:ext cx="288032" cy="28803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6782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04448" cy="5616624"/>
          </a:xfrm>
        </p:spPr>
        <p:txBody>
          <a:bodyPr rtlCol="0">
            <a:normAutofit fontScale="4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>
              <a:buNone/>
              <a:defRPr/>
            </a:pPr>
            <a:r>
              <a:rPr lang="cs-CZ" sz="5800" b="1" dirty="0" smtClean="0">
                <a:solidFill>
                  <a:schemeClr val="accent1"/>
                </a:solidFill>
              </a:rPr>
              <a:t>PRACOVNÍ REŽIM V LINKOVÉ OSOBNÍ DOPRAVĚ S DÉLKOU SPOJŮ DO 50 KM</a:t>
            </a:r>
          </a:p>
          <a:p>
            <a:pPr>
              <a:buNone/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           </a:t>
            </a:r>
          </a:p>
          <a:p>
            <a:pPr algn="ctr">
              <a:buNone/>
              <a:defRPr/>
            </a:pPr>
            <a:r>
              <a:rPr lang="cs-CZ" sz="9800" dirty="0" smtClean="0">
                <a:solidFill>
                  <a:schemeClr val="accent1"/>
                </a:solidFill>
              </a:rPr>
              <a:t>!!!!</a:t>
            </a:r>
            <a:r>
              <a:rPr lang="cs-CZ" sz="6000" dirty="0" smtClean="0"/>
              <a:t> </a:t>
            </a:r>
            <a:r>
              <a:rPr lang="cs-CZ" sz="5100" b="1" dirty="0" smtClean="0"/>
              <a:t>včetně MHD</a:t>
            </a:r>
          </a:p>
          <a:p>
            <a:pPr algn="ctr">
              <a:buNone/>
              <a:defRPr/>
            </a:pPr>
            <a:endParaRPr lang="cs-CZ" sz="1200" u="sng" dirty="0" smtClean="0"/>
          </a:p>
          <a:p>
            <a:pPr>
              <a:buNone/>
            </a:pPr>
            <a:r>
              <a:rPr lang="cs-CZ" sz="6700" b="1" dirty="0" smtClean="0"/>
              <a:t>D</a:t>
            </a:r>
            <a:r>
              <a:rPr lang="cs-CZ" sz="5100" b="1" dirty="0" smtClean="0"/>
              <a:t>oba</a:t>
            </a:r>
            <a:r>
              <a:rPr lang="cs-CZ" sz="6700" b="1" dirty="0" smtClean="0"/>
              <a:t> ř</a:t>
            </a:r>
            <a:r>
              <a:rPr lang="cs-CZ" sz="5100" b="1" dirty="0" smtClean="0"/>
              <a:t>ízení </a:t>
            </a:r>
          </a:p>
          <a:p>
            <a:pPr>
              <a:buNone/>
            </a:pPr>
            <a:r>
              <a:rPr lang="cs-CZ" sz="4000" dirty="0" smtClean="0"/>
              <a:t>	      </a:t>
            </a:r>
            <a:r>
              <a:rPr lang="cs-CZ" sz="5100" dirty="0" smtClean="0"/>
              <a:t>denní                -  max.</a:t>
            </a:r>
            <a:r>
              <a:rPr lang="cs-CZ" sz="6700" b="1" dirty="0" smtClean="0">
                <a:solidFill>
                  <a:schemeClr val="accent1"/>
                </a:solidFill>
              </a:rPr>
              <a:t>10</a:t>
            </a:r>
            <a:r>
              <a:rPr lang="cs-CZ" sz="5100" dirty="0" smtClean="0"/>
              <a:t> hodin</a:t>
            </a:r>
            <a:r>
              <a:rPr lang="cs-CZ" sz="4000" dirty="0" smtClean="0"/>
              <a:t>		</a:t>
            </a:r>
          </a:p>
          <a:p>
            <a:pPr>
              <a:buNone/>
            </a:pPr>
            <a:r>
              <a:rPr lang="cs-CZ" sz="4000" dirty="0" smtClean="0"/>
              <a:t>           </a:t>
            </a:r>
            <a:r>
              <a:rPr lang="cs-CZ" sz="5100" dirty="0" smtClean="0"/>
              <a:t>čtrnáctidenní  -  max.</a:t>
            </a:r>
            <a:r>
              <a:rPr lang="cs-CZ" sz="5900" b="1" dirty="0" smtClean="0">
                <a:solidFill>
                  <a:schemeClr val="accent1"/>
                </a:solidFill>
              </a:rPr>
              <a:t>100</a:t>
            </a:r>
            <a:r>
              <a:rPr lang="cs-CZ" sz="5100" dirty="0" smtClean="0"/>
              <a:t>hodin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6700" b="1" dirty="0" smtClean="0"/>
              <a:t>B</a:t>
            </a:r>
            <a:r>
              <a:rPr lang="cs-CZ" sz="5100" b="1" dirty="0" smtClean="0"/>
              <a:t>ezpečnostní </a:t>
            </a:r>
            <a:r>
              <a:rPr lang="cs-CZ" sz="6700" b="1" dirty="0" smtClean="0"/>
              <a:t>p</a:t>
            </a:r>
            <a:r>
              <a:rPr lang="cs-CZ" sz="5100" b="1" dirty="0" smtClean="0"/>
              <a:t>řestávka</a:t>
            </a:r>
            <a:endParaRPr lang="cs-CZ" sz="5100" dirty="0" smtClean="0"/>
          </a:p>
          <a:p>
            <a:pPr>
              <a:buNone/>
            </a:pPr>
            <a:r>
              <a:rPr lang="cs-CZ" sz="4000" dirty="0" smtClean="0"/>
              <a:t>            </a:t>
            </a:r>
            <a:r>
              <a:rPr lang="cs-CZ" sz="5100" dirty="0" smtClean="0"/>
              <a:t>po max. 4 hodinách řízení musí být </a:t>
            </a:r>
            <a:r>
              <a:rPr lang="cs-CZ" sz="5100" b="1" dirty="0" smtClean="0">
                <a:solidFill>
                  <a:schemeClr val="accent1"/>
                </a:solidFill>
              </a:rPr>
              <a:t>min. 30 </a:t>
            </a:r>
            <a:r>
              <a:rPr lang="cs-CZ" sz="5100" dirty="0" smtClean="0"/>
              <a:t>minut</a:t>
            </a:r>
          </a:p>
          <a:p>
            <a:pPr>
              <a:buNone/>
            </a:pPr>
            <a:r>
              <a:rPr lang="cs-CZ" sz="5100" dirty="0" smtClean="0"/>
              <a:t>          lze ji rozdělit  do několika </a:t>
            </a:r>
            <a:r>
              <a:rPr lang="cs-CZ" sz="5100" b="1" dirty="0" smtClean="0">
                <a:solidFill>
                  <a:schemeClr val="accent1"/>
                </a:solidFill>
              </a:rPr>
              <a:t>po min.10 </a:t>
            </a:r>
            <a:r>
              <a:rPr lang="cs-CZ" sz="5100" dirty="0" smtClean="0"/>
              <a:t>minutách. </a:t>
            </a:r>
            <a:endParaRPr lang="cs-CZ" sz="51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0" y="4005064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443711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0" y="5589240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0" y="6021288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537514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10081120" cy="6912768"/>
          </a:xfrm>
        </p:spPr>
        <p:txBody>
          <a:bodyPr rtlCol="0">
            <a:normAutofit fontScale="4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>
              <a:buNone/>
              <a:defRPr/>
            </a:pPr>
            <a:r>
              <a:rPr lang="cs-CZ" sz="6700" b="1" dirty="0" smtClean="0">
                <a:solidFill>
                  <a:schemeClr val="accent1"/>
                </a:solidFill>
              </a:rPr>
              <a:t>PRACOVNÍ REŽIM V LINKOVÉ OSOBNÍ </a:t>
            </a:r>
            <a:br>
              <a:rPr lang="cs-CZ" sz="6700" b="1" dirty="0" smtClean="0">
                <a:solidFill>
                  <a:schemeClr val="accent1"/>
                </a:solidFill>
              </a:rPr>
            </a:br>
            <a:r>
              <a:rPr lang="cs-CZ" sz="6700" b="1" dirty="0" smtClean="0">
                <a:solidFill>
                  <a:schemeClr val="accent1"/>
                </a:solidFill>
              </a:rPr>
              <a:t>DOPRAVĚ S DÉLKOU SPOJŮ DO 50 KM</a:t>
            </a:r>
          </a:p>
          <a:p>
            <a:pPr algn="ctr">
              <a:buNone/>
              <a:defRPr/>
            </a:pPr>
            <a:endParaRPr lang="cs-CZ" sz="1200" u="sng" dirty="0" smtClean="0"/>
          </a:p>
          <a:p>
            <a:pPr>
              <a:buNone/>
            </a:pPr>
            <a:endParaRPr lang="cs-CZ" sz="7600" b="1" dirty="0" smtClean="0"/>
          </a:p>
          <a:p>
            <a:pPr>
              <a:buNone/>
            </a:pPr>
            <a:r>
              <a:rPr lang="cs-CZ" sz="7600" b="1" dirty="0" smtClean="0"/>
              <a:t>D</a:t>
            </a:r>
            <a:r>
              <a:rPr lang="cs-CZ" sz="5100" b="1" dirty="0" smtClean="0"/>
              <a:t>enní </a:t>
            </a:r>
            <a:r>
              <a:rPr lang="cs-CZ" sz="7600" b="1" dirty="0" smtClean="0"/>
              <a:t>o</a:t>
            </a:r>
            <a:r>
              <a:rPr lang="cs-CZ" sz="5100" b="1" dirty="0" smtClean="0"/>
              <a:t>dpočinek</a:t>
            </a:r>
            <a:r>
              <a:rPr lang="cs-CZ" sz="4000" dirty="0" smtClean="0"/>
              <a:t>	</a:t>
            </a:r>
          </a:p>
          <a:p>
            <a:pPr>
              <a:buNone/>
            </a:pPr>
            <a:r>
              <a:rPr lang="cs-CZ" sz="4400" dirty="0" smtClean="0"/>
              <a:t>            </a:t>
            </a:r>
            <a:r>
              <a:rPr lang="cs-CZ" sz="4400" b="1" dirty="0" smtClean="0">
                <a:solidFill>
                  <a:schemeClr val="accent1"/>
                </a:solidFill>
              </a:rPr>
              <a:t>nepřetržitý</a:t>
            </a:r>
            <a:r>
              <a:rPr lang="cs-CZ" sz="4400" dirty="0" smtClean="0"/>
              <a:t>    –  min.</a:t>
            </a:r>
            <a:r>
              <a:rPr lang="cs-CZ" sz="4400" b="1" dirty="0" smtClean="0"/>
              <a:t>11</a:t>
            </a:r>
            <a:r>
              <a:rPr lang="cs-CZ" sz="4400" dirty="0" smtClean="0"/>
              <a:t> hodin</a:t>
            </a:r>
          </a:p>
          <a:p>
            <a:pPr>
              <a:buNone/>
            </a:pPr>
            <a:r>
              <a:rPr lang="cs-CZ" sz="4400" dirty="0" smtClean="0"/>
              <a:t>		 		                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1"/>
                </a:solidFill>
              </a:rPr>
              <a:t>            </a:t>
            </a:r>
            <a:r>
              <a:rPr lang="cs-CZ" sz="4400" b="1" dirty="0" smtClean="0">
                <a:solidFill>
                  <a:schemeClr val="accent1"/>
                </a:solidFill>
              </a:rPr>
              <a:t>zkrácený </a:t>
            </a:r>
            <a:r>
              <a:rPr lang="cs-CZ" sz="4400" dirty="0" smtClean="0">
                <a:solidFill>
                  <a:schemeClr val="accent1"/>
                </a:solidFill>
              </a:rPr>
              <a:t>        </a:t>
            </a:r>
            <a:r>
              <a:rPr lang="cs-CZ" sz="4400" dirty="0" smtClean="0"/>
              <a:t>–  </a:t>
            </a:r>
            <a:r>
              <a:rPr lang="cs-CZ" sz="4400" b="1" dirty="0" smtClean="0"/>
              <a:t>9 </a:t>
            </a:r>
            <a:r>
              <a:rPr lang="cs-CZ" sz="4400" dirty="0" smtClean="0"/>
              <a:t>hodin (max.3x v týdnu)	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        </a:t>
            </a:r>
            <a:r>
              <a:rPr lang="cs-CZ" sz="4400" b="1" dirty="0" smtClean="0">
                <a:solidFill>
                  <a:schemeClr val="accent1"/>
                </a:solidFill>
              </a:rPr>
              <a:t>dělený </a:t>
            </a:r>
            <a:r>
              <a:rPr lang="cs-CZ" sz="4400" b="1" dirty="0" smtClean="0"/>
              <a:t> </a:t>
            </a:r>
            <a:r>
              <a:rPr lang="cs-CZ" sz="4400" dirty="0" smtClean="0"/>
              <a:t>           –    na dvě nebo tři části, podmínkou je, aby jedna část</a:t>
            </a:r>
            <a:br>
              <a:rPr lang="cs-CZ" sz="4400" dirty="0" smtClean="0"/>
            </a:br>
            <a:r>
              <a:rPr lang="cs-CZ" sz="4400" dirty="0" smtClean="0"/>
              <a:t>trvala </a:t>
            </a:r>
            <a:r>
              <a:rPr lang="cs-CZ" sz="4400" b="1" dirty="0" smtClean="0">
                <a:solidFill>
                  <a:schemeClr val="accent1"/>
                </a:solidFill>
              </a:rPr>
              <a:t>nejméně 8 hodin</a:t>
            </a:r>
            <a:r>
              <a:rPr lang="cs-CZ" sz="4400" dirty="0" smtClean="0">
                <a:solidFill>
                  <a:schemeClr val="accent1"/>
                </a:solidFill>
              </a:rPr>
              <a:t> </a:t>
            </a:r>
            <a:r>
              <a:rPr lang="cs-CZ" sz="4400" dirty="0" smtClean="0"/>
              <a:t>a celkově musí být </a:t>
            </a:r>
            <a:r>
              <a:rPr lang="cs-CZ" sz="4400" b="1" dirty="0" smtClean="0"/>
              <a:t>12</a:t>
            </a:r>
            <a:r>
              <a:rPr lang="cs-CZ" sz="4400" dirty="0" smtClean="0"/>
              <a:t> hodin (např. 4+8 nebo 2+2+8 )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7600" b="1" dirty="0" smtClean="0"/>
              <a:t>T</a:t>
            </a:r>
            <a:r>
              <a:rPr lang="cs-CZ" sz="5100" b="1" dirty="0" smtClean="0"/>
              <a:t>ýdenní </a:t>
            </a:r>
            <a:r>
              <a:rPr lang="cs-CZ" sz="7600" b="1" dirty="0" smtClean="0"/>
              <a:t>o</a:t>
            </a:r>
            <a:r>
              <a:rPr lang="cs-CZ" sz="5100" b="1" dirty="0" smtClean="0"/>
              <a:t>dpočinek </a:t>
            </a:r>
            <a:r>
              <a:rPr lang="cs-CZ" sz="4000" dirty="0" smtClean="0"/>
              <a:t>     </a:t>
            </a:r>
            <a:br>
              <a:rPr lang="cs-CZ" sz="4000" dirty="0" smtClean="0"/>
            </a:br>
            <a:r>
              <a:rPr lang="cs-CZ" sz="4000" dirty="0" smtClean="0"/>
              <a:t>         </a:t>
            </a:r>
            <a:r>
              <a:rPr lang="cs-CZ" sz="4400" dirty="0" smtClean="0"/>
              <a:t>alespoň </a:t>
            </a:r>
            <a:r>
              <a:rPr lang="cs-CZ" sz="4400" b="1" dirty="0" smtClean="0"/>
              <a:t>24</a:t>
            </a:r>
            <a:r>
              <a:rPr lang="cs-CZ" sz="4400" dirty="0" smtClean="0"/>
              <a:t> hodin s tím, že za období 3 týdnů bude odpočinek činit  </a:t>
            </a:r>
          </a:p>
          <a:p>
            <a:pPr>
              <a:buNone/>
            </a:pPr>
            <a:r>
              <a:rPr lang="cs-CZ" sz="4400" dirty="0" smtClean="0"/>
              <a:t>         celkem alespoň </a:t>
            </a:r>
            <a:r>
              <a:rPr lang="cs-CZ" sz="4400" b="1" dirty="0" smtClean="0"/>
              <a:t>105</a:t>
            </a:r>
            <a:r>
              <a:rPr lang="cs-CZ" sz="4400" dirty="0" smtClean="0"/>
              <a:t> hodin</a:t>
            </a:r>
          </a:p>
          <a:p>
            <a:pPr>
              <a:buNone/>
              <a:defRPr/>
            </a:pPr>
            <a:endParaRPr lang="cs-CZ" sz="3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0" y="587727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3212976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443711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0" y="3861048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178438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820472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>
              <a:buNone/>
              <a:defRPr/>
            </a:pPr>
            <a:r>
              <a:rPr lang="cs-CZ" sz="3200" b="1" dirty="0" smtClean="0">
                <a:solidFill>
                  <a:schemeClr val="accent1"/>
                </a:solidFill>
              </a:rPr>
              <a:t>PRACOVNÍ REŽIM PŘI OBCHODNÍ DOPRAVĚ VOZIDLY KATEGORIE M1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3900" b="1" dirty="0" smtClean="0"/>
              <a:t>B</a:t>
            </a:r>
            <a:r>
              <a:rPr lang="cs-CZ" b="1" dirty="0" smtClean="0"/>
              <a:t>ezpečnostní </a:t>
            </a:r>
            <a:r>
              <a:rPr lang="cs-CZ" sz="3600" b="1" dirty="0" smtClean="0"/>
              <a:t>p</a:t>
            </a:r>
            <a:r>
              <a:rPr lang="cs-CZ" b="1" dirty="0" smtClean="0"/>
              <a:t>řestávka</a:t>
            </a:r>
            <a:endParaRPr lang="cs-CZ" dirty="0" smtClean="0"/>
          </a:p>
          <a:p>
            <a:pPr>
              <a:buNone/>
            </a:pPr>
            <a:r>
              <a:rPr lang="cs-CZ" sz="4000" dirty="0" smtClean="0"/>
              <a:t>    </a:t>
            </a:r>
            <a:r>
              <a:rPr lang="cs-CZ" sz="2800" dirty="0" smtClean="0"/>
              <a:t>po max. 4,5 hodinách řízení musí být </a:t>
            </a:r>
            <a:r>
              <a:rPr lang="cs-CZ" sz="2800" b="1" dirty="0" smtClean="0">
                <a:solidFill>
                  <a:schemeClr val="accent1"/>
                </a:solidFill>
              </a:rPr>
              <a:t>min. 45 </a:t>
            </a:r>
            <a:r>
              <a:rPr lang="cs-CZ" sz="2800" dirty="0" smtClean="0">
                <a:solidFill>
                  <a:schemeClr val="accent1"/>
                </a:solidFill>
              </a:rPr>
              <a:t>minut</a:t>
            </a:r>
          </a:p>
          <a:p>
            <a:pPr>
              <a:buNone/>
            </a:pPr>
            <a:r>
              <a:rPr lang="cs-CZ" sz="2800" dirty="0" smtClean="0"/>
              <a:t>      lze ji rozdělit  do několika </a:t>
            </a:r>
            <a:r>
              <a:rPr lang="cs-CZ" sz="2800" b="1" dirty="0" smtClean="0">
                <a:solidFill>
                  <a:schemeClr val="accent1"/>
                </a:solidFill>
              </a:rPr>
              <a:t>po min.15 </a:t>
            </a:r>
            <a:r>
              <a:rPr lang="cs-CZ" sz="2800" dirty="0" smtClean="0"/>
              <a:t>minutách</a:t>
            </a:r>
            <a:endParaRPr lang="cs-CZ" sz="2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539552" y="1700808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0" y="4149080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653136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54446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6048672"/>
          </a:xfrm>
        </p:spPr>
        <p:txBody>
          <a:bodyPr rtlCol="0">
            <a:normAutofit fontScale="77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>
              <a:buNone/>
              <a:defRPr/>
            </a:pPr>
            <a:r>
              <a:rPr lang="cs-CZ" sz="4300" b="1" dirty="0" smtClean="0">
                <a:solidFill>
                  <a:schemeClr val="accent1"/>
                </a:solidFill>
              </a:rPr>
              <a:t>PRACOVNÍ REŽIM PŘI OBCHODNÍ DOPRAVĚ VOZIDLY KATEGORIE M1</a:t>
            </a:r>
          </a:p>
          <a:p>
            <a:pPr algn="ctr">
              <a:buNone/>
              <a:defRPr/>
            </a:pPr>
            <a:endParaRPr lang="cs-CZ" u="sng" dirty="0" smtClean="0"/>
          </a:p>
          <a:p>
            <a:pPr algn="ctr">
              <a:buNone/>
              <a:defRPr/>
            </a:pPr>
            <a:endParaRPr lang="cs-CZ" u="sng" dirty="0" smtClean="0"/>
          </a:p>
          <a:p>
            <a:pPr algn="ctr">
              <a:buNone/>
              <a:defRPr/>
            </a:pPr>
            <a:endParaRPr lang="cs-CZ" u="sng" dirty="0" smtClean="0"/>
          </a:p>
          <a:p>
            <a:pPr>
              <a:buNone/>
            </a:pPr>
            <a:r>
              <a:rPr lang="cs-CZ" sz="4100" b="1" dirty="0" smtClean="0"/>
              <a:t>D</a:t>
            </a:r>
            <a:r>
              <a:rPr lang="cs-CZ" sz="3600" b="1" dirty="0" smtClean="0"/>
              <a:t>enní</a:t>
            </a:r>
            <a:r>
              <a:rPr lang="cs-CZ" b="1" dirty="0" smtClean="0"/>
              <a:t> </a:t>
            </a:r>
            <a:r>
              <a:rPr lang="cs-CZ" sz="4600" b="1" dirty="0" smtClean="0"/>
              <a:t>o</a:t>
            </a:r>
            <a:r>
              <a:rPr lang="cs-CZ" sz="3600" b="1" dirty="0" smtClean="0"/>
              <a:t>dpočinek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</a:t>
            </a:r>
            <a:r>
              <a:rPr lang="cs-CZ" dirty="0" smtClean="0"/>
              <a:t>musí být </a:t>
            </a:r>
            <a:r>
              <a:rPr lang="cs-CZ" dirty="0" smtClean="0">
                <a:solidFill>
                  <a:schemeClr val="accent1"/>
                </a:solidFill>
              </a:rPr>
              <a:t>min. 8 </a:t>
            </a:r>
            <a:r>
              <a:rPr lang="cs-CZ" dirty="0" smtClean="0">
                <a:solidFill>
                  <a:schemeClr val="accent1"/>
                </a:solidFill>
              </a:rPr>
              <a:t>hodin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3600" b="1" dirty="0" smtClean="0"/>
              <a:t>DĚLENÝ DENNÍ ODPOČINEK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/>
              <a:t>může být rozdělen na dvě části, kde jedna musí být </a:t>
            </a:r>
            <a:r>
              <a:rPr lang="cs-CZ" b="1" dirty="0" smtClean="0">
                <a:solidFill>
                  <a:schemeClr val="accent1"/>
                </a:solidFill>
              </a:rPr>
              <a:t>min. 6 hod. </a:t>
            </a:r>
            <a:r>
              <a:rPr lang="cs-CZ" dirty="0" smtClean="0"/>
              <a:t>a celkem </a:t>
            </a:r>
            <a:r>
              <a:rPr lang="cs-CZ" b="1" dirty="0" smtClean="0">
                <a:solidFill>
                  <a:schemeClr val="accent1"/>
                </a:solidFill>
              </a:rPr>
              <a:t>min. 10hod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</a:t>
            </a:r>
            <a:r>
              <a:rPr lang="cs-CZ" dirty="0" smtClean="0"/>
              <a:t>může být nejvýše </a:t>
            </a:r>
            <a:r>
              <a:rPr lang="cs-CZ" b="1" dirty="0" smtClean="0">
                <a:solidFill>
                  <a:schemeClr val="accent1"/>
                </a:solidFill>
              </a:rPr>
              <a:t>2x v kalendářním týdnu</a:t>
            </a:r>
          </a:p>
          <a:p>
            <a:pPr>
              <a:buNone/>
            </a:pPr>
            <a:r>
              <a:rPr lang="cs-CZ" sz="4000" dirty="0" smtClean="0"/>
              <a:t>  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0" y="335699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43711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5157192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931597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748464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u="heavy" dirty="0" smtClean="0"/>
          </a:p>
          <a:p>
            <a:pPr algn="ctr">
              <a:buNone/>
              <a:defRPr/>
            </a:pPr>
            <a:r>
              <a:rPr lang="cs-CZ" sz="2800" b="1" dirty="0" smtClean="0">
                <a:solidFill>
                  <a:schemeClr val="accent1"/>
                </a:solidFill>
              </a:rPr>
              <a:t>PRACOVNÍ REŽIM PŘI PŘEPRAVÁCH PODLE</a:t>
            </a:r>
          </a:p>
          <a:p>
            <a:pPr algn="ctr">
              <a:buNone/>
              <a:defRPr/>
            </a:pPr>
            <a:r>
              <a:rPr lang="cs-CZ" sz="2800" b="1" dirty="0" smtClean="0">
                <a:solidFill>
                  <a:schemeClr val="accent1"/>
                </a:solidFill>
              </a:rPr>
              <a:t> ČLÁNKU 13 NAŘÍZENÍ Č.561/2006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3600" b="1" dirty="0" smtClean="0"/>
              <a:t>B</a:t>
            </a:r>
            <a:r>
              <a:rPr lang="cs-CZ" b="1" dirty="0" smtClean="0"/>
              <a:t>ezpečnostní </a:t>
            </a:r>
            <a:r>
              <a:rPr lang="cs-CZ" sz="3600" b="1" dirty="0" smtClean="0"/>
              <a:t>p</a:t>
            </a:r>
            <a:r>
              <a:rPr lang="cs-CZ" b="1" dirty="0" smtClean="0"/>
              <a:t>řestávka</a:t>
            </a:r>
            <a:endParaRPr lang="cs-CZ" dirty="0" smtClean="0"/>
          </a:p>
          <a:p>
            <a:pPr>
              <a:buNone/>
            </a:pPr>
            <a:r>
              <a:rPr lang="cs-CZ" sz="4000" dirty="0" smtClean="0"/>
              <a:t>   </a:t>
            </a:r>
            <a:r>
              <a:rPr lang="cs-CZ" sz="2800" dirty="0" smtClean="0"/>
              <a:t>po max. 4,5 hodinách řízení musí být </a:t>
            </a:r>
            <a:r>
              <a:rPr lang="cs-CZ" sz="2800" b="1" dirty="0" smtClean="0">
                <a:solidFill>
                  <a:schemeClr val="accent1"/>
                </a:solidFill>
              </a:rPr>
              <a:t>min. 45 </a:t>
            </a:r>
            <a:r>
              <a:rPr lang="cs-CZ" sz="2800" dirty="0" smtClean="0">
                <a:solidFill>
                  <a:schemeClr val="accent1"/>
                </a:solidFill>
              </a:rPr>
              <a:t>minut</a:t>
            </a:r>
          </a:p>
          <a:p>
            <a:pPr>
              <a:buNone/>
            </a:pPr>
            <a:r>
              <a:rPr lang="cs-CZ" sz="2800" dirty="0" smtClean="0"/>
              <a:t>     lze ji rozdělit do několika </a:t>
            </a:r>
            <a:r>
              <a:rPr lang="cs-CZ" sz="2800" b="1" dirty="0" smtClean="0">
                <a:solidFill>
                  <a:schemeClr val="accent1"/>
                </a:solidFill>
              </a:rPr>
              <a:t>po min.15 </a:t>
            </a:r>
            <a:r>
              <a:rPr lang="cs-CZ" sz="2800" dirty="0" smtClean="0">
                <a:solidFill>
                  <a:schemeClr val="accent1"/>
                </a:solidFill>
              </a:rPr>
              <a:t>minutách</a:t>
            </a:r>
            <a:endParaRPr lang="cs-CZ" sz="2800" u="sng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sp>
        <p:nvSpPr>
          <p:cNvPr id="5939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9397" name="Obdélník 4"/>
          <p:cNvSpPr>
            <a:spLocks noChangeArrowheads="1"/>
          </p:cNvSpPr>
          <p:nvPr/>
        </p:nvSpPr>
        <p:spPr bwMode="auto">
          <a:xfrm>
            <a:off x="539552" y="1700808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0" y="4005064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581128"/>
            <a:ext cx="82758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56915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</a:t>
            </a:r>
            <a:r>
              <a:rPr lang="cs-CZ" sz="3200" dirty="0" smtClean="0"/>
              <a:t>Popiš doby řízení v režimu linkové osobní 	dopravy?</a:t>
            </a:r>
            <a:endParaRPr lang="cs-CZ" sz="3200" dirty="0" smtClean="0"/>
          </a:p>
          <a:p>
            <a:r>
              <a:rPr lang="cs-CZ" sz="3200" dirty="0" smtClean="0"/>
              <a:t>2.	</a:t>
            </a:r>
            <a:r>
              <a:rPr lang="cs-CZ" sz="3200" dirty="0" smtClean="0"/>
              <a:t>Popiš </a:t>
            </a:r>
            <a:r>
              <a:rPr lang="cs-CZ" sz="3200" dirty="0"/>
              <a:t>doby </a:t>
            </a:r>
            <a:r>
              <a:rPr lang="cs-CZ" sz="3200" dirty="0" smtClean="0"/>
              <a:t>odpočinku </a:t>
            </a:r>
            <a:r>
              <a:rPr lang="cs-CZ" sz="3200" dirty="0"/>
              <a:t>v režimu linkové </a:t>
            </a:r>
            <a:r>
              <a:rPr lang="cs-CZ" sz="3200" dirty="0" smtClean="0"/>
              <a:t>	osobní dopravy</a:t>
            </a:r>
            <a:r>
              <a:rPr lang="cs-CZ" sz="3200" dirty="0" smtClean="0"/>
              <a:t>?</a:t>
            </a:r>
            <a:endParaRPr lang="cs-CZ" sz="3200" dirty="0" smtClean="0"/>
          </a:p>
          <a:p>
            <a:r>
              <a:rPr lang="cs-CZ" sz="3200" dirty="0" smtClean="0"/>
              <a:t>3.	</a:t>
            </a:r>
            <a:r>
              <a:rPr lang="cs-CZ" sz="3200" dirty="0" smtClean="0"/>
              <a:t>Popiš doby řízení a odpočinku při 	přepravách vozidly kat. M</a:t>
            </a:r>
            <a:r>
              <a:rPr lang="cs-CZ" sz="3900" dirty="0" smtClean="0"/>
              <a:t>1</a:t>
            </a:r>
            <a:r>
              <a:rPr lang="cs-CZ" sz="3200" dirty="0" smtClean="0"/>
              <a:t>?</a:t>
            </a:r>
            <a:endParaRPr lang="cs-CZ" sz="3200" dirty="0" smtClean="0"/>
          </a:p>
          <a:p>
            <a:r>
              <a:rPr lang="cs-CZ" sz="3200" dirty="0" smtClean="0"/>
              <a:t>4.	</a:t>
            </a:r>
            <a:r>
              <a:rPr lang="cs-CZ" sz="3200" dirty="0" smtClean="0"/>
              <a:t>Popiš pracovní režim při přepravách dle 	článku 13 </a:t>
            </a:r>
            <a:r>
              <a:rPr lang="cs-CZ" sz="3200" dirty="0" err="1" smtClean="0"/>
              <a:t>nař</a:t>
            </a:r>
            <a:r>
              <a:rPr lang="cs-CZ" sz="3200" dirty="0" smtClean="0"/>
              <a:t>. 561/2006?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45428179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3672408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Vyhláška č. 478/2000 Sb. Ministerstva dopravy a spojů ze dne 14. prosince 2000, kterou se provádí zákon o silniční dopravě.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616159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8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66FF99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66FF99"/>
      </a:hlink>
      <a:folHlink>
        <a:srgbClr val="66FF9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</TotalTime>
  <Words>284</Words>
  <Application>Microsoft Office PowerPoint</Application>
  <PresentationFormat>Předvádění na obrazovce (4:3)</PresentationFormat>
  <Paragraphs>125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SMITKA František</dc:creator>
  <cp:lastModifiedBy>skola</cp:lastModifiedBy>
  <cp:revision>5</cp:revision>
  <dcterms:created xsi:type="dcterms:W3CDTF">2013-11-01T09:14:03Z</dcterms:created>
  <dcterms:modified xsi:type="dcterms:W3CDTF">2013-11-02T16:28:44Z</dcterms:modified>
</cp:coreProperties>
</file>