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75" r:id="rId3"/>
    <p:sldId id="258" r:id="rId4"/>
    <p:sldId id="266" r:id="rId5"/>
    <p:sldId id="259" r:id="rId6"/>
    <p:sldId id="260" r:id="rId7"/>
    <p:sldId id="261" r:id="rId8"/>
    <p:sldId id="267" r:id="rId9"/>
    <p:sldId id="268" r:id="rId10"/>
    <p:sldId id="262" r:id="rId11"/>
    <p:sldId id="269" r:id="rId12"/>
    <p:sldId id="263" r:id="rId13"/>
    <p:sldId id="270" r:id="rId14"/>
    <p:sldId id="264" r:id="rId15"/>
    <p:sldId id="271" r:id="rId16"/>
    <p:sldId id="265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FCB2C-60A4-4222-B879-410F489826A4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EFB51-1002-474C-BCCB-A2CD0FB43B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FCB2C-60A4-4222-B879-410F489826A4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EFB51-1002-474C-BCCB-A2CD0FB43B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FCB2C-60A4-4222-B879-410F489826A4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EFB51-1002-474C-BCCB-A2CD0FB43B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FCB2C-60A4-4222-B879-410F489826A4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EFB51-1002-474C-BCCB-A2CD0FB43B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FCB2C-60A4-4222-B879-410F489826A4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EFB51-1002-474C-BCCB-A2CD0FB43B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FCB2C-60A4-4222-B879-410F489826A4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EFB51-1002-474C-BCCB-A2CD0FB43B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FCB2C-60A4-4222-B879-410F489826A4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EFB51-1002-474C-BCCB-A2CD0FB43B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FCB2C-60A4-4222-B879-410F489826A4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EFB51-1002-474C-BCCB-A2CD0FB43B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FCB2C-60A4-4222-B879-410F489826A4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89EFB51-1002-474C-BCCB-A2CD0FB43B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FCB2C-60A4-4222-B879-410F489826A4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EFB51-1002-474C-BCCB-A2CD0FB43B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FCB2C-60A4-4222-B879-410F489826A4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EFB51-1002-474C-BCCB-A2CD0FB43B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A5FCB2C-60A4-4222-B879-410F489826A4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89EFB51-1002-474C-BCCB-A2CD0FB43B8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randomBar dir="vert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9646805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VY_32_INOVACE_14_C_14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Organizování a legislativa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Nařízení </a:t>
                      </a:r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vlády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č. 589/2006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Prosinec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7632578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3. ročník studijního oboru Provoz a ekonomika dopravy, předmětu Doprava a přeprava,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 smtClean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0090826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08720"/>
            <a:ext cx="8820472" cy="5949280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sz="3500" dirty="0" smtClean="0"/>
              <a:t>     </a:t>
            </a:r>
            <a:r>
              <a:rPr lang="cs-CZ" sz="5200" b="1" dirty="0" smtClean="0">
                <a:solidFill>
                  <a:schemeClr val="accent1"/>
                </a:solidFill>
              </a:rPr>
              <a:t>NAŘÍZENÍ VLÁDY č. 589/2006 Sb</a:t>
            </a:r>
            <a:r>
              <a:rPr lang="cs-CZ" sz="2400" b="1" dirty="0" smtClean="0">
                <a:solidFill>
                  <a:schemeClr val="accent1"/>
                </a:solidFill>
              </a:rPr>
              <a:t>.</a:t>
            </a:r>
          </a:p>
          <a:p>
            <a:pPr algn="ctr">
              <a:buNone/>
            </a:pPr>
            <a:endParaRPr lang="cs-CZ" sz="2400" b="1" dirty="0" smtClean="0"/>
          </a:p>
          <a:p>
            <a:pPr algn="ctr">
              <a:buNone/>
            </a:pPr>
            <a:r>
              <a:rPr lang="cs-CZ" sz="3500" b="1" dirty="0" smtClean="0"/>
              <a:t>Upravuje práci řidičů jako zaměstnanců</a:t>
            </a:r>
          </a:p>
          <a:p>
            <a:pPr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2400" b="1" dirty="0" smtClean="0"/>
              <a:t>V silniční dopravě  jde o:</a:t>
            </a:r>
          </a:p>
          <a:p>
            <a:pPr algn="ctr">
              <a:buNone/>
            </a:pPr>
            <a:r>
              <a:rPr lang="cs-CZ" sz="2400" b="1" dirty="0" smtClean="0">
                <a:solidFill>
                  <a:schemeClr val="accent1"/>
                </a:solidFill>
              </a:rPr>
              <a:t>členy osádky  </a:t>
            </a:r>
            <a:r>
              <a:rPr lang="cs-CZ" sz="2400" dirty="0" smtClean="0"/>
              <a:t>nákladního automobilu nebo autobusu </a:t>
            </a:r>
          </a:p>
          <a:p>
            <a:pPr algn="ctr">
              <a:buNone/>
            </a:pPr>
            <a:r>
              <a:rPr lang="cs-CZ" sz="2400" dirty="0" smtClean="0"/>
              <a:t>     dle nařízení  č.561/2006 Sb. nebo AETR</a:t>
            </a:r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2400" b="1" dirty="0" smtClean="0">
                <a:solidFill>
                  <a:schemeClr val="accent1"/>
                </a:solidFill>
              </a:rPr>
              <a:t>zaměstnance údržby </a:t>
            </a:r>
            <a:r>
              <a:rPr lang="cs-CZ" sz="2400" dirty="0" smtClean="0"/>
              <a:t>pozemních komunikací , kteří  zajišťují </a:t>
            </a:r>
          </a:p>
          <a:p>
            <a:pPr algn="ctr">
              <a:buNone/>
            </a:pPr>
            <a:r>
              <a:rPr lang="cs-CZ" sz="2400" dirty="0" smtClean="0"/>
              <a:t>      sjízdnost a schůdnost silnic  a místních komunikací</a:t>
            </a:r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2400" b="1" dirty="0" smtClean="0">
                <a:solidFill>
                  <a:schemeClr val="accent1"/>
                </a:solidFill>
              </a:rPr>
              <a:t>zaměstnance městské hromadné dopravy</a:t>
            </a:r>
            <a:r>
              <a:rPr lang="cs-CZ" sz="2400" dirty="0" smtClean="0"/>
              <a:t>, včetně zaměstnanců  městské drážní dopravy  a členy osádky autobusu linkové osobní dopravy , u kterého délka žádného ze spojů nepřesahuje 50 km</a:t>
            </a:r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800" b="1" dirty="0" smtClean="0"/>
          </a:p>
        </p:txBody>
      </p:sp>
    </p:spTree>
    <p:extLst>
      <p:ext uri="{BB962C8B-B14F-4D97-AF65-F5344CB8AC3E}">
        <p14:creationId xmlns:p14="http://schemas.microsoft.com/office/powerpoint/2010/main" val="3595374215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2276872"/>
            <a:ext cx="718254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b="1" dirty="0" smtClean="0">
                <a:hlinkClick r:id="rId2" action="ppaction://hlinksldjump"/>
              </a:rPr>
              <a:t> </a:t>
            </a:r>
            <a:r>
              <a:rPr lang="cs-CZ" sz="3200" b="1" dirty="0" smtClean="0">
                <a:hlinkClick r:id="rId2" action="ppaction://hlinksldjump"/>
              </a:rPr>
              <a:t>PRACOVNÍ DOBA </a:t>
            </a:r>
            <a:r>
              <a:rPr lang="cs-CZ" sz="3200" b="1" dirty="0" smtClean="0">
                <a:ea typeface="Calibri" pitchFamily="34" charset="0"/>
                <a:cs typeface="Times New Roman" pitchFamily="18" charset="0"/>
                <a:hlinkClick r:id="rId2" action="ppaction://hlinksldjump"/>
              </a:rPr>
              <a:t>ČLENA OSÁDKY</a:t>
            </a:r>
          </a:p>
          <a:p>
            <a:pPr algn="ctr">
              <a:buNone/>
            </a:pPr>
            <a:r>
              <a:rPr lang="cs-CZ" sz="3200" b="1" dirty="0" smtClean="0">
                <a:ea typeface="Calibri" pitchFamily="34" charset="0"/>
                <a:cs typeface="Times New Roman" pitchFamily="18" charset="0"/>
                <a:hlinkClick r:id="rId2" action="ppaction://hlinksldjump"/>
              </a:rPr>
              <a:t> NÁKLADNÍHO AUTOMOBILU  NEBO AUTOBUSU</a:t>
            </a:r>
            <a:endParaRPr lang="cs-CZ" sz="3200" dirty="0"/>
          </a:p>
        </p:txBody>
      </p:sp>
    </p:spTree>
  </p:cSld>
  <p:clrMapOvr>
    <a:masterClrMapping/>
  </p:clrMapOvr>
  <p:transition spd="med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-171400"/>
            <a:ext cx="8229600" cy="7389440"/>
          </a:xfrm>
        </p:spPr>
        <p:txBody>
          <a:bodyPr>
            <a:noAutofit/>
          </a:bodyPr>
          <a:lstStyle/>
          <a:p>
            <a:pPr>
              <a:buNone/>
            </a:pPr>
            <a:endParaRPr lang="cs-CZ" sz="2400" b="1" dirty="0" smtClean="0">
              <a:ea typeface="Calibri" pitchFamily="34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ea typeface="Calibri" pitchFamily="34" charset="0"/>
                <a:cs typeface="Times New Roman" pitchFamily="18" charset="0"/>
              </a:rPr>
              <a:t>                  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1"/>
                </a:solidFill>
                <a:ea typeface="Calibri" pitchFamily="34" charset="0"/>
                <a:cs typeface="Times New Roman" pitchFamily="18" charset="0"/>
              </a:rPr>
              <a:t>D</a:t>
            </a:r>
            <a:r>
              <a:rPr lang="cs-CZ" sz="2000" dirty="0" smtClean="0">
                <a:ea typeface="Calibri" pitchFamily="34" charset="0"/>
                <a:cs typeface="Times New Roman" pitchFamily="18" charset="0"/>
              </a:rPr>
              <a:t>oba  řízení vozidla	 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1"/>
                </a:solidFill>
                <a:ea typeface="Calibri" pitchFamily="34" charset="0"/>
                <a:cs typeface="Times New Roman" pitchFamily="18" charset="0"/>
              </a:rPr>
              <a:t>N</a:t>
            </a:r>
            <a:r>
              <a:rPr lang="cs-CZ" sz="2000" dirty="0" smtClean="0">
                <a:ea typeface="Calibri" pitchFamily="34" charset="0"/>
                <a:cs typeface="Times New Roman" pitchFamily="18" charset="0"/>
              </a:rPr>
              <a:t>akládka a vykládka	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1"/>
                </a:solidFill>
                <a:ea typeface="Calibri" pitchFamily="34" charset="0"/>
                <a:cs typeface="Times New Roman" pitchFamily="18" charset="0"/>
              </a:rPr>
              <a:t>K</a:t>
            </a:r>
            <a:r>
              <a:rPr lang="cs-CZ" sz="2000" dirty="0" smtClean="0">
                <a:ea typeface="Calibri" pitchFamily="34" charset="0"/>
                <a:cs typeface="Times New Roman" pitchFamily="18" charset="0"/>
              </a:rPr>
              <a:t>ontrola a dohled nad cestujícími při nástupu/výstupu do/ z autobusu 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1"/>
                </a:solidFill>
                <a:ea typeface="Calibri" pitchFamily="34" charset="0"/>
                <a:cs typeface="Times New Roman" pitchFamily="18" charset="0"/>
              </a:rPr>
              <a:t>Č</a:t>
            </a:r>
            <a:r>
              <a:rPr lang="cs-CZ" sz="2000" dirty="0" smtClean="0">
                <a:ea typeface="Calibri" pitchFamily="34" charset="0"/>
                <a:cs typeface="Times New Roman" pitchFamily="18" charset="0"/>
              </a:rPr>
              <a:t>ištění a prohlídka vozidla                                                                       </a:t>
            </a:r>
          </a:p>
          <a:p>
            <a:pPr eaLnBrk="0" hangingPunct="0">
              <a:buNone/>
            </a:pPr>
            <a:r>
              <a:rPr lang="cs-CZ" sz="2000" dirty="0" smtClean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chemeClr val="accent1"/>
                </a:solidFill>
                <a:ea typeface="Calibri" pitchFamily="34" charset="0"/>
                <a:cs typeface="Times New Roman" pitchFamily="18" charset="0"/>
              </a:rPr>
              <a:t>S</a:t>
            </a:r>
            <a:r>
              <a:rPr lang="cs-CZ" sz="2000" dirty="0" smtClean="0">
                <a:ea typeface="Calibri" pitchFamily="34" charset="0"/>
                <a:cs typeface="Times New Roman" pitchFamily="18" charset="0"/>
              </a:rPr>
              <a:t>ledování nakládky a vykládky</a:t>
            </a:r>
          </a:p>
          <a:p>
            <a:pPr eaLnBrk="0" hangingPunct="0">
              <a:buNone/>
            </a:pPr>
            <a:r>
              <a:rPr lang="cs-CZ" sz="2000" dirty="0" smtClean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chemeClr val="accent1"/>
                </a:solidFill>
                <a:ea typeface="Calibri" pitchFamily="34" charset="0"/>
                <a:cs typeface="Times New Roman" pitchFamily="18" charset="0"/>
              </a:rPr>
              <a:t>P</a:t>
            </a:r>
            <a:r>
              <a:rPr lang="cs-CZ" sz="2000" dirty="0" smtClean="0">
                <a:ea typeface="Calibri" pitchFamily="34" charset="0"/>
                <a:cs typeface="Times New Roman" pitchFamily="18" charset="0"/>
              </a:rPr>
              <a:t>ráce sloužící k zajištění bezpečnosti vozidla, nákladu nebo cestujících</a:t>
            </a:r>
          </a:p>
          <a:p>
            <a:pPr eaLnBrk="0" hangingPunct="0">
              <a:buNone/>
            </a:pPr>
            <a:r>
              <a:rPr lang="cs-CZ" sz="2000" dirty="0" smtClean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chemeClr val="accent1"/>
                </a:solidFill>
                <a:ea typeface="Calibri" pitchFamily="34" charset="0"/>
                <a:cs typeface="Times New Roman" pitchFamily="18" charset="0"/>
              </a:rPr>
              <a:t>T</a:t>
            </a:r>
            <a:r>
              <a:rPr lang="cs-CZ" sz="2000" dirty="0" smtClean="0">
                <a:ea typeface="Calibri" pitchFamily="34" charset="0"/>
                <a:cs typeface="Times New Roman" pitchFamily="18" charset="0"/>
              </a:rPr>
              <a:t>echnická údržba vozidla                                            	                                </a:t>
            </a:r>
          </a:p>
          <a:p>
            <a:pPr eaLnBrk="0" hangingPunct="0">
              <a:buNone/>
            </a:pPr>
            <a:r>
              <a:rPr lang="cs-CZ" sz="2000" dirty="0" smtClean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chemeClr val="accent1"/>
                </a:solidFill>
                <a:ea typeface="Calibri" pitchFamily="34" charset="0"/>
                <a:cs typeface="Times New Roman" pitchFamily="18" charset="0"/>
              </a:rPr>
              <a:t>A</a:t>
            </a:r>
            <a:r>
              <a:rPr lang="cs-CZ" sz="2000" dirty="0" smtClean="0">
                <a:ea typeface="Calibri" pitchFamily="34" charset="0"/>
                <a:cs typeface="Times New Roman" pitchFamily="18" charset="0"/>
              </a:rPr>
              <a:t>dministrativní práce spojené s řízením vozidla </a:t>
            </a:r>
          </a:p>
          <a:p>
            <a:pPr eaLnBrk="0" hangingPunct="0">
              <a:buNone/>
            </a:pPr>
            <a:r>
              <a:rPr lang="cs-CZ" sz="2000" dirty="0" smtClean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chemeClr val="accent1"/>
                </a:solidFill>
                <a:ea typeface="Calibri" pitchFamily="34" charset="0"/>
                <a:cs typeface="Times New Roman" pitchFamily="18" charset="0"/>
              </a:rPr>
              <a:t>N</a:t>
            </a:r>
            <a:r>
              <a:rPr lang="cs-CZ" sz="2000" dirty="0" smtClean="0">
                <a:ea typeface="Calibri" pitchFamily="34" charset="0"/>
                <a:cs typeface="Times New Roman" pitchFamily="18" charset="0"/>
              </a:rPr>
              <a:t>ezbytná jednání před správními orgány při  plněním pracovních úkolů</a:t>
            </a:r>
          </a:p>
          <a:p>
            <a:pPr eaLnBrk="0" hangingPunct="0">
              <a:buNone/>
            </a:pPr>
            <a:r>
              <a:rPr lang="cs-CZ" sz="2800" b="1" dirty="0" smtClean="0">
                <a:solidFill>
                  <a:schemeClr val="accent1"/>
                </a:solidFill>
                <a:ea typeface="Calibri" pitchFamily="34" charset="0"/>
                <a:cs typeface="Times New Roman" pitchFamily="18" charset="0"/>
              </a:rPr>
              <a:t>D</a:t>
            </a:r>
            <a:r>
              <a:rPr lang="cs-CZ" sz="2000" dirty="0" smtClean="0">
                <a:ea typeface="Calibri" pitchFamily="34" charset="0"/>
                <a:cs typeface="Times New Roman" pitchFamily="18" charset="0"/>
              </a:rPr>
              <a:t>oba kdy je připraven na pracovišti k výkonu práce podle pokynů  zaměstnavatele, zejména čekání na nakládku  vykládku, jejíž doba není předem známa </a:t>
            </a:r>
          </a:p>
          <a:p>
            <a:pPr eaLnBrk="0" hangingPunct="0">
              <a:buNone/>
            </a:pPr>
            <a:endParaRPr lang="cs-CZ" sz="2000" dirty="0" smtClean="0">
              <a:ea typeface="Calibri" pitchFamily="34" charset="0"/>
              <a:cs typeface="Times New Roman" pitchFamily="18" charset="0"/>
            </a:endParaRPr>
          </a:p>
          <a:p>
            <a:pPr>
              <a:buNone/>
            </a:pP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099342560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9453736" cy="4389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                                    </a:t>
            </a:r>
          </a:p>
          <a:p>
            <a:pPr algn="ctr">
              <a:buNone/>
            </a:pPr>
            <a:r>
              <a:rPr lang="cs-CZ" sz="6600" b="1" dirty="0" smtClean="0">
                <a:solidFill>
                  <a:schemeClr val="accent1"/>
                </a:solidFill>
                <a:ea typeface="Calibri" pitchFamily="34" charset="0"/>
                <a:cs typeface="Times New Roman" pitchFamily="18" charset="0"/>
              </a:rPr>
              <a:t>!!!!</a:t>
            </a:r>
            <a:r>
              <a:rPr lang="cs-CZ" sz="6600" b="1" dirty="0" smtClean="0">
                <a:ea typeface="Calibri" pitchFamily="34" charset="0"/>
                <a:cs typeface="Times New Roman" pitchFamily="18" charset="0"/>
              </a:rPr>
              <a:t> </a:t>
            </a:r>
          </a:p>
          <a:p>
            <a:pPr algn="ctr">
              <a:buNone/>
            </a:pPr>
            <a:r>
              <a:rPr lang="cs-CZ" sz="4000" dirty="0" smtClean="0">
                <a:ea typeface="Calibri" pitchFamily="34" charset="0"/>
                <a:cs typeface="Times New Roman" pitchFamily="18" charset="0"/>
              </a:rPr>
              <a:t>Do pracovní doby řidiče se </a:t>
            </a:r>
            <a:r>
              <a:rPr lang="cs-CZ" sz="4000" b="1" dirty="0" smtClean="0">
                <a:solidFill>
                  <a:schemeClr val="accent1"/>
                </a:solidFill>
                <a:ea typeface="Calibri" pitchFamily="34" charset="0"/>
                <a:cs typeface="Times New Roman" pitchFamily="18" charset="0"/>
              </a:rPr>
              <a:t>započítávají</a:t>
            </a:r>
            <a:r>
              <a:rPr lang="cs-CZ" sz="4000" dirty="0" smtClean="0">
                <a:ea typeface="Calibri" pitchFamily="34" charset="0"/>
                <a:cs typeface="Times New Roman" pitchFamily="18" charset="0"/>
              </a:rPr>
              <a:t> bezpečnostní přestávky v řízení.</a:t>
            </a:r>
            <a:endParaRPr lang="cs-CZ" sz="6600" b="1" dirty="0"/>
          </a:p>
        </p:txBody>
      </p:sp>
      <p:sp>
        <p:nvSpPr>
          <p:cNvPr id="4" name="Tvar L 3"/>
          <p:cNvSpPr/>
          <p:nvPr/>
        </p:nvSpPr>
        <p:spPr>
          <a:xfrm>
            <a:off x="0" y="3861048"/>
            <a:ext cx="720080" cy="648072"/>
          </a:xfrm>
          <a:prstGeom prst="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var L 4"/>
          <p:cNvSpPr/>
          <p:nvPr/>
        </p:nvSpPr>
        <p:spPr>
          <a:xfrm rot="5400000">
            <a:off x="-36004" y="2168860"/>
            <a:ext cx="720080" cy="648072"/>
          </a:xfrm>
          <a:prstGeom prst="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var L 5"/>
          <p:cNvSpPr/>
          <p:nvPr/>
        </p:nvSpPr>
        <p:spPr>
          <a:xfrm rot="16200000">
            <a:off x="8459924" y="3969060"/>
            <a:ext cx="720080" cy="648072"/>
          </a:xfrm>
          <a:prstGeom prst="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var L 6"/>
          <p:cNvSpPr/>
          <p:nvPr/>
        </p:nvSpPr>
        <p:spPr>
          <a:xfrm rot="10800000">
            <a:off x="8423920" y="1988840"/>
            <a:ext cx="720080" cy="648072"/>
          </a:xfrm>
          <a:prstGeom prst="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8174161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052736"/>
            <a:ext cx="7942263" cy="5516562"/>
          </a:xfrm>
        </p:spPr>
        <p:txBody>
          <a:bodyPr rtlCol="0">
            <a:normAutofit/>
          </a:bodyPr>
          <a:lstStyle/>
          <a:p>
            <a:pPr algn="ctr">
              <a:buNone/>
              <a:defRPr/>
            </a:pPr>
            <a:r>
              <a:rPr lang="cs-CZ" sz="5400" b="1" dirty="0" smtClean="0">
                <a:solidFill>
                  <a:schemeClr val="accent1"/>
                </a:solidFill>
              </a:rPr>
              <a:t>MUSÍ SE DODRŽOVAT:</a:t>
            </a:r>
          </a:p>
          <a:p>
            <a:pPr>
              <a:buNone/>
              <a:defRPr/>
            </a:pPr>
            <a:endParaRPr lang="cs-CZ" sz="4400" b="1" dirty="0" smtClean="0"/>
          </a:p>
          <a:p>
            <a:pPr>
              <a:buNone/>
              <a:defRPr/>
            </a:pPr>
            <a:endParaRPr lang="cs-CZ" sz="4400" b="1" dirty="0" smtClean="0"/>
          </a:p>
          <a:p>
            <a:pPr>
              <a:buNone/>
              <a:defRPr/>
            </a:pPr>
            <a:r>
              <a:rPr lang="cs-CZ" sz="4400" b="1" dirty="0" smtClean="0">
                <a:hlinkClick r:id="rId2" action="ppaction://hlinksldjump"/>
              </a:rPr>
              <a:t>1. DÉLKA PRACOVNÍ DOBY </a:t>
            </a:r>
            <a:endParaRPr lang="cs-CZ" sz="4400" b="1" dirty="0" smtClean="0"/>
          </a:p>
          <a:p>
            <a:pPr>
              <a:buNone/>
              <a:defRPr/>
            </a:pPr>
            <a:endParaRPr lang="cs-CZ" sz="2400" b="1" dirty="0" smtClean="0"/>
          </a:p>
          <a:p>
            <a:pPr>
              <a:buNone/>
              <a:defRPr/>
            </a:pPr>
            <a:endParaRPr lang="cs-CZ" sz="2400" dirty="0" smtClean="0"/>
          </a:p>
          <a:p>
            <a:pPr>
              <a:buNone/>
              <a:defRPr/>
            </a:pPr>
            <a:endParaRPr lang="cs-CZ" dirty="0" smtClean="0"/>
          </a:p>
          <a:p>
            <a:pPr>
              <a:buNone/>
              <a:defRPr/>
            </a:pPr>
            <a:endParaRPr lang="cs-CZ" sz="2400" dirty="0" smtClean="0"/>
          </a:p>
          <a:p>
            <a:pPr algn="ctr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sz="24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6000" dirty="0" smtClean="0"/>
          </a:p>
        </p:txBody>
      </p:sp>
      <p:sp>
        <p:nvSpPr>
          <p:cNvPr id="55301" name="Obdélník 4"/>
          <p:cNvSpPr>
            <a:spLocks noChangeArrowheads="1"/>
          </p:cNvSpPr>
          <p:nvPr/>
        </p:nvSpPr>
        <p:spPr bwMode="auto">
          <a:xfrm>
            <a:off x="323850" y="1700213"/>
            <a:ext cx="83518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3310803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124744"/>
            <a:ext cx="867645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  <a:defRPr/>
            </a:pPr>
            <a:r>
              <a:rPr lang="cs-CZ" sz="2400" dirty="0" smtClean="0"/>
              <a:t>Je obecně stanovena </a:t>
            </a:r>
            <a:r>
              <a:rPr lang="cs-CZ" sz="3200" b="1" dirty="0" smtClean="0">
                <a:solidFill>
                  <a:schemeClr val="accent1"/>
                </a:solidFill>
              </a:rPr>
              <a:t>na 40 hodin týdně</a:t>
            </a:r>
            <a:r>
              <a:rPr lang="cs-CZ" sz="2400" dirty="0" smtClean="0"/>
              <a:t>( pro jeden pracovní poměr).</a:t>
            </a:r>
          </a:p>
          <a:p>
            <a:pPr algn="ctr">
              <a:buNone/>
              <a:defRPr/>
            </a:pPr>
            <a:endParaRPr lang="cs-CZ" sz="2400" dirty="0" smtClean="0"/>
          </a:p>
          <a:p>
            <a:pPr algn="ctr">
              <a:buNone/>
              <a:defRPr/>
            </a:pPr>
            <a:r>
              <a:rPr lang="cs-CZ" sz="2400" dirty="0" smtClean="0"/>
              <a:t>    Je nejvýše </a:t>
            </a:r>
            <a:r>
              <a:rPr lang="cs-CZ" sz="3200" b="1" dirty="0" smtClean="0">
                <a:solidFill>
                  <a:schemeClr val="accent1"/>
                </a:solidFill>
              </a:rPr>
              <a:t>48 hodin týdně </a:t>
            </a:r>
            <a:r>
              <a:rPr lang="cs-CZ" sz="2400" dirty="0" smtClean="0"/>
              <a:t>(sjednané pracovní doby se sčítají,  když má řidič více </a:t>
            </a:r>
            <a:r>
              <a:rPr lang="cs-CZ" sz="2400" dirty="0" err="1" smtClean="0"/>
              <a:t>prac</a:t>
            </a:r>
            <a:r>
              <a:rPr lang="cs-CZ" sz="2400" dirty="0" smtClean="0"/>
              <a:t>. poměrů  resp. dohod o pracovní činnosti u různých zaměstnavatelů ).</a:t>
            </a:r>
          </a:p>
          <a:p>
            <a:pPr algn="ctr">
              <a:buNone/>
              <a:defRPr/>
            </a:pPr>
            <a:endParaRPr lang="cs-CZ" sz="2400" dirty="0" smtClean="0"/>
          </a:p>
          <a:p>
            <a:pPr algn="ctr">
              <a:buNone/>
              <a:defRPr/>
            </a:pPr>
            <a:r>
              <a:rPr lang="cs-CZ" sz="2400" dirty="0" smtClean="0"/>
              <a:t>Je možné ji prodloužit  </a:t>
            </a:r>
            <a:r>
              <a:rPr lang="cs-CZ" sz="3200" b="1" dirty="0" smtClean="0">
                <a:solidFill>
                  <a:schemeClr val="accent1"/>
                </a:solidFill>
              </a:rPr>
              <a:t>až na 60 hodin týdně  </a:t>
            </a:r>
            <a:r>
              <a:rPr lang="cs-CZ" sz="2400" dirty="0" smtClean="0"/>
              <a:t>za podmínky, že její průměr bez práce přesčas nepřesáhne za období nejvýše  26 týdnů po sobě jdoucích  určenou týdenní pracovní dobu(tj.40 nebo max. 48 hodin týdně)</a:t>
            </a:r>
            <a:endParaRPr lang="cs-CZ" sz="2400" dirty="0"/>
          </a:p>
        </p:txBody>
      </p:sp>
      <p:sp>
        <p:nvSpPr>
          <p:cNvPr id="3" name="Čtyřcípá hvězda 2"/>
          <p:cNvSpPr/>
          <p:nvPr/>
        </p:nvSpPr>
        <p:spPr>
          <a:xfrm>
            <a:off x="179512" y="1196752"/>
            <a:ext cx="576064" cy="504056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Čtyřcípá hvězda 3"/>
          <p:cNvSpPr/>
          <p:nvPr/>
        </p:nvSpPr>
        <p:spPr>
          <a:xfrm>
            <a:off x="179512" y="2420888"/>
            <a:ext cx="576064" cy="504056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Čtyřcípá hvězda 4"/>
          <p:cNvSpPr/>
          <p:nvPr/>
        </p:nvSpPr>
        <p:spPr>
          <a:xfrm>
            <a:off x="179512" y="4005064"/>
            <a:ext cx="576064" cy="504056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randomBar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2996952"/>
            <a:ext cx="493744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hlinkClick r:id="rId2" action="ppaction://hlinksldjump"/>
              </a:rPr>
              <a:t>2. PRÁCE PŘESČAS</a:t>
            </a:r>
            <a:endParaRPr lang="cs-CZ" sz="4400" dirty="0"/>
          </a:p>
        </p:txBody>
      </p:sp>
    </p:spTree>
  </p:cSld>
  <p:clrMapOvr>
    <a:masterClrMapping/>
  </p:clrMapOvr>
  <p:transition spd="med">
    <p:randomBar dir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24744"/>
            <a:ext cx="8604448" cy="5257800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sz="2800" dirty="0" smtClean="0"/>
              <a:t>                                    </a:t>
            </a:r>
          </a:p>
          <a:p>
            <a:pPr>
              <a:buNone/>
              <a:defRPr/>
            </a:pPr>
            <a:endParaRPr lang="cs-CZ" sz="4000" dirty="0" smtClean="0"/>
          </a:p>
          <a:p>
            <a:pPr>
              <a:buNone/>
              <a:defRPr/>
            </a:pPr>
            <a:r>
              <a:rPr lang="cs-CZ" sz="5100" dirty="0" smtClean="0"/>
              <a:t>může ji zaměstnavatel  nařídit v rozsahu </a:t>
            </a:r>
            <a:r>
              <a:rPr lang="cs-CZ" sz="5100" dirty="0" smtClean="0">
                <a:solidFill>
                  <a:schemeClr val="accent1"/>
                </a:solidFill>
              </a:rPr>
              <a:t>nejvýše </a:t>
            </a:r>
            <a:r>
              <a:rPr lang="cs-CZ" sz="5100" b="1" dirty="0" smtClean="0">
                <a:solidFill>
                  <a:schemeClr val="accent1"/>
                </a:solidFill>
              </a:rPr>
              <a:t>8 </a:t>
            </a:r>
            <a:r>
              <a:rPr lang="cs-CZ" sz="5100" dirty="0" smtClean="0">
                <a:solidFill>
                  <a:schemeClr val="accent1"/>
                </a:solidFill>
              </a:rPr>
              <a:t>hodin týdně a </a:t>
            </a:r>
            <a:r>
              <a:rPr lang="cs-CZ" sz="5100" b="1" dirty="0" smtClean="0">
                <a:solidFill>
                  <a:schemeClr val="accent1"/>
                </a:solidFill>
              </a:rPr>
              <a:t>150</a:t>
            </a:r>
            <a:r>
              <a:rPr lang="cs-CZ" sz="5100" dirty="0" smtClean="0">
                <a:solidFill>
                  <a:schemeClr val="accent1"/>
                </a:solidFill>
              </a:rPr>
              <a:t> hodin v kalendářním roce</a:t>
            </a:r>
          </a:p>
          <a:p>
            <a:pPr>
              <a:buNone/>
              <a:defRPr/>
            </a:pPr>
            <a:endParaRPr lang="cs-CZ" sz="5100" dirty="0" smtClean="0"/>
          </a:p>
          <a:p>
            <a:pPr>
              <a:buNone/>
              <a:defRPr/>
            </a:pPr>
            <a:r>
              <a:rPr lang="cs-CZ" sz="5100" dirty="0" smtClean="0"/>
              <a:t>může ji zaměstnavatel  navýšit po dohodě  se</a:t>
            </a:r>
          </a:p>
          <a:p>
            <a:pPr>
              <a:buNone/>
              <a:defRPr/>
            </a:pPr>
            <a:r>
              <a:rPr lang="cs-CZ" sz="5100" dirty="0" smtClean="0"/>
              <a:t>zaměstnancem tak,  že nesmí přesáhnout </a:t>
            </a:r>
            <a:r>
              <a:rPr lang="cs-CZ" sz="5100" dirty="0" smtClean="0">
                <a:solidFill>
                  <a:schemeClr val="accent1"/>
                </a:solidFill>
              </a:rPr>
              <a:t>v průměru</a:t>
            </a:r>
          </a:p>
          <a:p>
            <a:pPr>
              <a:buNone/>
              <a:defRPr/>
            </a:pPr>
            <a:r>
              <a:rPr lang="cs-CZ" sz="5100" b="1" dirty="0" smtClean="0">
                <a:solidFill>
                  <a:schemeClr val="accent1"/>
                </a:solidFill>
              </a:rPr>
              <a:t>8 </a:t>
            </a:r>
            <a:r>
              <a:rPr lang="cs-CZ" sz="5100" dirty="0" smtClean="0">
                <a:solidFill>
                  <a:schemeClr val="accent1"/>
                </a:solidFill>
              </a:rPr>
              <a:t>hodin týdně  za období 26 týdnů </a:t>
            </a:r>
            <a:r>
              <a:rPr lang="cs-CZ" sz="5100" dirty="0" smtClean="0"/>
              <a:t>po sobě jdoucích</a:t>
            </a:r>
          </a:p>
          <a:p>
            <a:pPr>
              <a:buNone/>
              <a:defRPr/>
            </a:pPr>
            <a:endParaRPr lang="cs-CZ" sz="5100" dirty="0" smtClean="0"/>
          </a:p>
          <a:p>
            <a:pPr>
              <a:buNone/>
              <a:defRPr/>
            </a:pPr>
            <a:r>
              <a:rPr lang="cs-CZ" sz="5100" dirty="0" smtClean="0"/>
              <a:t> může ji zaměstnavatel  navýšit  na základě kolektivní</a:t>
            </a:r>
          </a:p>
          <a:p>
            <a:pPr>
              <a:buNone/>
              <a:defRPr/>
            </a:pPr>
            <a:r>
              <a:rPr lang="cs-CZ" sz="5100" dirty="0" smtClean="0"/>
              <a:t>smlouvy   tak, že nesmí přesáhnout </a:t>
            </a:r>
            <a:r>
              <a:rPr lang="cs-CZ" sz="5100" dirty="0" smtClean="0">
                <a:solidFill>
                  <a:schemeClr val="accent1"/>
                </a:solidFill>
              </a:rPr>
              <a:t>v průměru</a:t>
            </a:r>
          </a:p>
          <a:p>
            <a:pPr>
              <a:buNone/>
              <a:defRPr/>
            </a:pPr>
            <a:r>
              <a:rPr lang="cs-CZ" sz="5100" dirty="0" smtClean="0">
                <a:solidFill>
                  <a:schemeClr val="accent1"/>
                </a:solidFill>
              </a:rPr>
              <a:t>  8 hodin  týdně  za období 52 týdnů</a:t>
            </a:r>
            <a:r>
              <a:rPr lang="cs-CZ" sz="5100" dirty="0" smtClean="0"/>
              <a:t> po sobě jdoucích</a:t>
            </a:r>
          </a:p>
          <a:p>
            <a:pPr>
              <a:buFont typeface="Wingdings" pitchFamily="2" charset="2"/>
              <a:buChar char="Ø"/>
              <a:defRPr/>
            </a:pPr>
            <a:endParaRPr lang="cs-CZ" sz="4000" dirty="0" smtClean="0"/>
          </a:p>
        </p:txBody>
      </p:sp>
      <p:sp>
        <p:nvSpPr>
          <p:cNvPr id="4" name="Čtyřcípá hvězda 3"/>
          <p:cNvSpPr/>
          <p:nvPr/>
        </p:nvSpPr>
        <p:spPr>
          <a:xfrm>
            <a:off x="179512" y="1916832"/>
            <a:ext cx="576064" cy="504056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Čtyřcípá hvězda 4"/>
          <p:cNvSpPr/>
          <p:nvPr/>
        </p:nvSpPr>
        <p:spPr>
          <a:xfrm>
            <a:off x="179512" y="3140968"/>
            <a:ext cx="576064" cy="504056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tyřcípá hvězda 5"/>
          <p:cNvSpPr/>
          <p:nvPr/>
        </p:nvSpPr>
        <p:spPr>
          <a:xfrm>
            <a:off x="179512" y="4797152"/>
            <a:ext cx="576064" cy="504056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2736195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2708920"/>
            <a:ext cx="777116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  <a:defRPr/>
            </a:pPr>
            <a:r>
              <a:rPr lang="cs-CZ" sz="4400" b="1" dirty="0" smtClean="0">
                <a:hlinkClick r:id="rId2" action="ppaction://hlinksldjump"/>
              </a:rPr>
              <a:t>3. DÉLKA PRACOVNÍ SMĚNY</a:t>
            </a:r>
            <a:endParaRPr lang="cs-CZ" sz="4400" b="1" dirty="0" smtClean="0"/>
          </a:p>
        </p:txBody>
      </p:sp>
    </p:spTree>
  </p:cSld>
  <p:clrMapOvr>
    <a:masterClrMapping/>
  </p:clrMapOvr>
  <p:transition spd="med">
    <p:randomBar dir="vert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836712"/>
            <a:ext cx="8229600" cy="5257800"/>
          </a:xfrm>
        </p:spPr>
        <p:txBody>
          <a:bodyPr>
            <a:normAutofit fontScale="85000" lnSpcReduction="20000"/>
          </a:bodyPr>
          <a:lstStyle/>
          <a:p>
            <a:pPr algn="ctr">
              <a:buNone/>
            </a:pPr>
            <a:r>
              <a:rPr lang="cs-CZ" sz="4100" dirty="0" smtClean="0"/>
              <a:t> </a:t>
            </a:r>
          </a:p>
          <a:p>
            <a:pPr>
              <a:buNone/>
              <a:defRPr/>
            </a:pPr>
            <a:r>
              <a:rPr lang="cs-CZ" dirty="0" smtClean="0"/>
              <a:t>smí být </a:t>
            </a:r>
            <a:r>
              <a:rPr lang="cs-CZ" sz="3500" b="1" dirty="0" smtClean="0">
                <a:solidFill>
                  <a:schemeClr val="accent1"/>
                </a:solidFill>
              </a:rPr>
              <a:t>max. 13 hodin </a:t>
            </a:r>
            <a:r>
              <a:rPr lang="cs-CZ" dirty="0" smtClean="0"/>
              <a:t>při splnění požadavku  denní doby</a:t>
            </a:r>
          </a:p>
          <a:p>
            <a:pPr>
              <a:buNone/>
              <a:defRPr/>
            </a:pPr>
            <a:r>
              <a:rPr lang="cs-CZ" dirty="0" smtClean="0"/>
              <a:t>odpočinku  v délce 11 hodin</a:t>
            </a:r>
          </a:p>
          <a:p>
            <a:pPr>
              <a:buNone/>
              <a:defRPr/>
            </a:pPr>
            <a:endParaRPr lang="cs-CZ" dirty="0" smtClean="0"/>
          </a:p>
          <a:p>
            <a:pPr>
              <a:buNone/>
              <a:defRPr/>
            </a:pPr>
            <a:r>
              <a:rPr lang="cs-CZ" dirty="0" smtClean="0"/>
              <a:t> smí být ve výjimečných případech i jiná, ale musí být</a:t>
            </a:r>
          </a:p>
          <a:p>
            <a:pPr>
              <a:buNone/>
              <a:defRPr/>
            </a:pPr>
            <a:r>
              <a:rPr lang="cs-CZ" dirty="0" smtClean="0"/>
              <a:t> dodrženy  všechny ostatní omezení a limity ( přesčasová </a:t>
            </a:r>
          </a:p>
          <a:p>
            <a:pPr>
              <a:buNone/>
              <a:defRPr/>
            </a:pPr>
            <a:r>
              <a:rPr lang="cs-CZ" dirty="0" smtClean="0"/>
              <a:t> práce, doba řízení atd.), např</a:t>
            </a:r>
            <a:r>
              <a:rPr lang="cs-CZ" sz="3300" b="1" dirty="0" smtClean="0">
                <a:solidFill>
                  <a:schemeClr val="accent1"/>
                </a:solidFill>
              </a:rPr>
              <a:t>. </a:t>
            </a:r>
            <a:r>
              <a:rPr lang="cs-CZ" sz="3300" b="1" dirty="0" err="1" smtClean="0">
                <a:solidFill>
                  <a:schemeClr val="accent1"/>
                </a:solidFill>
              </a:rPr>
              <a:t>max</a:t>
            </a:r>
            <a:r>
              <a:rPr lang="cs-CZ" sz="3300" b="1" dirty="0" smtClean="0">
                <a:solidFill>
                  <a:schemeClr val="accent1"/>
                </a:solidFill>
              </a:rPr>
              <a:t> . 15 hodin </a:t>
            </a:r>
            <a:r>
              <a:rPr lang="cs-CZ" dirty="0" smtClean="0"/>
              <a:t>při splnění</a:t>
            </a:r>
          </a:p>
          <a:p>
            <a:pPr>
              <a:buNone/>
              <a:defRPr/>
            </a:pPr>
            <a:r>
              <a:rPr lang="cs-CZ" dirty="0" smtClean="0"/>
              <a:t> požadavku denní doby odpočinku   v délce 9 hodin</a:t>
            </a:r>
          </a:p>
          <a:p>
            <a:pPr>
              <a:buNone/>
              <a:defRPr/>
            </a:pPr>
            <a:endParaRPr lang="cs-CZ" dirty="0" smtClean="0"/>
          </a:p>
          <a:p>
            <a:pPr>
              <a:buNone/>
              <a:defRPr/>
            </a:pPr>
            <a:r>
              <a:rPr lang="cs-CZ" dirty="0" smtClean="0"/>
              <a:t>smí být </a:t>
            </a:r>
            <a:r>
              <a:rPr lang="cs-CZ" sz="3300" b="1" dirty="0" smtClean="0">
                <a:solidFill>
                  <a:schemeClr val="accent1"/>
                </a:solidFill>
              </a:rPr>
              <a:t>v noční době </a:t>
            </a:r>
            <a:r>
              <a:rPr lang="cs-CZ" dirty="0" smtClean="0"/>
              <a:t>(od 22:00 do 6:00 hod.), max. </a:t>
            </a:r>
            <a:r>
              <a:rPr lang="cs-CZ" b="1" dirty="0" smtClean="0"/>
              <a:t>10 </a:t>
            </a:r>
            <a:r>
              <a:rPr lang="cs-CZ" dirty="0" smtClean="0"/>
              <a:t>hod.</a:t>
            </a:r>
          </a:p>
          <a:p>
            <a:pPr>
              <a:buNone/>
              <a:defRPr/>
            </a:pPr>
            <a:r>
              <a:rPr lang="cs-CZ" dirty="0" smtClean="0"/>
              <a:t>během 24 hodin po sobě jdoucích  bez ohledu na délku práce</a:t>
            </a:r>
          </a:p>
          <a:p>
            <a:pPr>
              <a:buNone/>
              <a:defRPr/>
            </a:pPr>
            <a:r>
              <a:rPr lang="cs-CZ" dirty="0" smtClean="0"/>
              <a:t>v noční době ( i když řidič vyjede v 5:30 hod.)</a:t>
            </a:r>
          </a:p>
          <a:p>
            <a:pPr>
              <a:buNone/>
              <a:defRPr/>
            </a:pPr>
            <a:r>
              <a:rPr lang="cs-CZ" sz="3800" dirty="0" smtClean="0"/>
              <a:t> </a:t>
            </a:r>
            <a:endParaRPr lang="cs-CZ" sz="3800" b="1" dirty="0"/>
          </a:p>
        </p:txBody>
      </p:sp>
      <p:sp>
        <p:nvSpPr>
          <p:cNvPr id="4" name="Čtyřcípá hvězda 3"/>
          <p:cNvSpPr/>
          <p:nvPr/>
        </p:nvSpPr>
        <p:spPr>
          <a:xfrm>
            <a:off x="251520" y="1556792"/>
            <a:ext cx="576064" cy="504056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Čtyřcípá hvězda 4"/>
          <p:cNvSpPr/>
          <p:nvPr/>
        </p:nvSpPr>
        <p:spPr>
          <a:xfrm>
            <a:off x="179512" y="2564904"/>
            <a:ext cx="576064" cy="504056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tyřcípá hvězda 5"/>
          <p:cNvSpPr/>
          <p:nvPr/>
        </p:nvSpPr>
        <p:spPr>
          <a:xfrm>
            <a:off x="179512" y="4365104"/>
            <a:ext cx="576064" cy="504056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3289941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2564904"/>
            <a:ext cx="5625899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hlinkClick r:id="rId2" action="ppaction://hlinksldjump"/>
              </a:rPr>
              <a:t>4. DOBA PRACOVNÍ </a:t>
            </a:r>
            <a:br>
              <a:rPr lang="cs-CZ" sz="4400" b="1" dirty="0" smtClean="0">
                <a:hlinkClick r:id="rId2" action="ppaction://hlinksldjump"/>
              </a:rPr>
            </a:br>
            <a:r>
              <a:rPr lang="cs-CZ" sz="4400" b="1" dirty="0" smtClean="0">
                <a:hlinkClick r:id="rId2" action="ppaction://hlinksldjump"/>
              </a:rPr>
              <a:t>      POHOTOVOSTI </a:t>
            </a:r>
            <a:endParaRPr lang="cs-CZ" sz="4400" dirty="0"/>
          </a:p>
        </p:txBody>
      </p:sp>
    </p:spTree>
  </p:cSld>
  <p:clrMapOvr>
    <a:masterClrMapping/>
  </p:clrMapOvr>
  <p:transition spd="med">
    <p:randomBar dir="vert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229600" cy="52578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   </a:t>
            </a:r>
            <a:r>
              <a:rPr lang="cs-CZ" sz="2800" dirty="0" smtClean="0">
                <a:solidFill>
                  <a:schemeClr val="accent1"/>
                </a:solidFill>
              </a:rPr>
              <a:t> </a:t>
            </a:r>
            <a:r>
              <a:rPr lang="cs-CZ" sz="3600" b="1" dirty="0" smtClean="0">
                <a:solidFill>
                  <a:schemeClr val="accent1"/>
                </a:solidFill>
              </a:rPr>
              <a:t>není </a:t>
            </a:r>
            <a:r>
              <a:rPr lang="cs-CZ" sz="3600" dirty="0" smtClean="0">
                <a:solidFill>
                  <a:schemeClr val="accent1"/>
                </a:solidFill>
              </a:rPr>
              <a:t> </a:t>
            </a:r>
            <a:r>
              <a:rPr lang="cs-CZ" sz="3600" dirty="0" smtClean="0"/>
              <a:t>součástí pracovní doby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b="1" dirty="0" smtClean="0"/>
              <a:t>  </a:t>
            </a:r>
            <a:r>
              <a:rPr lang="cs-CZ" sz="3600" b="1" dirty="0" smtClean="0">
                <a:solidFill>
                  <a:schemeClr val="accent1"/>
                </a:solidFill>
              </a:rPr>
              <a:t>není</a:t>
            </a:r>
            <a:r>
              <a:rPr lang="cs-CZ" sz="3600" dirty="0" smtClean="0"/>
              <a:t> považována  za dobu denního    </a:t>
            </a:r>
          </a:p>
          <a:p>
            <a:pPr>
              <a:buNone/>
            </a:pPr>
            <a:r>
              <a:rPr lang="cs-CZ" sz="3600" dirty="0" smtClean="0"/>
              <a:t>                           nebo </a:t>
            </a:r>
            <a:br>
              <a:rPr lang="cs-CZ" sz="3600" dirty="0" smtClean="0"/>
            </a:br>
            <a:r>
              <a:rPr lang="cs-CZ" sz="3600" dirty="0" smtClean="0"/>
              <a:t>           týdenního odpočinku </a:t>
            </a:r>
            <a:endParaRPr lang="cs-CZ" sz="3600" b="1" dirty="0"/>
          </a:p>
        </p:txBody>
      </p:sp>
      <p:sp>
        <p:nvSpPr>
          <p:cNvPr id="4" name="Čtyřcípá hvězda 3"/>
          <p:cNvSpPr/>
          <p:nvPr/>
        </p:nvSpPr>
        <p:spPr>
          <a:xfrm>
            <a:off x="179512" y="1916832"/>
            <a:ext cx="576064" cy="504056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Čtyřcípá hvězda 4"/>
          <p:cNvSpPr/>
          <p:nvPr/>
        </p:nvSpPr>
        <p:spPr>
          <a:xfrm>
            <a:off x="179512" y="3284984"/>
            <a:ext cx="576064" cy="504056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4880003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692696"/>
            <a:ext cx="8388424" cy="59708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2800" b="1" dirty="0" smtClean="0"/>
              <a:t>Pracovní pohotovost člena osádky  nákladního automobilu</a:t>
            </a:r>
          </a:p>
          <a:p>
            <a:pPr algn="ctr">
              <a:buNone/>
            </a:pPr>
            <a:r>
              <a:rPr lang="cs-CZ" sz="2800" b="1" dirty="0" smtClean="0"/>
              <a:t>nebo autobusu je:</a:t>
            </a:r>
          </a:p>
          <a:p>
            <a:pPr algn="ctr">
              <a:buNone/>
            </a:pPr>
            <a:endParaRPr lang="cs-CZ" b="1" dirty="0" smtClean="0"/>
          </a:p>
          <a:p>
            <a:pPr>
              <a:buClr>
                <a:schemeClr val="accent1"/>
              </a:buClr>
              <a:buSzPct val="110000"/>
              <a:buFont typeface="Wingdings" pitchFamily="2" charset="2"/>
              <a:buChar char="ü"/>
            </a:pPr>
            <a:r>
              <a:rPr lang="cs-CZ" dirty="0" smtClean="0"/>
              <a:t> </a:t>
            </a:r>
            <a:r>
              <a:rPr lang="cs-CZ" sz="2000" dirty="0" smtClean="0"/>
              <a:t>doba během níž člen osádky nákladního automobilu nebo autobusu </a:t>
            </a:r>
          </a:p>
          <a:p>
            <a:pPr>
              <a:buClr>
                <a:schemeClr val="accent1"/>
              </a:buClr>
              <a:buSzPct val="110000"/>
              <a:buFont typeface="Wingdings" pitchFamily="2" charset="2"/>
              <a:buChar char="ü"/>
            </a:pPr>
            <a:endParaRPr lang="cs-CZ" sz="2000" dirty="0" smtClean="0"/>
          </a:p>
          <a:p>
            <a:pPr>
              <a:buClr>
                <a:schemeClr val="accent1"/>
              </a:buClr>
              <a:buSzPct val="110000"/>
              <a:buFont typeface="Wingdings" pitchFamily="2" charset="2"/>
              <a:buChar char="ü"/>
            </a:pPr>
            <a:r>
              <a:rPr lang="cs-CZ" sz="2000" dirty="0" smtClean="0"/>
              <a:t> doprovází vozidlo přepravované trajektem nebo vlakem</a:t>
            </a:r>
          </a:p>
          <a:p>
            <a:pPr>
              <a:buClr>
                <a:schemeClr val="accent1"/>
              </a:buClr>
              <a:buSzPct val="110000"/>
              <a:buFont typeface="Wingdings" pitchFamily="2" charset="2"/>
              <a:buChar char="ü"/>
            </a:pPr>
            <a:endParaRPr lang="cs-CZ" sz="2000" dirty="0" smtClean="0"/>
          </a:p>
          <a:p>
            <a:pPr>
              <a:buClr>
                <a:schemeClr val="accent1"/>
              </a:buClr>
              <a:buSzPct val="110000"/>
              <a:buFont typeface="Wingdings" pitchFamily="2" charset="2"/>
              <a:buChar char="ü"/>
            </a:pPr>
            <a:r>
              <a:rPr lang="cs-CZ" sz="2000" dirty="0" smtClean="0"/>
              <a:t> čekací doba na hranicích </a:t>
            </a:r>
          </a:p>
          <a:p>
            <a:pPr>
              <a:buClr>
                <a:schemeClr val="accent1"/>
              </a:buClr>
              <a:buSzPct val="110000"/>
              <a:buFont typeface="Wingdings" pitchFamily="2" charset="2"/>
              <a:buChar char="ü"/>
            </a:pPr>
            <a:endParaRPr lang="cs-CZ" sz="2000" dirty="0" smtClean="0"/>
          </a:p>
          <a:p>
            <a:pPr>
              <a:buClr>
                <a:schemeClr val="accent1"/>
              </a:buClr>
              <a:buSzPct val="110000"/>
              <a:buFont typeface="Wingdings" pitchFamily="2" charset="2"/>
              <a:buChar char="ü"/>
            </a:pPr>
            <a:r>
              <a:rPr lang="cs-CZ" sz="2000" dirty="0" smtClean="0"/>
              <a:t> čekací doba z důvodu zákazu jízdy</a:t>
            </a:r>
          </a:p>
          <a:p>
            <a:pPr>
              <a:buClr>
                <a:schemeClr val="accent1"/>
              </a:buClr>
              <a:buSzPct val="110000"/>
              <a:buFont typeface="Wingdings" pitchFamily="2" charset="2"/>
              <a:buChar char="ü"/>
            </a:pPr>
            <a:endParaRPr lang="cs-CZ" sz="2000" dirty="0" smtClean="0"/>
          </a:p>
          <a:p>
            <a:pPr>
              <a:buClr>
                <a:schemeClr val="accent1"/>
              </a:buClr>
              <a:buSzPct val="110000"/>
              <a:buFont typeface="Wingdings" pitchFamily="2" charset="2"/>
              <a:buChar char="ü"/>
            </a:pPr>
            <a:r>
              <a:rPr lang="cs-CZ" sz="2000" dirty="0" smtClean="0"/>
              <a:t> doba strávená řidičem za jízdy na sedadle spolujezdce nebo na lehátku</a:t>
            </a:r>
          </a:p>
          <a:p>
            <a:pPr>
              <a:buClr>
                <a:schemeClr val="accent1"/>
              </a:buClr>
              <a:buSzPct val="110000"/>
              <a:buFont typeface="Wingdings" pitchFamily="2" charset="2"/>
              <a:buChar char="ü"/>
            </a:pPr>
            <a:endParaRPr lang="cs-CZ" sz="2000" dirty="0" smtClean="0"/>
          </a:p>
          <a:p>
            <a:pPr>
              <a:buClr>
                <a:schemeClr val="accent1"/>
              </a:buClr>
              <a:buSzPct val="110000"/>
              <a:buFont typeface="Wingdings" pitchFamily="2" charset="2"/>
              <a:buChar char="ü"/>
            </a:pPr>
            <a:r>
              <a:rPr lang="cs-CZ" sz="2000" dirty="0" smtClean="0"/>
              <a:t> doba čekání člena osádky autobusu mezi spoji ve veřejné linkové</a:t>
            </a:r>
          </a:p>
          <a:p>
            <a:pPr>
              <a:buClr>
                <a:schemeClr val="accent1"/>
              </a:buClr>
              <a:buSzPct val="110000"/>
              <a:buFont typeface="Wingdings" pitchFamily="2" charset="2"/>
              <a:buChar char="ü"/>
            </a:pPr>
            <a:endParaRPr lang="cs-CZ" sz="2000" dirty="0" smtClean="0"/>
          </a:p>
          <a:p>
            <a:pPr>
              <a:buClr>
                <a:schemeClr val="accent1"/>
              </a:buClr>
              <a:buSzPct val="110000"/>
              <a:buFont typeface="Wingdings" pitchFamily="2" charset="2"/>
              <a:buChar char="ü"/>
            </a:pPr>
            <a:r>
              <a:rPr lang="cs-CZ" sz="2000" dirty="0" smtClean="0"/>
              <a:t>  osobní dopravě v rámci linky časově a místně určené jízdním řádem</a:t>
            </a:r>
          </a:p>
          <a:p>
            <a:pPr>
              <a:buClr>
                <a:schemeClr val="accent1"/>
              </a:buClr>
              <a:buSzPct val="110000"/>
            </a:pPr>
            <a:r>
              <a:rPr lang="cs-CZ" sz="2000" dirty="0" smtClean="0"/>
              <a:t>                     </a:t>
            </a:r>
            <a:endParaRPr lang="cs-CZ" sz="2000" b="1" dirty="0" smtClean="0"/>
          </a:p>
        </p:txBody>
      </p:sp>
    </p:spTree>
  </p:cSld>
  <p:clrMapOvr>
    <a:masterClrMapping/>
  </p:clrMapOvr>
  <p:transition spd="med">
    <p:randomBar dir="vert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36712"/>
            <a:ext cx="8496944" cy="5400600"/>
          </a:xfrm>
        </p:spPr>
        <p:txBody>
          <a:bodyPr>
            <a:normAutofit fontScale="92500" lnSpcReduction="10000"/>
          </a:bodyPr>
          <a:lstStyle/>
          <a:p>
            <a:pPr>
              <a:buNone/>
              <a:defRPr/>
            </a:pPr>
            <a:endParaRPr lang="cs-CZ" sz="3500" u="heavy" dirty="0" smtClean="0"/>
          </a:p>
          <a:p>
            <a:pPr>
              <a:buNone/>
              <a:defRPr/>
            </a:pPr>
            <a:r>
              <a:rPr lang="cs-CZ" sz="3900" dirty="0" smtClean="0"/>
              <a:t>            KAŽDÝ ZAMĚSTNAVATEL</a:t>
            </a:r>
            <a:r>
              <a:rPr lang="cs-CZ" dirty="0" smtClean="0"/>
              <a:t> </a:t>
            </a:r>
          </a:p>
          <a:p>
            <a:pPr algn="ctr">
              <a:buNone/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solidFill>
                  <a:schemeClr val="accent1"/>
                </a:solidFill>
              </a:rPr>
              <a:t>písemně požádá </a:t>
            </a:r>
            <a:r>
              <a:rPr lang="cs-CZ" dirty="0" smtClean="0"/>
              <a:t>člena osádky  nákladního automobilu nebo autobusu v silniční dopravě  o stejnopis evidence pracovní doby odpracované u jiného zaměstnavatele , ten je povinen  ho neprodleně poskytnout</a:t>
            </a:r>
            <a:endParaRPr lang="cs-CZ" sz="2600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2600" dirty="0" smtClean="0"/>
              <a:t>    </a:t>
            </a:r>
            <a:r>
              <a:rPr lang="cs-CZ" sz="2600" b="1" dirty="0" smtClean="0">
                <a:solidFill>
                  <a:schemeClr val="accent1"/>
                </a:solidFill>
              </a:rPr>
              <a:t>uchovává evidenci</a:t>
            </a:r>
            <a:r>
              <a:rPr lang="cs-CZ" sz="2600" dirty="0" smtClean="0"/>
              <a:t> pracovní doby a pracovní pohotovosti člena osádky  nákladního automobilu nebo autobusu v silniční dopravě po dobu nejméně 2 let po skončení jednotlivých kalendářních roků</a:t>
            </a:r>
          </a:p>
          <a:p>
            <a:pPr>
              <a:buNone/>
            </a:pPr>
            <a:r>
              <a:rPr lang="cs-CZ" sz="2600" dirty="0" smtClean="0"/>
              <a:t>      </a:t>
            </a:r>
            <a:endParaRPr lang="cs-CZ" sz="800" b="1" dirty="0"/>
          </a:p>
        </p:txBody>
      </p:sp>
    </p:spTree>
    <p:extLst>
      <p:ext uri="{BB962C8B-B14F-4D97-AF65-F5344CB8AC3E}">
        <p14:creationId xmlns:p14="http://schemas.microsoft.com/office/powerpoint/2010/main" val="805964487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/>
          <a:lstStyle/>
          <a:p>
            <a:pPr algn="l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dirty="0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76780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1.	Vyjmenuj 	</a:t>
            </a:r>
            <a:r>
              <a:rPr lang="cs-CZ" sz="3200" dirty="0" smtClean="0"/>
              <a:t>co patří do pracovní doby 	člena osádky nákladního automobilu?</a:t>
            </a:r>
            <a:endParaRPr lang="cs-CZ" sz="3200" dirty="0" smtClean="0"/>
          </a:p>
          <a:p>
            <a:r>
              <a:rPr lang="cs-CZ" sz="3200" dirty="0" smtClean="0"/>
              <a:t>2.	</a:t>
            </a:r>
            <a:r>
              <a:rPr lang="cs-CZ" sz="3200" dirty="0" smtClean="0"/>
              <a:t>Popiš práci přesčas?</a:t>
            </a:r>
            <a:endParaRPr lang="cs-CZ" sz="3200" dirty="0" smtClean="0"/>
          </a:p>
          <a:p>
            <a:r>
              <a:rPr lang="cs-CZ" sz="3200" dirty="0" smtClean="0"/>
              <a:t>3.	</a:t>
            </a:r>
            <a:r>
              <a:rPr lang="cs-CZ" sz="3200" dirty="0" smtClean="0"/>
              <a:t>Popiš délku pracovní směny?</a:t>
            </a:r>
            <a:endParaRPr lang="cs-CZ" sz="3200" dirty="0" smtClean="0"/>
          </a:p>
          <a:p>
            <a:r>
              <a:rPr lang="cs-CZ" sz="3200" dirty="0" smtClean="0"/>
              <a:t>4.	</a:t>
            </a:r>
            <a:r>
              <a:rPr lang="cs-CZ" sz="3200" dirty="0" smtClean="0"/>
              <a:t>Popiš dobu pracovní pohotovosti?</a:t>
            </a:r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3381338865"/>
      </p:ext>
    </p:extLst>
  </p:cSld>
  <p:clrMapOvr>
    <a:masterClrMapping/>
  </p:clrMapOvr>
  <p:transition spd="med">
    <p:randomBar dir="vert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250825" y="1844824"/>
            <a:ext cx="7993583" cy="4392488"/>
          </a:xfrm>
        </p:spPr>
        <p:txBody>
          <a:bodyPr>
            <a:normAutofit/>
          </a:bodyPr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NAŘÍZENÍ VLÁDY č. 589/2006 ze dne 6. prosince 2006, kterým se stanoví odchylná úprava pracovní doby a doby odpočinku zaměstnanc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ů v dopravě.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BŘEZINA, Jiří.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Přehled předpisů v silniční nákladní dopravě.</a:t>
            </a:r>
          </a:p>
          <a:p>
            <a:pPr eaLnBrk="1" hangingPunct="1">
              <a:buFont typeface="Arial" charset="0"/>
              <a:buNone/>
            </a:pPr>
            <a:r>
              <a:rPr lang="cs-CZ" sz="1800" i="1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Ostrava: REPRONIS, 2012, ISBN 978-80-7329-230-7</a:t>
            </a:r>
          </a:p>
          <a:p>
            <a:pPr eaLnBrk="1" hangingPunct="1">
              <a:buFont typeface="Arial" charset="0"/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5958400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24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0099C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FFFFFF"/>
      </a:hlink>
      <a:folHlink>
        <a:srgbClr val="0099CC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66</TotalTime>
  <Words>632</Words>
  <Application>Microsoft Office PowerPoint</Application>
  <PresentationFormat>Předvádění na obrazovce (4:3)</PresentationFormat>
  <Paragraphs>130</Paragraphs>
  <Slides>18</Slides>
  <Notes>0</Notes>
  <HiddenSlides>5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Tok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Kontrolní otázky: 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Strana 7878            Sbírka zákonů č. 589/2006          Částka 188</dc:title>
  <dc:creator>SMITKA František</dc:creator>
  <cp:lastModifiedBy>skola</cp:lastModifiedBy>
  <cp:revision>5</cp:revision>
  <dcterms:created xsi:type="dcterms:W3CDTF">2013-11-01T09:15:50Z</dcterms:created>
  <dcterms:modified xsi:type="dcterms:W3CDTF">2013-11-02T16:36:44Z</dcterms:modified>
</cp:coreProperties>
</file>