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58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044A457-8D45-4370-B398-8799C252718A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81107C3-DC0A-40E7-90C5-410B20CA2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3407946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Záznamová zařízení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793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3.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85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36912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hlinkClick r:id="rId2" action="ppaction://hlinksldjump"/>
              </a:rPr>
              <a:t>ZÁZNAMOVÁ ZAŘÍZENÍ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36510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276872"/>
            <a:ext cx="68580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O záznamových zařízeních tzn., </a:t>
            </a:r>
            <a:r>
              <a:rPr lang="cs-CZ" sz="3200" b="1" dirty="0"/>
              <a:t>vybavení vozidel záznamovým zařízením v silniční dopravě </a:t>
            </a:r>
            <a:r>
              <a:rPr lang="cs-CZ" sz="3200" dirty="0"/>
              <a:t>hovoří nařízení č. 3821/1985/EHS.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13990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TOTO NAŘÍZENÍ OBSAHUJE (ŘEŠÍ):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72000"/>
          </a:xfrm>
        </p:spPr>
        <p:txBody>
          <a:bodyPr>
            <a:normAutofit fontScale="92500" lnSpcReduction="10000"/>
          </a:bodyPr>
          <a:lstStyle/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4400" dirty="0" smtClean="0"/>
              <a:t>Z</a:t>
            </a:r>
            <a:r>
              <a:rPr lang="cs-CZ" sz="3600" dirty="0" smtClean="0"/>
              <a:t>ásady a oblast působnosti</a:t>
            </a:r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endParaRPr lang="cs-CZ" sz="3600" dirty="0" smtClean="0"/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4400" dirty="0" smtClean="0"/>
              <a:t>S</a:t>
            </a:r>
            <a:r>
              <a:rPr lang="cs-CZ" sz="3600" dirty="0" smtClean="0"/>
              <a:t>chvalování typu </a:t>
            </a:r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endParaRPr lang="cs-CZ" sz="3600" dirty="0" smtClean="0"/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4400" dirty="0" smtClean="0"/>
              <a:t>M</a:t>
            </a:r>
            <a:r>
              <a:rPr lang="cs-CZ" sz="3600" dirty="0" smtClean="0"/>
              <a:t>ontáž a kontrolu </a:t>
            </a:r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endParaRPr lang="cs-CZ" sz="4400" dirty="0" smtClean="0"/>
          </a:p>
          <a:p>
            <a:pPr marL="806958" lvl="0" indent="-742950"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sz="4400" dirty="0" smtClean="0"/>
              <a:t>P</a:t>
            </a:r>
            <a:r>
              <a:rPr lang="cs-CZ" sz="3600" dirty="0" smtClean="0"/>
              <a:t>oužívání zařízení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2276872"/>
            <a:ext cx="71642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0" y="3573016"/>
            <a:ext cx="71642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0" y="4797152"/>
            <a:ext cx="71642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0" y="6237312"/>
            <a:ext cx="71642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399032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NAŘÍZENÍ MÁ TŘI PŘÍLOHY: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892480" cy="4572000"/>
          </a:xfrm>
        </p:spPr>
        <p:txBody>
          <a:bodyPr>
            <a:normAutofit fontScale="92500" lnSpcReduction="10000"/>
          </a:bodyPr>
          <a:lstStyle/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b="1" dirty="0" smtClean="0"/>
              <a:t>Příloha </a:t>
            </a:r>
            <a:r>
              <a:rPr lang="cs-CZ" sz="4300" b="1" dirty="0" smtClean="0"/>
              <a:t>I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2400" dirty="0" smtClean="0"/>
              <a:t>Požadavky na konstrukci, zkoušení, montáž a kontrolu  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sz="2400" dirty="0" smtClean="0"/>
              <a:t>                                  analogový tachograf.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endParaRPr lang="cs-CZ" sz="2400" dirty="0" smtClean="0"/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 startAt="2"/>
            </a:pPr>
            <a:r>
              <a:rPr lang="cs-CZ" b="1" dirty="0" smtClean="0"/>
              <a:t>Příloha </a:t>
            </a:r>
            <a:r>
              <a:rPr lang="cs-CZ" sz="4300" b="1" dirty="0" smtClean="0"/>
              <a:t>I b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400" dirty="0" smtClean="0"/>
              <a:t>Požadavky na konstrukci, zkoušení, montáž a kontrolu  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sz="2400" dirty="0" smtClean="0"/>
              <a:t>                                  digitální tachograf</a:t>
            </a:r>
            <a:r>
              <a:rPr lang="cs-CZ" dirty="0" smtClean="0"/>
              <a:t>.</a:t>
            </a:r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 startAt="2"/>
            </a:pPr>
            <a:endParaRPr lang="cs-CZ" dirty="0" smtClean="0"/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 startAt="3"/>
            </a:pPr>
            <a:r>
              <a:rPr lang="cs-CZ" b="1" dirty="0" smtClean="0"/>
              <a:t>Příloha</a:t>
            </a:r>
            <a:r>
              <a:rPr lang="cs-CZ" sz="4300" b="1" dirty="0" smtClean="0"/>
              <a:t> II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2400" dirty="0" smtClean="0"/>
              <a:t> Schvalovací značka a osvědčení.</a:t>
            </a:r>
          </a:p>
          <a:p>
            <a:pPr marL="578358" indent="-514350" algn="ctr">
              <a:buClr>
                <a:schemeClr val="tx1"/>
              </a:buClr>
              <a:buSzPct val="100000"/>
              <a:buFont typeface="+mj-lt"/>
              <a:buAutoNum type="arabicParenR"/>
            </a:pPr>
            <a:endParaRPr lang="cs-CZ" dirty="0"/>
          </a:p>
        </p:txBody>
      </p:sp>
      <p:cxnSp>
        <p:nvCxnSpPr>
          <p:cNvPr id="5" name="Pravoúhlá spojovací čára 4"/>
          <p:cNvCxnSpPr/>
          <p:nvPr/>
        </p:nvCxnSpPr>
        <p:spPr>
          <a:xfrm>
            <a:off x="0" y="1556792"/>
            <a:ext cx="611560" cy="504056"/>
          </a:xfrm>
          <a:prstGeom prst="bentConnector3">
            <a:avLst>
              <a:gd name="adj1" fmla="val 54601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ravoúhlá spojovací čára 6"/>
          <p:cNvCxnSpPr/>
          <p:nvPr/>
        </p:nvCxnSpPr>
        <p:spPr>
          <a:xfrm>
            <a:off x="0" y="3212976"/>
            <a:ext cx="611560" cy="504056"/>
          </a:xfrm>
          <a:prstGeom prst="bentConnector3">
            <a:avLst>
              <a:gd name="adj1" fmla="val 54601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ovací čára 7"/>
          <p:cNvCxnSpPr/>
          <p:nvPr/>
        </p:nvCxnSpPr>
        <p:spPr>
          <a:xfrm>
            <a:off x="0" y="5085184"/>
            <a:ext cx="611560" cy="504056"/>
          </a:xfrm>
          <a:prstGeom prst="bentConnector3">
            <a:avLst>
              <a:gd name="adj1" fmla="val 54601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483768" y="2348880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483768" y="4149080"/>
            <a:ext cx="50405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5300" b="1" dirty="0" smtClean="0">
                <a:solidFill>
                  <a:srgbClr val="FF0000"/>
                </a:solidFill>
                <a:hlinkClick r:id="rId2" action="ppaction://hlinksldjump"/>
              </a:rPr>
              <a:t>ZÁZNAMOVÁ ZAŘÍZENÍ ZAZNAMENÁVAJÍ PŘEDEVŠÍM TYTO ÚDAJE:</a:t>
            </a:r>
            <a:r>
              <a:rPr lang="cs-CZ" dirty="0" smtClean="0">
                <a:hlinkClick r:id="rId2" action="ppaction://hlinksldjump"/>
              </a:rPr>
              <a:t/>
            </a:r>
            <a:br>
              <a:rPr lang="cs-CZ" dirty="0" smtClean="0">
                <a:hlinkClick r:id="rId2" action="ppaction://hlinksldjump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692696" y="400506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74846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1. U</a:t>
            </a:r>
            <a:r>
              <a:rPr lang="cs-CZ" sz="2400" dirty="0" smtClean="0"/>
              <a:t>jetou vzdálenost vozidlem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2. R</a:t>
            </a:r>
            <a:r>
              <a:rPr lang="cs-CZ" sz="2400" dirty="0" smtClean="0"/>
              <a:t>ychlost vozidla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3</a:t>
            </a:r>
            <a:r>
              <a:rPr lang="cs-CZ" sz="3200" dirty="0" smtClean="0"/>
              <a:t>. </a:t>
            </a:r>
            <a:r>
              <a:rPr lang="cs-CZ" sz="3200" b="1" dirty="0" smtClean="0"/>
              <a:t>D</a:t>
            </a:r>
            <a:r>
              <a:rPr lang="cs-CZ" sz="2400" dirty="0" smtClean="0"/>
              <a:t>oba řízení 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4. D</a:t>
            </a:r>
            <a:r>
              <a:rPr lang="cs-CZ" sz="2400" dirty="0" smtClean="0"/>
              <a:t>oby jiných prací a doby pracovní pohotovosti</a:t>
            </a:r>
          </a:p>
          <a:p>
            <a:pPr lvl="0">
              <a:buClr>
                <a:srgbClr val="FF0000"/>
              </a:buClr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b="1" dirty="0" smtClean="0"/>
              <a:t> 5. D</a:t>
            </a:r>
            <a:r>
              <a:rPr lang="cs-CZ" sz="2400" dirty="0" smtClean="0"/>
              <a:t>oby přestávek v řízení a denní doby odpočinku </a:t>
            </a:r>
          </a:p>
          <a:p>
            <a:pPr lvl="0">
              <a:buClr>
                <a:srgbClr val="FF0000"/>
              </a:buClr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6. O</a:t>
            </a:r>
            <a:r>
              <a:rPr lang="cs-CZ" sz="2400" dirty="0" smtClean="0"/>
              <a:t>tevření skříňky obsahující záznamový list, vložení   </a:t>
            </a:r>
          </a:p>
          <a:p>
            <a:pPr lvl="0">
              <a:buClr>
                <a:srgbClr val="FF0000"/>
              </a:buClr>
            </a:pPr>
            <a:r>
              <a:rPr lang="cs-CZ" sz="2400" dirty="0"/>
              <a:t> </a:t>
            </a:r>
            <a:r>
              <a:rPr lang="cs-CZ" sz="2400" dirty="0" smtClean="0"/>
              <a:t>           karty řidiče </a:t>
            </a:r>
          </a:p>
          <a:p>
            <a:pPr lvl="0">
              <a:buClr>
                <a:srgbClr val="FF0000"/>
              </a:buClr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7.</a:t>
            </a:r>
            <a:r>
              <a:rPr lang="cs-CZ" sz="3200" dirty="0" smtClean="0"/>
              <a:t> </a:t>
            </a:r>
            <a:r>
              <a:rPr lang="cs-CZ" sz="3200" b="1" dirty="0" smtClean="0"/>
              <a:t>P</a:t>
            </a:r>
            <a:r>
              <a:rPr lang="cs-CZ" sz="2400" dirty="0" smtClean="0"/>
              <a:t>řerušení napájení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899592" y="734507"/>
            <a:ext cx="7632848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Záznamové zařízení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musí být zabudováno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užíváno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ve vozidlech, která jsou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registrována v členském státě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používána pro silniční přepravu cestujících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(více než 9 osob) nebo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zboží nad 3.5 tuny včetně návěsu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nebo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přívěsu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Nařízení 561/2006/ES uděluje výjimku. 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Víš jaké </a:t>
            </a:r>
            <a:r>
              <a:rPr lang="cs-CZ" dirty="0" err="1"/>
              <a:t>N</a:t>
            </a:r>
            <a:r>
              <a:rPr lang="cs-CZ" dirty="0" err="1" smtClean="0"/>
              <a:t>ažízení</a:t>
            </a:r>
            <a:r>
              <a:rPr lang="cs-CZ" dirty="0" smtClean="0"/>
              <a:t> EHS pojednává o 	záznamových zařízení?</a:t>
            </a:r>
          </a:p>
          <a:p>
            <a:r>
              <a:rPr lang="cs-CZ" dirty="0" smtClean="0"/>
              <a:t>2.	Vyjmenuj přílohy nařízení o 	záznamových zařízení?</a:t>
            </a:r>
          </a:p>
          <a:p>
            <a:r>
              <a:rPr lang="cs-CZ" dirty="0" smtClean="0"/>
              <a:t>3.	Vyjmenuj data zaznamenávaná 	záznamovým zařízení?</a:t>
            </a:r>
          </a:p>
          <a:p>
            <a:r>
              <a:rPr lang="cs-CZ" dirty="0" smtClean="0"/>
              <a:t>4.	Vyjmenuj jakým způsobem je nařízeno 	používat záznamová zařízení?</a:t>
            </a:r>
          </a:p>
        </p:txBody>
      </p:sp>
    </p:spTree>
    <p:extLst>
      <p:ext uri="{BB962C8B-B14F-4D97-AF65-F5344CB8AC3E}">
        <p14:creationId xmlns:p14="http://schemas.microsoft.com/office/powerpoint/2010/main" val="369411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marL="64008" indent="0">
              <a:buNone/>
            </a:pPr>
            <a:r>
              <a:rPr lang="cs-CZ" sz="1800" dirty="0"/>
              <a:t>NAŘÍZENÍ RADY (EHS) č. </a:t>
            </a:r>
            <a:r>
              <a:rPr lang="cs-CZ" sz="1800" dirty="0" smtClean="0"/>
              <a:t>3821/85 ze </a:t>
            </a:r>
            <a:r>
              <a:rPr lang="cs-CZ" sz="1800" dirty="0"/>
              <a:t>dne 20. prosince 1985</a:t>
            </a:r>
          </a:p>
          <a:p>
            <a:pPr marL="64008" indent="0">
              <a:buNone/>
            </a:pPr>
            <a:r>
              <a:rPr lang="cs-CZ" sz="1800" dirty="0" smtClean="0"/>
              <a:t>	o </a:t>
            </a:r>
            <a:r>
              <a:rPr lang="cs-CZ" sz="1800" dirty="0"/>
              <a:t>záznamovém zařízení v silniční dopravě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32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00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0000"/>
      </a:hlink>
      <a:folHlink>
        <a:srgbClr val="FF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56</TotalTime>
  <Words>221</Words>
  <Application>Microsoft Office PowerPoint</Application>
  <PresentationFormat>Předvádění na obrazovce (4:3)</PresentationFormat>
  <Paragraphs>68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ZÁZNAMOVÁ ZAŘÍZENÍ </vt:lpstr>
      <vt:lpstr>Prezentace aplikace PowerPoint</vt:lpstr>
      <vt:lpstr>TOTO NAŘÍZENÍ OBSAHUJE (ŘEŠÍ):</vt:lpstr>
      <vt:lpstr>NAŘÍZENÍ MÁ TŘI PŘÍLOHY:  </vt:lpstr>
      <vt:lpstr> ZÁZNAMOVÁ ZAŘÍZENÍ ZAZNAMENÁVAJÍ PŘEDEVŠÍM TYTO ÚDAJE: 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ZÁZNAMOVÁ ZAŘÍZENÍ PRO KONTROLU PROVOZU VOZIDEL</dc:title>
  <dc:creator>Verunka</dc:creator>
  <cp:lastModifiedBy>SMITKA František</cp:lastModifiedBy>
  <cp:revision>6</cp:revision>
  <dcterms:created xsi:type="dcterms:W3CDTF">2013-09-18T10:34:47Z</dcterms:created>
  <dcterms:modified xsi:type="dcterms:W3CDTF">2013-10-31T16:05:44Z</dcterms:modified>
</cp:coreProperties>
</file>