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A880FFE-8401-4772-8894-B9B4F8FE60B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64E55FF-434E-4F93-B2E7-44ADC5A7D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A880FFE-8401-4772-8894-B9B4F8FE60B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E55FF-434E-4F93-B2E7-44ADC5A7D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A880FFE-8401-4772-8894-B9B4F8FE60B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64E55FF-434E-4F93-B2E7-44ADC5A7DBB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A880FFE-8401-4772-8894-B9B4F8FE60B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64E55FF-434E-4F93-B2E7-44ADC5A7D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A880FFE-8401-4772-8894-B9B4F8FE60B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64E55FF-434E-4F93-B2E7-44ADC5A7D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80FFE-8401-4772-8894-B9B4F8FE60B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E55FF-434E-4F93-B2E7-44ADC5A7D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A880FFE-8401-4772-8894-B9B4F8FE60B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64E55FF-434E-4F93-B2E7-44ADC5A7D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A880FFE-8401-4772-8894-B9B4F8FE60B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64E55FF-434E-4F93-B2E7-44ADC5A7D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A880FFE-8401-4772-8894-B9B4F8FE60B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64E55FF-434E-4F93-B2E7-44ADC5A7D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80FFE-8401-4772-8894-B9B4F8FE60B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E55FF-434E-4F93-B2E7-44ADC5A7D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80FFE-8401-4772-8894-B9B4F8FE60B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E55FF-434E-4F93-B2E7-44ADC5A7D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A880FFE-8401-4772-8894-B9B4F8FE60B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64E55FF-434E-4F93-B2E7-44ADC5A7D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3506180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VY_32_INOVACE_14_C_17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Digitální tachograf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407528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02083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56992"/>
            <a:ext cx="8062912" cy="1470025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hlinkClick r:id="rId2" action="ppaction://hlinksldjump"/>
              </a:rPr>
              <a:t>DIGITÁLNÍ TACHOGRAF</a:t>
            </a:r>
            <a:r>
              <a:rPr lang="cs-CZ" sz="6600" dirty="0" smtClean="0"/>
              <a:t/>
            </a:r>
            <a:br>
              <a:rPr lang="cs-CZ" sz="6600" dirty="0" smtClean="0"/>
            </a:b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356992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51520" y="621269"/>
            <a:ext cx="8892480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Nařízení 561/2006/ES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stanoví použití digitálních tachografů od 1. 5. 2006,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kdy vozidla poprvé uvedená do provozu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musí být vybavena digitálním tachografem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 smtClean="0"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Digitální tachograf je záznamové zařízení pro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automatické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nebo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poloautomatické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zobrazení, záznam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a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ukládání podrobností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pohybu</a:t>
            </a:r>
            <a:r>
              <a:rPr kumimoji="0" lang="cs-CZ" sz="2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vozidla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a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 pracovní době řidiče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.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083352" cy="1399032"/>
          </a:xfrm>
        </p:spPr>
        <p:txBody>
          <a:bodyPr/>
          <a:lstStyle/>
          <a:p>
            <a:pPr algn="ctr"/>
            <a:r>
              <a:rPr lang="cs-CZ" b="1" dirty="0" smtClean="0"/>
              <a:t>Záznamové zařízení plní funkce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748464" cy="5040560"/>
          </a:xfrm>
        </p:spPr>
        <p:txBody>
          <a:bodyPr>
            <a:normAutofit fontScale="77500" lnSpcReduction="20000"/>
          </a:bodyPr>
          <a:lstStyle/>
          <a:p>
            <a:pPr marL="578358" lvl="0" indent="-514350">
              <a:buClr>
                <a:schemeClr val="tx1"/>
              </a:buClr>
              <a:buSzPct val="100000"/>
              <a:buFont typeface="+mj-lt"/>
              <a:buAutoNum type="arabicParenR"/>
            </a:pPr>
            <a:r>
              <a:rPr lang="cs-CZ" sz="4100" b="1" dirty="0" smtClean="0"/>
              <a:t>MONITORUJE</a:t>
            </a:r>
            <a:r>
              <a:rPr lang="cs-CZ" dirty="0" smtClean="0"/>
              <a:t> </a:t>
            </a:r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r>
              <a:rPr lang="cs-CZ" dirty="0" smtClean="0"/>
              <a:t>      vkládání a vyjímání karet</a:t>
            </a:r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r>
              <a:rPr lang="cs-CZ" dirty="0" smtClean="0"/>
              <a:t>      intervaly jiných činností řidiče s přesností na minuty</a:t>
            </a:r>
          </a:p>
          <a:p>
            <a:pPr marL="578358" lvl="0" indent="-514350">
              <a:buClr>
                <a:schemeClr val="tx1"/>
              </a:buClr>
              <a:buSzPct val="100000"/>
              <a:buFontTx/>
              <a:buChar char="-"/>
            </a:pPr>
            <a:endParaRPr lang="cs-CZ" dirty="0" smtClean="0"/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r>
              <a:rPr lang="cs-CZ" sz="4100" b="1" dirty="0" smtClean="0"/>
              <a:t>2) MĚŘÍ </a:t>
            </a:r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r>
              <a:rPr lang="cs-CZ" dirty="0" smtClean="0"/>
              <a:t>      rychlost a ujetou vzdálenost</a:t>
            </a:r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r>
              <a:rPr lang="cs-CZ" dirty="0" smtClean="0"/>
              <a:t>      čas, tzn. intervaly doby řízení (i datum)s přesností na minuty</a:t>
            </a:r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endParaRPr lang="cs-CZ" dirty="0" smtClean="0"/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endParaRPr lang="cs-CZ" dirty="0" smtClean="0"/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r>
              <a:rPr lang="cs-CZ" sz="4100" b="1" dirty="0" smtClean="0"/>
              <a:t>3) ZAZNAMENÁVÁ </a:t>
            </a:r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r>
              <a:rPr lang="cs-CZ" dirty="0" smtClean="0"/>
              <a:t>      a ukládá data do paměti 365 dní</a:t>
            </a:r>
          </a:p>
          <a:p>
            <a:pPr marL="578358" lvl="0" indent="-514350">
              <a:buClr>
                <a:schemeClr val="tx1"/>
              </a:buClr>
              <a:buSzPct val="100000"/>
              <a:buNone/>
            </a:pPr>
            <a:r>
              <a:rPr lang="cs-CZ" dirty="0" smtClean="0"/>
              <a:t>      data pro výstupy tiskové a na karty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1772816"/>
            <a:ext cx="522007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0" y="3356992"/>
            <a:ext cx="522007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0" y="5517232"/>
            <a:ext cx="522007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0" y="2132856"/>
            <a:ext cx="683568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0" y="1988840"/>
            <a:ext cx="683568" cy="1440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0" y="3789040"/>
            <a:ext cx="683568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0" y="5877272"/>
            <a:ext cx="683568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0" y="3573016"/>
            <a:ext cx="683568" cy="1440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0" y="5733256"/>
            <a:ext cx="683568" cy="1440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00126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b="1" dirty="0" smtClean="0"/>
              <a:t>Pracovní režimy tachografu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96752"/>
            <a:ext cx="8229600" cy="511256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4400" b="1" dirty="0" smtClean="0"/>
              <a:t>1. Provozní </a:t>
            </a:r>
            <a:r>
              <a:rPr lang="cs-CZ" sz="3600" dirty="0" smtClean="0"/>
              <a:t>režim</a:t>
            </a:r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4400" b="1" dirty="0" smtClean="0"/>
              <a:t> 2. Kontrolní </a:t>
            </a:r>
            <a:r>
              <a:rPr lang="cs-CZ" sz="3600" dirty="0" smtClean="0"/>
              <a:t>režim</a:t>
            </a:r>
          </a:p>
          <a:p>
            <a:pPr algn="ctr">
              <a:buNone/>
            </a:pPr>
            <a:endParaRPr lang="cs-CZ" sz="4400" b="1" dirty="0" smtClean="0"/>
          </a:p>
          <a:p>
            <a:pPr algn="ctr">
              <a:buNone/>
            </a:pPr>
            <a:r>
              <a:rPr lang="cs-CZ" sz="4400" b="1" dirty="0" smtClean="0"/>
              <a:t>   3. Kalibrační </a:t>
            </a:r>
            <a:r>
              <a:rPr lang="cs-CZ" sz="3600" dirty="0" smtClean="0"/>
              <a:t>režim</a:t>
            </a:r>
          </a:p>
          <a:p>
            <a:pPr algn="ctr">
              <a:buNone/>
            </a:pPr>
            <a:endParaRPr lang="cs-CZ" sz="4400" b="1" dirty="0" smtClean="0"/>
          </a:p>
          <a:p>
            <a:pPr algn="ctr">
              <a:buNone/>
            </a:pPr>
            <a:r>
              <a:rPr lang="cs-CZ" sz="4400" b="1" dirty="0" smtClean="0"/>
              <a:t>  4.	Podnikový </a:t>
            </a:r>
            <a:r>
              <a:rPr lang="cs-CZ" sz="3600" dirty="0" smtClean="0"/>
              <a:t>režim</a:t>
            </a:r>
          </a:p>
          <a:p>
            <a:pPr algn="ctr">
              <a:buNone/>
            </a:pP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763688" y="4653136"/>
            <a:ext cx="6264696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763688" y="6165304"/>
            <a:ext cx="6264696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763688" y="3212976"/>
            <a:ext cx="6264696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691680" y="1844824"/>
            <a:ext cx="6264696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763688" y="2564904"/>
            <a:ext cx="5809604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  <a:hlinkClick r:id="rId2" action="ppaction://hlinksldjump"/>
              </a:rPr>
              <a:t>Karty tachografu</a:t>
            </a:r>
            <a:endParaRPr kumimoji="0" lang="cs-CZ" sz="54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"/>
          <p:cNvSpPr>
            <a:spLocks noChangeArrowheads="1"/>
          </p:cNvSpPr>
          <p:nvPr/>
        </p:nvSpPr>
        <p:spPr bwMode="auto">
          <a:xfrm>
            <a:off x="323528" y="1268760"/>
            <a:ext cx="8532440" cy="353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Jedná se o programovatelné karty pro užití v záznamovém zařízení.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Karta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umožňuje identifikaci totožnosti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držitele karty,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převod údajů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a jejich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ukládání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Vydavatelem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všech karet je v České republice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Ministerstvo dopravy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/>
              </a:rPr>
              <a:t>Rozeznáváme následující typy karet</a:t>
            </a:r>
            <a:endParaRPr lang="cs-CZ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640960" cy="4572000"/>
          </a:xfrm>
        </p:spPr>
        <p:txBody>
          <a:bodyPr>
            <a:normAutofit fontScale="92500"/>
          </a:bodyPr>
          <a:lstStyle/>
          <a:p>
            <a:pPr marL="578358" lvl="0" indent="-514350">
              <a:buClr>
                <a:schemeClr val="tx1"/>
              </a:buClr>
              <a:buSzPct val="100000"/>
              <a:buFont typeface="+mj-lt"/>
              <a:buAutoNum type="arabicParenR"/>
            </a:pPr>
            <a:r>
              <a:rPr lang="cs-CZ" sz="3200" b="1" dirty="0" smtClean="0"/>
              <a:t>Karta </a:t>
            </a:r>
            <a:r>
              <a:rPr lang="cs-CZ" sz="4000" b="1" dirty="0" smtClean="0"/>
              <a:t>řidiče</a:t>
            </a:r>
            <a:r>
              <a:rPr lang="cs-CZ" sz="3200" dirty="0" smtClean="0"/>
              <a:t> </a:t>
            </a:r>
            <a:r>
              <a:rPr lang="cs-CZ" sz="3200" dirty="0" smtClean="0">
                <a:sym typeface="Symbol"/>
              </a:rPr>
              <a:t>             </a:t>
            </a:r>
            <a:r>
              <a:rPr lang="cs-CZ" sz="3200" b="1" dirty="0" smtClean="0"/>
              <a:t>bílá barva karty</a:t>
            </a:r>
          </a:p>
          <a:p>
            <a:pPr marL="578358" lvl="0" indent="-514350">
              <a:buClr>
                <a:schemeClr val="tx1"/>
              </a:buClr>
              <a:buSzPct val="100000"/>
              <a:buFont typeface="+mj-lt"/>
              <a:buAutoNum type="arabicParenR"/>
            </a:pPr>
            <a:endParaRPr lang="cs-CZ" sz="3200" dirty="0" smtClean="0"/>
          </a:p>
          <a:p>
            <a:pPr marL="578358" lvl="0" indent="-514350">
              <a:buClr>
                <a:schemeClr val="tx1"/>
              </a:buClr>
              <a:buSzPct val="100000"/>
              <a:buFont typeface="+mj-lt"/>
              <a:buAutoNum type="arabicParenR"/>
            </a:pPr>
            <a:r>
              <a:rPr lang="cs-CZ" sz="3200" b="1" dirty="0" smtClean="0"/>
              <a:t>Karta </a:t>
            </a:r>
            <a:r>
              <a:rPr lang="cs-CZ" sz="4000" b="1" dirty="0" smtClean="0"/>
              <a:t>podniku</a:t>
            </a:r>
            <a:r>
              <a:rPr lang="cs-CZ" sz="3200" b="1" dirty="0" smtClean="0"/>
              <a:t> </a:t>
            </a:r>
            <a:r>
              <a:rPr lang="cs-CZ" sz="3200" b="1" dirty="0" smtClean="0">
                <a:sym typeface="Symbol"/>
              </a:rPr>
              <a:t>       </a:t>
            </a:r>
            <a:r>
              <a:rPr lang="cs-CZ" sz="3200" b="1" dirty="0" smtClean="0">
                <a:solidFill>
                  <a:srgbClr val="FFFF00"/>
                </a:solidFill>
              </a:rPr>
              <a:t>žlutá barva karty</a:t>
            </a:r>
          </a:p>
          <a:p>
            <a:pPr marL="578358" lvl="0" indent="-514350">
              <a:buClr>
                <a:schemeClr val="tx1"/>
              </a:buClr>
              <a:buSzPct val="100000"/>
              <a:buFont typeface="+mj-lt"/>
              <a:buAutoNum type="arabicParenR"/>
            </a:pPr>
            <a:endParaRPr lang="cs-CZ" sz="3200" dirty="0" smtClean="0"/>
          </a:p>
          <a:p>
            <a:pPr marL="578358" lvl="0" indent="-514350">
              <a:buClr>
                <a:schemeClr val="tx1"/>
              </a:buClr>
              <a:buSzPct val="100000"/>
              <a:buFont typeface="+mj-lt"/>
              <a:buAutoNum type="arabicParenR"/>
            </a:pPr>
            <a:r>
              <a:rPr lang="cs-CZ" sz="3200" b="1" dirty="0" smtClean="0"/>
              <a:t>Kontrolní </a:t>
            </a:r>
            <a:r>
              <a:rPr lang="cs-CZ" sz="4000" b="1" dirty="0" smtClean="0"/>
              <a:t>karta </a:t>
            </a:r>
            <a:r>
              <a:rPr lang="cs-CZ" sz="3200" b="1" dirty="0" smtClean="0"/>
              <a:t>        </a:t>
            </a:r>
            <a:r>
              <a:rPr lang="cs-CZ" sz="3200" b="1" dirty="0" smtClean="0">
                <a:solidFill>
                  <a:schemeClr val="accent1"/>
                </a:solidFill>
              </a:rPr>
              <a:t>modrá barva karty</a:t>
            </a:r>
          </a:p>
          <a:p>
            <a:pPr marL="578358" lvl="0" indent="-514350">
              <a:buClr>
                <a:schemeClr val="tx1"/>
              </a:buClr>
              <a:buSzPct val="100000"/>
              <a:buFont typeface="+mj-lt"/>
              <a:buAutoNum type="arabicParenR"/>
            </a:pPr>
            <a:endParaRPr lang="cs-CZ" sz="3200" dirty="0" smtClean="0"/>
          </a:p>
          <a:p>
            <a:pPr marL="578358" lvl="0" indent="-514350">
              <a:buClr>
                <a:schemeClr val="tx1"/>
              </a:buClr>
              <a:buSzPct val="100000"/>
              <a:buFont typeface="+mj-lt"/>
              <a:buAutoNum type="arabicParenR"/>
            </a:pPr>
            <a:r>
              <a:rPr lang="cs-CZ" sz="3200" b="1" dirty="0" smtClean="0"/>
              <a:t>Karta </a:t>
            </a:r>
            <a:r>
              <a:rPr lang="cs-CZ" sz="4000" b="1" dirty="0" smtClean="0"/>
              <a:t>servisu </a:t>
            </a:r>
            <a:r>
              <a:rPr lang="cs-CZ" sz="3200" b="1" dirty="0" smtClean="0"/>
              <a:t> </a:t>
            </a:r>
            <a:r>
              <a:rPr lang="cs-CZ" sz="3200" b="1" dirty="0" smtClean="0">
                <a:sym typeface="Symbol"/>
              </a:rPr>
              <a:t>         </a:t>
            </a:r>
            <a:r>
              <a:rPr lang="cs-CZ" sz="3200" b="1" dirty="0" smtClean="0">
                <a:solidFill>
                  <a:srgbClr val="FF0000"/>
                </a:solidFill>
              </a:rPr>
              <a:t>červená barva karty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16" name="Přímá spojovací šipka 15"/>
          <p:cNvCxnSpPr/>
          <p:nvPr/>
        </p:nvCxnSpPr>
        <p:spPr>
          <a:xfrm>
            <a:off x="4139952" y="2060848"/>
            <a:ext cx="50405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4139952" y="3284984"/>
            <a:ext cx="504056" cy="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4211960" y="4509120"/>
            <a:ext cx="504056" cy="0"/>
          </a:xfrm>
          <a:prstGeom prst="straightConnector1">
            <a:avLst/>
          </a:prstGeom>
          <a:ln w="381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4139952" y="5733256"/>
            <a:ext cx="504056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8208912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1)KARTA ŘIDIČE</a:t>
            </a:r>
          </a:p>
          <a:p>
            <a:pPr lvl="0" algn="ctr"/>
            <a:endParaRPr lang="cs-CZ" sz="4000" dirty="0"/>
          </a:p>
          <a:p>
            <a:pPr lvl="0"/>
            <a:r>
              <a:rPr lang="cs-CZ" sz="3200" b="1" dirty="0" smtClean="0"/>
              <a:t>Obsahuje</a:t>
            </a:r>
            <a:r>
              <a:rPr lang="cs-CZ" sz="3200" dirty="0" smtClean="0"/>
              <a:t>:</a:t>
            </a:r>
          </a:p>
          <a:p>
            <a:pPr lvl="0" algn="ctr"/>
            <a:endParaRPr lang="cs-CZ" sz="3600" dirty="0"/>
          </a:p>
          <a:p>
            <a:pPr lvl="0">
              <a:buFont typeface="Wingdings" pitchFamily="2" charset="2"/>
              <a:buChar char="v"/>
            </a:pPr>
            <a:r>
              <a:rPr lang="cs-CZ" sz="3200" b="1" dirty="0" smtClean="0"/>
              <a:t> Identifikační </a:t>
            </a:r>
            <a:r>
              <a:rPr lang="cs-CZ" sz="3200" b="1" dirty="0"/>
              <a:t>data</a:t>
            </a:r>
            <a:r>
              <a:rPr lang="cs-CZ" sz="3200" dirty="0"/>
              <a:t> </a:t>
            </a:r>
            <a:endParaRPr lang="cs-CZ" sz="3200" dirty="0">
              <a:sym typeface="Symbol"/>
            </a:endParaRPr>
          </a:p>
          <a:p>
            <a:pPr lvl="0"/>
            <a:r>
              <a:rPr lang="cs-CZ" dirty="0" smtClean="0"/>
              <a:t>- číslo </a:t>
            </a:r>
            <a:r>
              <a:rPr lang="cs-CZ" dirty="0"/>
              <a:t>karty, datum vydání, datum </a:t>
            </a:r>
            <a:r>
              <a:rPr lang="cs-CZ" dirty="0" smtClean="0"/>
              <a:t>platnost</a:t>
            </a:r>
          </a:p>
          <a:p>
            <a:pPr lvl="0">
              <a:buFont typeface="Wingdings" pitchFamily="2" charset="2"/>
              <a:buChar char="v"/>
            </a:pPr>
            <a:endParaRPr lang="cs-CZ" dirty="0"/>
          </a:p>
          <a:p>
            <a:pPr lvl="0">
              <a:buFont typeface="Wingdings" pitchFamily="2" charset="2"/>
              <a:buChar char="v"/>
            </a:pPr>
            <a:r>
              <a:rPr lang="cs-CZ" sz="3200" b="1" dirty="0" smtClean="0"/>
              <a:t> Identifikační </a:t>
            </a:r>
            <a:r>
              <a:rPr lang="cs-CZ" sz="3200" b="1" dirty="0"/>
              <a:t>data držitele karty </a:t>
            </a:r>
            <a:endParaRPr lang="cs-CZ" sz="3200" dirty="0"/>
          </a:p>
          <a:p>
            <a:pPr lvl="0"/>
            <a:r>
              <a:rPr lang="cs-CZ" dirty="0" smtClean="0"/>
              <a:t>- příjmení</a:t>
            </a:r>
            <a:r>
              <a:rPr lang="cs-CZ" dirty="0"/>
              <a:t>, jméno, datum narození, komunikační </a:t>
            </a:r>
            <a:r>
              <a:rPr lang="cs-CZ" dirty="0" smtClean="0"/>
              <a:t>jazyk</a:t>
            </a:r>
          </a:p>
          <a:p>
            <a:pPr lvl="0">
              <a:buFont typeface="Wingdings" pitchFamily="2" charset="2"/>
              <a:buChar char="v"/>
            </a:pPr>
            <a:endParaRPr lang="cs-CZ" dirty="0"/>
          </a:p>
          <a:p>
            <a:pPr lvl="0">
              <a:buFont typeface="Wingdings" pitchFamily="2" charset="2"/>
              <a:buChar char="v"/>
            </a:pPr>
            <a:r>
              <a:rPr lang="cs-CZ" sz="3200" b="1" dirty="0" smtClean="0"/>
              <a:t> Údaje </a:t>
            </a:r>
            <a:r>
              <a:rPr lang="cs-CZ" sz="3200" b="1" dirty="0"/>
              <a:t>o použitých vozidlech</a:t>
            </a:r>
            <a:endParaRPr lang="cs-CZ" sz="3200" dirty="0"/>
          </a:p>
          <a:p>
            <a:pPr lvl="0">
              <a:buFontTx/>
              <a:buChar char="-"/>
            </a:pPr>
            <a:r>
              <a:rPr lang="cs-CZ" dirty="0" smtClean="0"/>
              <a:t>datum </a:t>
            </a:r>
            <a:r>
              <a:rPr lang="cs-CZ" dirty="0"/>
              <a:t>a čas použití vozidla, údaje o vzdálenosti, registrační značka, </a:t>
            </a:r>
            <a:endParaRPr lang="cs-CZ" dirty="0" smtClean="0"/>
          </a:p>
          <a:p>
            <a:pPr lvl="0"/>
            <a:r>
              <a:rPr lang="cs-CZ" dirty="0" smtClean="0"/>
              <a:t> členský </a:t>
            </a:r>
            <a:r>
              <a:rPr lang="cs-CZ" dirty="0"/>
              <a:t>stát, ve kterém je vozidlo </a:t>
            </a:r>
            <a:r>
              <a:rPr lang="cs-CZ" dirty="0" smtClean="0"/>
              <a:t>zaregistrováno</a:t>
            </a:r>
          </a:p>
          <a:p>
            <a:pPr lvl="0"/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331640" y="980728"/>
            <a:ext cx="64807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8476" y="1124744"/>
            <a:ext cx="3185180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916832"/>
            <a:ext cx="779091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dirty="0" smtClean="0"/>
          </a:p>
          <a:p>
            <a:pPr lvl="0" algn="ctr">
              <a:buFont typeface="Wingdings" pitchFamily="2" charset="2"/>
              <a:buChar char="ü"/>
            </a:pPr>
            <a:r>
              <a:rPr lang="cs-CZ" sz="2400" dirty="0" smtClean="0"/>
              <a:t> </a:t>
            </a:r>
            <a:r>
              <a:rPr lang="cs-CZ" sz="2400" b="1" dirty="0" smtClean="0"/>
              <a:t>Datum</a:t>
            </a:r>
            <a:endParaRPr lang="cs-CZ" sz="2400" b="1" dirty="0"/>
          </a:p>
          <a:p>
            <a:pPr lvl="0" algn="ctr">
              <a:buFont typeface="Wingdings" pitchFamily="2" charset="2"/>
              <a:buChar char="ü"/>
            </a:pPr>
            <a:r>
              <a:rPr lang="cs-CZ" sz="2400" dirty="0" smtClean="0"/>
              <a:t> </a:t>
            </a:r>
            <a:r>
              <a:rPr lang="cs-CZ" sz="2400" b="1" dirty="0" smtClean="0"/>
              <a:t>Stav</a:t>
            </a:r>
            <a:r>
              <a:rPr lang="cs-CZ" sz="2400" dirty="0" smtClean="0"/>
              <a:t> </a:t>
            </a:r>
            <a:r>
              <a:rPr lang="cs-CZ" sz="2400" dirty="0"/>
              <a:t>počítadla dní použití karty</a:t>
            </a:r>
          </a:p>
          <a:p>
            <a:pPr lvl="0" algn="ctr">
              <a:buFont typeface="Wingdings" pitchFamily="2" charset="2"/>
              <a:buChar char="ü"/>
            </a:pPr>
            <a:r>
              <a:rPr lang="cs-CZ" sz="2400" dirty="0" smtClean="0"/>
              <a:t> </a:t>
            </a:r>
            <a:r>
              <a:rPr lang="cs-CZ" sz="2400" b="1" dirty="0" smtClean="0"/>
              <a:t>Celková </a:t>
            </a:r>
            <a:r>
              <a:rPr lang="cs-CZ" sz="2400" b="1" dirty="0"/>
              <a:t>vzdálenost </a:t>
            </a:r>
            <a:r>
              <a:rPr lang="cs-CZ" sz="2400" dirty="0"/>
              <a:t>ujetá řidičem v průběhu dne</a:t>
            </a:r>
          </a:p>
          <a:p>
            <a:pPr lvl="0" algn="ctr">
              <a:buFont typeface="Wingdings" pitchFamily="2" charset="2"/>
              <a:buChar char="ü"/>
            </a:pPr>
            <a:r>
              <a:rPr lang="cs-CZ" sz="2400" dirty="0" smtClean="0"/>
              <a:t> </a:t>
            </a:r>
            <a:r>
              <a:rPr lang="cs-CZ" sz="2400" b="1" dirty="0" smtClean="0"/>
              <a:t>Místo</a:t>
            </a:r>
            <a:r>
              <a:rPr lang="cs-CZ" sz="2400" dirty="0" smtClean="0"/>
              <a:t> </a:t>
            </a:r>
            <a:r>
              <a:rPr lang="cs-CZ" sz="2400" dirty="0"/>
              <a:t>kde začíná nebo končí výkon </a:t>
            </a:r>
          </a:p>
          <a:p>
            <a:pPr lvl="0" algn="ctr">
              <a:buFont typeface="Wingdings" pitchFamily="2" charset="2"/>
              <a:buChar char="ü"/>
            </a:pPr>
            <a:r>
              <a:rPr lang="cs-CZ" sz="2400" dirty="0" smtClean="0"/>
              <a:t> </a:t>
            </a:r>
            <a:r>
              <a:rPr lang="cs-CZ" sz="2400" b="1" dirty="0" smtClean="0"/>
              <a:t>Činnosti</a:t>
            </a:r>
            <a:r>
              <a:rPr lang="cs-CZ" sz="2400" dirty="0" smtClean="0"/>
              <a:t> </a:t>
            </a:r>
            <a:r>
              <a:rPr lang="cs-CZ" sz="2400" dirty="0"/>
              <a:t>řidiče</a:t>
            </a:r>
          </a:p>
          <a:p>
            <a:pPr lvl="0" algn="ctr">
              <a:buFont typeface="Wingdings" pitchFamily="2" charset="2"/>
              <a:buChar char="ü"/>
            </a:pPr>
            <a:r>
              <a:rPr lang="cs-CZ" sz="2400" dirty="0" smtClean="0"/>
              <a:t> </a:t>
            </a:r>
            <a:r>
              <a:rPr lang="cs-CZ" sz="2400" b="1" dirty="0" smtClean="0"/>
              <a:t>Data </a:t>
            </a:r>
            <a:r>
              <a:rPr lang="cs-CZ" sz="2400" dirty="0"/>
              <a:t>o</a:t>
            </a:r>
            <a:r>
              <a:rPr lang="cs-CZ" sz="2400" b="1" dirty="0"/>
              <a:t> </a:t>
            </a:r>
            <a:r>
              <a:rPr lang="cs-CZ" sz="2400" dirty="0"/>
              <a:t>provedených kontrolách</a:t>
            </a:r>
          </a:p>
          <a:p>
            <a:pPr lvl="0" algn="ctr">
              <a:buFont typeface="Wingdings" pitchFamily="2" charset="2"/>
              <a:buChar char="ü"/>
            </a:pPr>
            <a:r>
              <a:rPr lang="cs-CZ" sz="2400" dirty="0" smtClean="0"/>
              <a:t> </a:t>
            </a:r>
            <a:r>
              <a:rPr lang="cs-CZ" sz="2400" b="1" dirty="0" smtClean="0"/>
              <a:t>Data</a:t>
            </a:r>
            <a:r>
              <a:rPr lang="cs-CZ" sz="2400" dirty="0" smtClean="0"/>
              <a:t> </a:t>
            </a:r>
            <a:r>
              <a:rPr lang="cs-CZ" sz="2400" dirty="0"/>
              <a:t>o událostech a závadách</a:t>
            </a:r>
          </a:p>
          <a:p>
            <a:pPr algn="ctr">
              <a:buFont typeface="Wingdings" pitchFamily="2" charset="2"/>
              <a:buChar char="ü"/>
            </a:pPr>
            <a:endParaRPr lang="cs-CZ" sz="2400" dirty="0"/>
          </a:p>
        </p:txBody>
      </p:sp>
      <p:sp>
        <p:nvSpPr>
          <p:cNvPr id="32769" name="Rectangle 1"/>
          <p:cNvSpPr>
            <a:spLocks noChangeArrowheads="1"/>
          </p:cNvSpPr>
          <p:nvPr/>
        </p:nvSpPr>
        <p:spPr bwMode="auto">
          <a:xfrm>
            <a:off x="539552" y="505797"/>
            <a:ext cx="8369599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 kartě se shromažďují data nejméně za posledních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28 dní a obsahuje následující informace: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0" y="5085184"/>
            <a:ext cx="2160240" cy="1772816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KARTA ŘIDIČE</a:t>
            </a:r>
            <a:endParaRPr lang="cs-CZ" sz="2400" b="1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1"/>
          <p:cNvSpPr>
            <a:spLocks noChangeArrowheads="1"/>
          </p:cNvSpPr>
          <p:nvPr/>
        </p:nvSpPr>
        <p:spPr bwMode="auto">
          <a:xfrm>
            <a:off x="251520" y="2317522"/>
            <a:ext cx="8352928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Obsahuje</a:t>
            </a:r>
            <a:r>
              <a:rPr lang="cs-CZ" sz="2800" b="1" dirty="0">
                <a:ea typeface="Calibri" pitchFamily="34" charset="0"/>
                <a:cs typeface="Times New Roman" pitchFamily="18" charset="0"/>
              </a:rPr>
              <a:t>: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FF00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>
                <a:ea typeface="Calibri" pitchFamily="34" charset="0"/>
                <a:cs typeface="Times New Roman" pitchFamily="18" charset="0"/>
              </a:rPr>
              <a:t>I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dentifikační data a údaje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-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 digitálním tachografu a o držiteli karty</a:t>
            </a:r>
            <a:b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</a:b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(název podniku a jeho adresa)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FF00"/>
              </a:buClr>
              <a:buSzTx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dirty="0"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Umožňuje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odemčení dat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digitálního tachografu pro stahování, prohlížení a vytištění údajů.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400" dirty="0"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Musí být schopna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uložit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nejméně 230 záznamů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.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28328" y="332656"/>
            <a:ext cx="4793300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4000" b="1" dirty="0" smtClean="0"/>
              <a:t>2) KARTA PODNIKU</a:t>
            </a:r>
            <a:endParaRPr lang="cs-CZ" sz="4000" dirty="0" smtClean="0"/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331640" y="1052736"/>
            <a:ext cx="6480720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268760"/>
            <a:ext cx="3168352" cy="2014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1"/>
          <p:cNvSpPr>
            <a:spLocks noChangeArrowheads="1"/>
          </p:cNvSpPr>
          <p:nvPr/>
        </p:nvSpPr>
        <p:spPr bwMode="auto">
          <a:xfrm>
            <a:off x="251520" y="2564904"/>
            <a:ext cx="8640960" cy="3877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Obsahuje</a:t>
            </a:r>
            <a:r>
              <a:rPr lang="cs-CZ" sz="2800" b="1" dirty="0">
                <a:ea typeface="Calibri" pitchFamily="34" charset="0"/>
                <a:cs typeface="Times New Roman" pitchFamily="18" charset="0"/>
              </a:rPr>
              <a:t>:</a:t>
            </a:r>
            <a:endParaRPr lang="cs-CZ" sz="2800" b="1" dirty="0" smtClean="0"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 smtClean="0"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lang="cs-CZ" sz="2800" dirty="0" smtClean="0">
                <a:ea typeface="Calibri" pitchFamily="34" charset="0"/>
                <a:cs typeface="Times New Roman" pitchFamily="18" charset="0"/>
              </a:rPr>
              <a:t> Podobné údaje jako karta předešlá.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dirty="0">
              <a:ea typeface="Calibri" pitchFamily="34" charset="0"/>
              <a:cs typeface="Times New Roman" pitchFamily="18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/>
              <a:t>Slouží </a:t>
            </a:r>
            <a:r>
              <a:rPr lang="cs-CZ" sz="2400" dirty="0"/>
              <a:t>pro </a:t>
            </a:r>
            <a:r>
              <a:rPr lang="cs-CZ" sz="2400" b="1" dirty="0"/>
              <a:t>kontrolní </a:t>
            </a:r>
            <a:r>
              <a:rPr lang="cs-CZ" sz="2400" b="1" dirty="0" smtClean="0"/>
              <a:t>orgán</a:t>
            </a:r>
            <a:r>
              <a:rPr lang="cs-CZ" sz="2400" dirty="0" smtClean="0"/>
              <a:t>.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2400" dirty="0" smtClean="0"/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/>
              <a:t>M</a:t>
            </a:r>
            <a:r>
              <a:rPr lang="cs-CZ" sz="2400" dirty="0" smtClean="0"/>
              <a:t>usí </a:t>
            </a:r>
            <a:r>
              <a:rPr lang="cs-CZ" sz="2400" dirty="0"/>
              <a:t>být schopna </a:t>
            </a:r>
            <a:r>
              <a:rPr lang="cs-CZ" sz="2400" b="1" dirty="0"/>
              <a:t>uložit minimálně 232 </a:t>
            </a:r>
            <a:r>
              <a:rPr lang="cs-CZ" sz="2400" b="1" dirty="0" smtClean="0"/>
              <a:t>záznamů</a:t>
            </a:r>
            <a:r>
              <a:rPr lang="cs-CZ" sz="2400" dirty="0" smtClean="0"/>
              <a:t>.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 sz="2400" dirty="0" smtClean="0"/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/>
              <a:t>P</a:t>
            </a:r>
            <a:r>
              <a:rPr lang="cs-CZ" sz="2400" b="1" dirty="0" smtClean="0"/>
              <a:t>oužívají </a:t>
            </a:r>
            <a:r>
              <a:rPr lang="cs-CZ" sz="2400" b="1" dirty="0"/>
              <a:t>ji kontrolní orgány.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. </a:t>
            </a:r>
            <a:endParaRPr kumimoji="0" lang="cs-CZ" sz="24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332656"/>
            <a:ext cx="5513049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4000" b="1" dirty="0"/>
              <a:t>3</a:t>
            </a:r>
            <a:r>
              <a:rPr lang="cs-CZ" sz="4000" b="1" dirty="0" smtClean="0"/>
              <a:t>) KONTROLNÍ KARTA </a:t>
            </a:r>
            <a:endParaRPr lang="cs-CZ" sz="4000" dirty="0" smtClean="0"/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259632" y="1052736"/>
            <a:ext cx="648072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 cstate="print">
            <a:lum bright="-12000"/>
          </a:blip>
          <a:srcRect/>
          <a:stretch>
            <a:fillRect/>
          </a:stretch>
        </p:blipFill>
        <p:spPr bwMode="auto">
          <a:xfrm>
            <a:off x="5436096" y="1340768"/>
            <a:ext cx="3240360" cy="20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1"/>
          <p:cNvSpPr>
            <a:spLocks noChangeArrowheads="1"/>
          </p:cNvSpPr>
          <p:nvPr/>
        </p:nvSpPr>
        <p:spPr bwMode="auto">
          <a:xfrm>
            <a:off x="251520" y="2740278"/>
            <a:ext cx="8640960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Obsahuje</a:t>
            </a:r>
            <a:r>
              <a:rPr lang="cs-CZ" sz="2800" b="1" dirty="0">
                <a:ea typeface="Calibri" pitchFamily="34" charset="0"/>
                <a:cs typeface="Times New Roman" pitchFamily="18" charset="0"/>
              </a:rPr>
              <a:t>:</a:t>
            </a:r>
            <a:endParaRPr lang="cs-CZ" sz="2800" b="1" dirty="0" smtClean="0"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2800" dirty="0" smtClean="0"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Font typeface="Wingdings" pitchFamily="2" charset="2"/>
              <a:buChar char="v"/>
            </a:pPr>
            <a:r>
              <a:rPr lang="cs-CZ" sz="2800" dirty="0" smtClean="0"/>
              <a:t> Bezpečnostní prvky</a:t>
            </a:r>
            <a:endParaRPr lang="cs-CZ" sz="2400" dirty="0" smtClean="0"/>
          </a:p>
          <a:p>
            <a:pPr lvl="0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</a:pPr>
            <a:endParaRPr lang="cs-CZ" sz="2400" dirty="0"/>
          </a:p>
          <a:p>
            <a:pPr lvl="0" algn="ctr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</a:pPr>
            <a:r>
              <a:rPr lang="cs-CZ" sz="2400" dirty="0" smtClean="0"/>
              <a:t> </a:t>
            </a:r>
            <a:r>
              <a:rPr lang="cs-CZ" sz="2400" b="1" dirty="0"/>
              <a:t>Slouží</a:t>
            </a:r>
            <a:r>
              <a:rPr lang="cs-CZ" sz="2400" dirty="0"/>
              <a:t> pro </a:t>
            </a:r>
            <a:r>
              <a:rPr lang="cs-CZ" sz="2400" b="1" dirty="0"/>
              <a:t>nastavení přístroje </a:t>
            </a:r>
            <a:r>
              <a:rPr lang="cs-CZ" sz="2400" dirty="0"/>
              <a:t>a jeho </a:t>
            </a:r>
            <a:r>
              <a:rPr lang="cs-CZ" sz="2400" b="1" dirty="0" smtClean="0"/>
              <a:t>kalibraci</a:t>
            </a:r>
            <a:r>
              <a:rPr lang="cs-CZ" sz="2400" dirty="0" smtClean="0"/>
              <a:t>.</a:t>
            </a:r>
            <a:endParaRPr lang="cs-CZ" sz="2400" dirty="0"/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.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83062" y="332656"/>
            <a:ext cx="4474302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algn="ctr"/>
            <a:r>
              <a:rPr lang="cs-CZ" sz="4000" b="1" dirty="0" smtClean="0"/>
              <a:t>4) KARTA SERVISU</a:t>
            </a:r>
            <a:endParaRPr lang="cs-CZ" sz="4000" dirty="0" smtClean="0"/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1259632" y="1052736"/>
            <a:ext cx="648072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412776"/>
            <a:ext cx="3667830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Vysvětli kdo povoluje digitální 	tachograf?</a:t>
            </a:r>
          </a:p>
          <a:p>
            <a:r>
              <a:rPr lang="cs-CZ" dirty="0" smtClean="0"/>
              <a:t>2.	Popiš jaké funkce plní zařízení?</a:t>
            </a:r>
          </a:p>
          <a:p>
            <a:r>
              <a:rPr lang="cs-CZ" dirty="0" smtClean="0"/>
              <a:t>3.	Vyjmenuj pracovní režimy 	tachografu?</a:t>
            </a:r>
          </a:p>
          <a:p>
            <a:r>
              <a:rPr lang="cs-CZ" dirty="0" smtClean="0"/>
              <a:t>4.	Vyjmenuj karty tachografu?</a:t>
            </a:r>
          </a:p>
          <a:p>
            <a:r>
              <a:rPr lang="cs-CZ" dirty="0" smtClean="0"/>
              <a:t>5.	Vyjmenuj data na kartě řidiče?</a:t>
            </a:r>
          </a:p>
        </p:txBody>
      </p:sp>
    </p:spTree>
    <p:extLst>
      <p:ext uri="{BB962C8B-B14F-4D97-AF65-F5344CB8AC3E}">
        <p14:creationId xmlns:p14="http://schemas.microsoft.com/office/powerpoint/2010/main" val="354704964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marL="64008" indent="0">
              <a:buNone/>
            </a:pPr>
            <a:r>
              <a:rPr lang="cs-CZ" sz="1800" dirty="0"/>
              <a:t>NAŘÍZENÍ RADY (EHS) č. 3821/85 ze dne 20. prosince 1985</a:t>
            </a:r>
          </a:p>
          <a:p>
            <a:pPr marL="64008" indent="0">
              <a:buNone/>
            </a:pPr>
            <a:r>
              <a:rPr lang="cs-CZ" sz="1800" dirty="0"/>
              <a:t>	o záznamovém zařízení v silniční dopravě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567783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45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00A7E2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00A7E2"/>
      </a:hlink>
      <a:folHlink>
        <a:srgbClr val="00A7E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67</TotalTime>
  <Words>499</Words>
  <Application>Microsoft Office PowerPoint</Application>
  <PresentationFormat>Předvádění na obrazovce (4:3)</PresentationFormat>
  <Paragraphs>124</Paragraphs>
  <Slides>16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Talent</vt:lpstr>
      <vt:lpstr>Prezentace aplikace PowerPoint</vt:lpstr>
      <vt:lpstr>Anotace:</vt:lpstr>
      <vt:lpstr>DIGITÁLNÍ TACHOGRAF </vt:lpstr>
      <vt:lpstr>Prezentace aplikace PowerPoint</vt:lpstr>
      <vt:lpstr>Záznamové zařízení plní funkce</vt:lpstr>
      <vt:lpstr>Pracovní režimy tachografu </vt:lpstr>
      <vt:lpstr>Prezentace aplikace PowerPoint</vt:lpstr>
      <vt:lpstr>Prezentace aplikace PowerPoint</vt:lpstr>
      <vt:lpstr>Rozeznáváme následující typy karet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TACHOGRAF</dc:title>
  <dc:creator>Verunka</dc:creator>
  <cp:lastModifiedBy>SMITKA František</cp:lastModifiedBy>
  <cp:revision>5</cp:revision>
  <dcterms:created xsi:type="dcterms:W3CDTF">2013-09-18T12:09:32Z</dcterms:created>
  <dcterms:modified xsi:type="dcterms:W3CDTF">2013-10-31T16:07:49Z</dcterms:modified>
</cp:coreProperties>
</file>