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76C10B2-D0AA-4269-AAB2-D0D7B76B94BF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0F9ECDD-785A-4239-B6FA-AC058B118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457069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VY_32_INOVACE_14_C_18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Nákladový list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CMR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252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48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36912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/>
              <a:t> NÁKLADOVÝ LIST CMR</a:t>
            </a:r>
            <a:r>
              <a:rPr lang="cs-CZ" sz="4800" dirty="0" smtClean="0"/>
              <a:t/>
            </a:r>
            <a:br>
              <a:rPr lang="cs-CZ" sz="4800" dirty="0" smtClean="0"/>
            </a:b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848872" cy="3416320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POVAHA</a:t>
            </a:r>
            <a:r>
              <a:rPr lang="cs-CZ" sz="3600" dirty="0" smtClean="0"/>
              <a:t> = </a:t>
            </a:r>
            <a:r>
              <a:rPr lang="cs-CZ" sz="2000" b="1" dirty="0" smtClean="0"/>
              <a:t>deklaratorní</a:t>
            </a:r>
            <a:r>
              <a:rPr lang="cs-CZ" sz="2000" dirty="0"/>
              <a:t>, tj. že jsou v něm obsaženy </a:t>
            </a:r>
            <a:r>
              <a:rPr lang="cs-CZ" sz="2000" b="1" dirty="0"/>
              <a:t>údaje vztahující se k zásilce</a:t>
            </a:r>
            <a:r>
              <a:rPr lang="cs-CZ" sz="2000" dirty="0"/>
              <a:t> a </a:t>
            </a:r>
            <a:r>
              <a:rPr lang="cs-CZ" sz="2000" b="1" dirty="0"/>
              <a:t>k místu </a:t>
            </a:r>
            <a:r>
              <a:rPr lang="cs-CZ" sz="2000" dirty="0"/>
              <a:t>její nakládky a vykládky a eventuálně další údaje, které </a:t>
            </a:r>
            <a:r>
              <a:rPr lang="cs-CZ" sz="2000" b="1" dirty="0"/>
              <a:t>určují zvláštní způsob zacházení se </a:t>
            </a:r>
            <a:r>
              <a:rPr lang="cs-CZ" sz="2000" b="1" dirty="0" smtClean="0"/>
              <a:t>zásilkou</a:t>
            </a:r>
          </a:p>
          <a:p>
            <a:pPr algn="ctr"/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Toto </a:t>
            </a:r>
            <a:r>
              <a:rPr lang="cs-CZ" sz="2000" dirty="0"/>
              <a:t>jsou ovšem ty podmínky, které jsou v nákladním listě v rubrikách zmíněny a zdaleka to </a:t>
            </a:r>
            <a:r>
              <a:rPr lang="cs-CZ" sz="2000" b="1" dirty="0"/>
              <a:t>nemusejí být všechny podmínky přepravní smlouvy</a:t>
            </a:r>
            <a:r>
              <a:rPr lang="cs-CZ" sz="2000" dirty="0"/>
              <a:t>.</a:t>
            </a:r>
            <a:endParaRPr lang="cs-CZ" sz="2000" dirty="0" smtClean="0"/>
          </a:p>
          <a:p>
            <a:pPr algn="ctr"/>
            <a:r>
              <a:rPr lang="cs-CZ" sz="2000" dirty="0"/>
              <a:t>	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87824" y="5661248"/>
            <a:ext cx="3408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hlinkClick r:id="rId2" action="ppaction://hlinksldjump"/>
              </a:rPr>
              <a:t>PŘEPRAVNÍ SMLOUVA</a:t>
            </a:r>
            <a:endParaRPr lang="cs-CZ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17240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PŘEPRAVNÍ SMLOUVA TZV. OBJEDNACÍ PŘÍKAZ-OBJEDNÁVKA PŘEPRAVY, KTERÁ BYLA AKCEPTOVÁNA</a:t>
            </a:r>
          </a:p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000" dirty="0" smtClean="0"/>
              <a:t>tvoří tu </a:t>
            </a:r>
            <a:r>
              <a:rPr lang="cs-CZ" sz="2000" b="1" dirty="0" smtClean="0"/>
              <a:t>vlastní konstitutivní přepravní smlouvu</a:t>
            </a:r>
            <a:r>
              <a:rPr lang="cs-CZ" sz="2000" dirty="0" smtClean="0"/>
              <a:t>, tu </a:t>
            </a:r>
            <a:r>
              <a:rPr lang="cs-CZ" sz="2000" b="1" dirty="0" smtClean="0"/>
              <a:t>smlouvu o přepravě</a:t>
            </a:r>
            <a:r>
              <a:rPr lang="cs-CZ" sz="2000" dirty="0" smtClean="0"/>
              <a:t>, která zakládá příslušný právní vztah, a údaje, které by byly v nákladním listě CMR v rozporu s tím, co je uvedeno ve smlouvě přijaté obapolným konsenzem, příp. </a:t>
            </a:r>
            <a:r>
              <a:rPr lang="cs-CZ" sz="2000" b="1" dirty="0" smtClean="0"/>
              <a:t>potvrzené, se stávají neplatnými a má přednost to ustanovení</a:t>
            </a:r>
            <a:r>
              <a:rPr lang="cs-CZ" sz="2000" dirty="0" smtClean="0"/>
              <a:t>, které lze dokumentovat z písemného nebo jinak důkazně zaznamenaného projevu stran, tzn. z objednávky přepravy, z objednacího příkazu potvrzeného druhou stranou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	</a:t>
            </a:r>
            <a:endParaRPr lang="cs-CZ" sz="20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23528" y="1268760"/>
            <a:ext cx="84969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83568" y="1700808"/>
            <a:ext cx="79208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Šipka doprava 8"/>
          <p:cNvSpPr/>
          <p:nvPr/>
        </p:nvSpPr>
        <p:spPr>
          <a:xfrm>
            <a:off x="0" y="2276872"/>
            <a:ext cx="899592" cy="576064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9" y="836712"/>
            <a:ext cx="6984775" cy="4370427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Nákladní list CMR i ve své funkci deklaratorního dokladu má velice důležitou roli v celém smluvním vztahu. 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Nákladní list je </a:t>
            </a:r>
            <a:r>
              <a:rPr lang="cs-CZ" sz="2000" b="1" dirty="0" smtClean="0"/>
              <a:t>dokladem o převzetí zásilky</a:t>
            </a:r>
            <a:r>
              <a:rPr lang="cs-CZ" sz="2000" dirty="0" smtClean="0"/>
              <a:t> dopravcem.</a:t>
            </a:r>
          </a:p>
          <a:p>
            <a:pPr algn="ctr"/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Vystavuje se ve </a:t>
            </a:r>
            <a:r>
              <a:rPr lang="cs-CZ" sz="2000" b="1" dirty="0" smtClean="0"/>
              <a:t>třech původních vyhotoveních</a:t>
            </a:r>
            <a:r>
              <a:rPr lang="cs-CZ" sz="2000" dirty="0" smtClean="0"/>
              <a:t> podepsaných odesílatelem a dopravcem, a dovoluje-li to právní řád státu, ve kterém se nákladní list vystavuje, mohou být tyto podpisy vytištěny nebo nahrazeny razítky odesílatele a dopravce.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/>
              <a:t>Jednotlivé vyhotovení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507288" cy="4572000"/>
          </a:xfrm>
        </p:spPr>
        <p:txBody>
          <a:bodyPr>
            <a:normAutofit fontScale="85000" lnSpcReduction="20000"/>
          </a:bodyPr>
          <a:lstStyle/>
          <a:p>
            <a:pPr lvl="0">
              <a:buNone/>
            </a:pPr>
            <a:r>
              <a:rPr lang="cs-CZ" sz="3300" dirty="0" smtClean="0"/>
              <a:t>1) obdrží odesílatel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– červený</a:t>
            </a:r>
          </a:p>
          <a:p>
            <a:pPr lvl="0"/>
            <a:endParaRPr lang="cs-CZ" dirty="0" smtClean="0"/>
          </a:p>
          <a:p>
            <a:pPr lvl="0">
              <a:buNone/>
            </a:pPr>
            <a:r>
              <a:rPr lang="cs-CZ" sz="3500" dirty="0" smtClean="0"/>
              <a:t>2) doprovází zásilku a je určen pro příjemce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- modrý</a:t>
            </a:r>
          </a:p>
          <a:p>
            <a:pPr lvl="0"/>
            <a:endParaRPr lang="cs-CZ" dirty="0" smtClean="0"/>
          </a:p>
          <a:p>
            <a:pPr lvl="0">
              <a:buNone/>
            </a:pPr>
            <a:r>
              <a:rPr lang="cs-CZ" dirty="0" smtClean="0"/>
              <a:t>3</a:t>
            </a:r>
            <a:r>
              <a:rPr lang="cs-CZ" sz="3300" dirty="0" smtClean="0"/>
              <a:t>) si ponechá dopravce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92D050"/>
                </a:solidFill>
              </a:rPr>
              <a:t> – zelený</a:t>
            </a:r>
          </a:p>
          <a:p>
            <a:pPr lvl="0"/>
            <a:endParaRPr lang="cs-CZ" dirty="0" smtClean="0"/>
          </a:p>
          <a:p>
            <a:pPr algn="ctr">
              <a:buNone/>
            </a:pPr>
            <a:r>
              <a:rPr lang="cs-CZ" dirty="0" smtClean="0"/>
              <a:t>Ostatní listy u </a:t>
            </a:r>
            <a:r>
              <a:rPr lang="cs-CZ" b="1" dirty="0" smtClean="0"/>
              <a:t>5 </a:t>
            </a:r>
            <a:r>
              <a:rPr lang="cs-CZ" b="1" dirty="0" err="1" smtClean="0"/>
              <a:t>listého</a:t>
            </a:r>
            <a:r>
              <a:rPr lang="cs-CZ" b="1" dirty="0" smtClean="0"/>
              <a:t> </a:t>
            </a:r>
            <a:r>
              <a:rPr lang="cs-CZ" dirty="0" smtClean="0"/>
              <a:t>nebo </a:t>
            </a:r>
            <a:r>
              <a:rPr lang="cs-CZ" b="1" dirty="0" smtClean="0"/>
              <a:t>7 </a:t>
            </a:r>
            <a:r>
              <a:rPr lang="cs-CZ" b="1" dirty="0" err="1" smtClean="0"/>
              <a:t>listého</a:t>
            </a:r>
            <a:r>
              <a:rPr lang="cs-CZ" b="1" dirty="0" smtClean="0"/>
              <a:t> </a:t>
            </a:r>
            <a:r>
              <a:rPr lang="cs-CZ" dirty="0" smtClean="0"/>
              <a:t>provedení jsou </a:t>
            </a:r>
            <a:r>
              <a:rPr lang="cs-CZ" b="1" dirty="0" smtClean="0"/>
              <a:t>určeny celní úřady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35292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Je </a:t>
            </a:r>
            <a:r>
              <a:rPr lang="cs-CZ" sz="2000" dirty="0"/>
              <a:t>možné, aby i při jedné přepravě byly převzaty zásilky, které mohou být od více odesílatelů, také není nemožné, aby šlo o zásilku od jednoho odesílatele opět na více nákladních listů, zejména když bude více příjemců pro jednotlivé partie zásilky. </a:t>
            </a:r>
            <a:endParaRPr lang="cs-CZ" sz="2000" dirty="0" smtClean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Pak</a:t>
            </a:r>
            <a:r>
              <a:rPr lang="cs-CZ" sz="2000" dirty="0"/>
              <a:t>, je-li třeba </a:t>
            </a:r>
            <a:r>
              <a:rPr lang="cs-CZ" sz="2000" b="1" dirty="0"/>
              <a:t>zásilku naložit na několik nákladních vozidel</a:t>
            </a:r>
            <a:r>
              <a:rPr lang="cs-CZ" sz="2000" dirty="0"/>
              <a:t> nebo </a:t>
            </a:r>
            <a:r>
              <a:rPr lang="cs-CZ" sz="2000" b="1" dirty="0"/>
              <a:t>jde-li o různé druhy nebo samostatné části zásilky</a:t>
            </a:r>
            <a:r>
              <a:rPr lang="cs-CZ" sz="2000" dirty="0"/>
              <a:t>, má odesílatel nebo dopravce </a:t>
            </a:r>
            <a:r>
              <a:rPr lang="cs-CZ" sz="2000" b="1" dirty="0"/>
              <a:t>právo žádat </a:t>
            </a:r>
            <a:r>
              <a:rPr lang="cs-CZ" sz="2000" dirty="0"/>
              <a:t>o vystavení </a:t>
            </a:r>
            <a:r>
              <a:rPr lang="cs-CZ" sz="2000" b="1" dirty="0"/>
              <a:t>tolika nákladních listů</a:t>
            </a:r>
            <a:r>
              <a:rPr lang="cs-CZ" sz="2000" dirty="0"/>
              <a:t>, </a:t>
            </a:r>
            <a:r>
              <a:rPr lang="cs-CZ" sz="2000" b="1" dirty="0"/>
              <a:t>kolik vozidel má být použito </a:t>
            </a:r>
            <a:r>
              <a:rPr lang="cs-CZ" sz="2000" dirty="0"/>
              <a:t>nebo kolik druhů nebo samostatných částí zásilky se má nakládat.</a:t>
            </a:r>
            <a:endParaRPr lang="cs-CZ" sz="2000" dirty="0" smtClean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 smtClean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 algn="ctr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000" dirty="0" smtClean="0"/>
              <a:t> Jelikož </a:t>
            </a:r>
            <a:r>
              <a:rPr lang="cs-CZ" sz="2000" dirty="0"/>
              <a:t>nákladní list je </a:t>
            </a:r>
            <a:r>
              <a:rPr lang="cs-CZ" sz="2000" b="1" dirty="0"/>
              <a:t>kogentním dokladem</a:t>
            </a:r>
            <a:r>
              <a:rPr lang="cs-CZ" sz="2000" dirty="0"/>
              <a:t>, tzn. takovým dokladem, který má zásilku mezinárodní dopravy doprovázet, </a:t>
            </a:r>
            <a:r>
              <a:rPr lang="cs-CZ" sz="2000" b="1" dirty="0"/>
              <a:t>Úmluva CMR stanoví</a:t>
            </a:r>
            <a:r>
              <a:rPr lang="cs-CZ" sz="2000" dirty="0"/>
              <a:t>, jaké údaje musí bezpodmínečně nákladní list CMR obsahovat. </a:t>
            </a:r>
            <a:endParaRPr lang="cs-CZ" sz="2000" dirty="0" smtClean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/>
              <a:t>Povinné údaje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16016"/>
          </a:xfrm>
          <a:ln w="38100"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578358" lvl="0" indent="-514350">
              <a:buNone/>
            </a:pPr>
            <a:r>
              <a:rPr lang="cs-CZ" b="1" dirty="0" smtClean="0"/>
              <a:t>1)</a:t>
            </a:r>
            <a:r>
              <a:rPr lang="cs-CZ" dirty="0" smtClean="0"/>
              <a:t> místo a datum vystavení;</a:t>
            </a:r>
          </a:p>
          <a:p>
            <a:pPr marL="578358" lvl="0" indent="-514350">
              <a:buNone/>
            </a:pPr>
            <a:endParaRPr lang="cs-CZ" dirty="0" smtClean="0"/>
          </a:p>
          <a:p>
            <a:pPr marL="578358" lvl="0" indent="-514350">
              <a:buNone/>
            </a:pPr>
            <a:r>
              <a:rPr lang="cs-CZ" b="1" dirty="0" smtClean="0"/>
              <a:t>2) </a:t>
            </a:r>
            <a:r>
              <a:rPr lang="cs-CZ" dirty="0" smtClean="0"/>
              <a:t>jméno a adresa odesílatele;</a:t>
            </a:r>
          </a:p>
          <a:p>
            <a:pPr lvl="0">
              <a:buNone/>
            </a:pPr>
            <a:endParaRPr lang="cs-CZ" b="1" dirty="0" smtClean="0"/>
          </a:p>
          <a:p>
            <a:pPr lvl="0">
              <a:buNone/>
            </a:pPr>
            <a:r>
              <a:rPr lang="cs-CZ" b="1" dirty="0" smtClean="0"/>
              <a:t>3) </a:t>
            </a:r>
            <a:r>
              <a:rPr lang="cs-CZ" dirty="0" smtClean="0"/>
              <a:t>jméno a adresa dopravce;</a:t>
            </a:r>
          </a:p>
          <a:p>
            <a:pPr lvl="0">
              <a:buNone/>
            </a:pPr>
            <a:endParaRPr lang="cs-CZ" b="1" dirty="0" smtClean="0"/>
          </a:p>
          <a:p>
            <a:pPr lvl="0">
              <a:buNone/>
            </a:pPr>
            <a:r>
              <a:rPr lang="cs-CZ" b="1" dirty="0" smtClean="0"/>
              <a:t>4) </a:t>
            </a:r>
            <a:r>
              <a:rPr lang="cs-CZ" dirty="0" smtClean="0"/>
              <a:t>místo a datum převzetí zásilky a místo jejího určení;</a:t>
            </a:r>
          </a:p>
          <a:p>
            <a:pPr lvl="0">
              <a:buNone/>
            </a:pPr>
            <a:endParaRPr lang="cs-CZ" b="1" dirty="0" smtClean="0"/>
          </a:p>
          <a:p>
            <a:pPr lvl="0">
              <a:buNone/>
            </a:pPr>
            <a:r>
              <a:rPr lang="cs-CZ" b="1" dirty="0" smtClean="0"/>
              <a:t>5) </a:t>
            </a:r>
            <a:r>
              <a:rPr lang="cs-CZ" dirty="0" smtClean="0"/>
              <a:t>jméno a adresa příjemce;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416824" cy="6247864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lvl="0">
              <a:buNone/>
            </a:pPr>
            <a:r>
              <a:rPr lang="cs-CZ" sz="2000" b="1" dirty="0" smtClean="0"/>
              <a:t>6) </a:t>
            </a:r>
            <a:r>
              <a:rPr lang="cs-CZ" sz="2000" dirty="0" smtClean="0"/>
              <a:t>obvyklé pojmenování povahy přepravované věci a druh obalu. Jestliže jde o zboží nebezpečné povahy, pak musí být uvedeno obecně uznávané označení, kromě toho musejí být k nákladnímu listu doloženy další doklady předepsané rovněž mezinárodní dohodou o přepravách nebezpečného zboží – počet kusů, jejich zvláštní značky a čísla;</a:t>
            </a:r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r>
              <a:rPr lang="cs-CZ" sz="2000" b="1" dirty="0" smtClean="0"/>
              <a:t>7) </a:t>
            </a:r>
            <a:r>
              <a:rPr lang="cs-CZ" sz="2000" dirty="0" smtClean="0"/>
              <a:t>hrubá váha zásilky nebo jiným způsobem vyjádřené množství zboží;</a:t>
            </a:r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r>
              <a:rPr lang="cs-CZ" sz="2000" b="1" dirty="0" smtClean="0"/>
              <a:t>8) </a:t>
            </a:r>
            <a:r>
              <a:rPr lang="cs-CZ" sz="2000" dirty="0" smtClean="0"/>
              <a:t>náklady spojené s přepravou, dovozné, vedlejší poplatky, cla a jiné výdaje vznikající od okamžiku uzavření smlouvy až do vydání zásilky;</a:t>
            </a:r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r>
              <a:rPr lang="cs-CZ" sz="2000" b="1" dirty="0" smtClean="0"/>
              <a:t>9) </a:t>
            </a:r>
            <a:r>
              <a:rPr lang="cs-CZ" sz="2000" dirty="0" smtClean="0"/>
              <a:t>pokyny potřebné pro celní a jiná úřední jednání;</a:t>
            </a:r>
          </a:p>
          <a:p>
            <a:pPr lvl="0">
              <a:buNone/>
            </a:pPr>
            <a:endParaRPr lang="cs-CZ" sz="2000" dirty="0" smtClean="0"/>
          </a:p>
          <a:p>
            <a:pPr lvl="0">
              <a:buNone/>
            </a:pPr>
            <a:r>
              <a:rPr lang="cs-CZ" sz="2000" b="1" dirty="0" smtClean="0"/>
              <a:t>10) </a:t>
            </a:r>
            <a:r>
              <a:rPr lang="cs-CZ" sz="2000" dirty="0" smtClean="0"/>
              <a:t>údaj o tom, že přeprava i přes jakoukoliv opačnou doložku podléhá ustanovením této úmluvy.</a:t>
            </a:r>
          </a:p>
          <a:p>
            <a:endParaRPr lang="cs-CZ" sz="2000" dirty="0"/>
          </a:p>
        </p:txBody>
      </p:sp>
    </p:spTree>
  </p:cSld>
  <p:clrMapOvr>
    <a:masterClrMapping/>
  </p:clrMapOvr>
  <p:transition spd="med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692696"/>
            <a:ext cx="705678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Vedle údajů, které musí nákladní list CMR bezpodmínečně obsahovat, mohou přicházet v úvahu jako </a:t>
            </a:r>
            <a:r>
              <a:rPr lang="cs-CZ" sz="2400" b="1" dirty="0" smtClean="0"/>
              <a:t>obligatorní (povinné) i další údaje</a:t>
            </a:r>
            <a:r>
              <a:rPr lang="cs-CZ" sz="2400" dirty="0" smtClean="0"/>
              <a:t>, které vyplývají z přepravní smlouvy nebo se opírají o povinnosti dodatečně dopravcem přijaté na základě přímého ujednání s odesílatelem zásilky, případně s příkazcem přepravy.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sz="3200" b="1" dirty="0" smtClean="0">
                <a:hlinkClick r:id="rId2" action="ppaction://hlinksldjump"/>
              </a:rPr>
              <a:t>NEPOVINNÉ ÚDAJE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7693"/>
            <a:ext cx="8028384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Jde o tyto nepovinné údaje: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1"/>
                </a:solidFill>
              </a:rPr>
              <a:t> z</a:t>
            </a:r>
            <a:r>
              <a:rPr lang="cs-CZ" sz="2400" dirty="0" smtClean="0"/>
              <a:t>ákaz překládky,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2</a:t>
            </a:r>
            <a:r>
              <a:rPr lang="cs-CZ" sz="2400" dirty="0" smtClean="0">
                <a:solidFill>
                  <a:schemeClr val="accent1"/>
                </a:solidFill>
              </a:rPr>
              <a:t>. </a:t>
            </a:r>
            <a:r>
              <a:rPr lang="cs-CZ" sz="2400" dirty="0" smtClean="0"/>
              <a:t>  </a:t>
            </a:r>
            <a:r>
              <a:rPr lang="cs-CZ" sz="2400" b="1" dirty="0" smtClean="0">
                <a:solidFill>
                  <a:schemeClr val="accent1"/>
                </a:solidFill>
              </a:rPr>
              <a:t>v</a:t>
            </a:r>
            <a:r>
              <a:rPr lang="cs-CZ" sz="2400" dirty="0" smtClean="0"/>
              <a:t>ýdaje, které bere odesílatel na sebe,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3.   v</a:t>
            </a:r>
            <a:r>
              <a:rPr lang="cs-CZ" sz="2400" dirty="0" smtClean="0"/>
              <a:t>ýše dobírky, která má být vybrána od příjemce při dodání zásilky,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4.   u</a:t>
            </a:r>
            <a:r>
              <a:rPr lang="cs-CZ" sz="2400" dirty="0" smtClean="0"/>
              <a:t>dání ceny zásilky a částky vyjadřující zvláštní zájem na dodání,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5.   p</a:t>
            </a:r>
            <a:r>
              <a:rPr lang="cs-CZ" sz="2400" dirty="0" smtClean="0"/>
              <a:t>okyny odesílatele dopravci týkající se pojištění zásilky,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6.   s</a:t>
            </a:r>
            <a:r>
              <a:rPr lang="cs-CZ" sz="2400" dirty="0" smtClean="0"/>
              <a:t>mluvenou lhůtu, ve které má být přeprava provedena,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7.   s</a:t>
            </a:r>
            <a:r>
              <a:rPr lang="cs-CZ" sz="2400" dirty="0" smtClean="0"/>
              <a:t>eznam dokladů předaných dopravci.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260648"/>
            <a:ext cx="6858000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Z iniciativy Mezinárodní unie silniční dopravy </a:t>
            </a:r>
            <a:r>
              <a:rPr lang="cs-CZ" sz="2400" dirty="0" smtClean="0"/>
              <a:t>byl zpracován </a:t>
            </a:r>
            <a:r>
              <a:rPr lang="cs-CZ" sz="2400" b="1" dirty="0" smtClean="0"/>
              <a:t>protokol k Úmluvě CMR </a:t>
            </a:r>
            <a:r>
              <a:rPr lang="cs-CZ" sz="2400" dirty="0" smtClean="0"/>
              <a:t>vztahující se k elektronickému nákladnímu listu CMR. 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V ustanoveních tohoto protokolu </a:t>
            </a:r>
            <a:r>
              <a:rPr lang="cs-CZ" sz="2400" b="1" dirty="0" smtClean="0"/>
              <a:t>se poukazuje na možnost elektronické komunikace</a:t>
            </a:r>
            <a:r>
              <a:rPr lang="cs-CZ" sz="2400" dirty="0" smtClean="0"/>
              <a:t> a její využití při elektronickém podpisu, což má umožnit, aby údaje nákladního listu CMR mohly být k dispozici všem takovým osobám,</a:t>
            </a:r>
          </a:p>
          <a:p>
            <a:pPr algn="ctr"/>
            <a:r>
              <a:rPr lang="cs-CZ" sz="2400" dirty="0" smtClean="0"/>
              <a:t>které jsou odpovědné za údaje uvedené v nákladním listě. 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Použití tohoto způsobu předpokládá, </a:t>
            </a:r>
            <a:r>
              <a:rPr lang="cs-CZ" sz="2400" b="1" dirty="0" smtClean="0"/>
              <a:t>že je v legislativě členského států Úmluvy upraven elektronický podpis.</a:t>
            </a:r>
            <a:endParaRPr lang="cs-CZ" sz="2400" b="1" dirty="0"/>
          </a:p>
        </p:txBody>
      </p:sp>
      <p:sp>
        <p:nvSpPr>
          <p:cNvPr id="3" name="Pěticípá hvězda 2"/>
          <p:cNvSpPr/>
          <p:nvPr/>
        </p:nvSpPr>
        <p:spPr>
          <a:xfrm>
            <a:off x="179512" y="188640"/>
            <a:ext cx="792088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467544" y="980728"/>
            <a:ext cx="792088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Nákladní list je jakým dokladem?</a:t>
            </a:r>
          </a:p>
          <a:p>
            <a:r>
              <a:rPr lang="cs-CZ" dirty="0" smtClean="0"/>
              <a:t>2.	Vyjmenuj povinná data nákladového 	listu?</a:t>
            </a:r>
          </a:p>
          <a:p>
            <a:r>
              <a:rPr lang="cs-CZ" dirty="0" smtClean="0"/>
              <a:t>3.	Vyjmenuj nepovinné údaje 	nákladového listu?</a:t>
            </a:r>
          </a:p>
          <a:p>
            <a:r>
              <a:rPr lang="cs-CZ" dirty="0" smtClean="0"/>
              <a:t>4.	Popiš rozdělení nákladového listu při 	přepravě?</a:t>
            </a:r>
          </a:p>
        </p:txBody>
      </p:sp>
    </p:spTree>
    <p:extLst>
      <p:ext uri="{BB962C8B-B14F-4D97-AF65-F5344CB8AC3E}">
        <p14:creationId xmlns:p14="http://schemas.microsoft.com/office/powerpoint/2010/main" val="146138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marL="64008" indent="0">
              <a:buNone/>
            </a:pPr>
            <a:r>
              <a:rPr lang="cs-CZ" sz="1800" dirty="0"/>
              <a:t>Úmluva CMR o přepravní smlouvě  </a:t>
            </a:r>
            <a:r>
              <a:rPr lang="cs-CZ" sz="1800" dirty="0" smtClean="0"/>
              <a:t>v </a:t>
            </a:r>
            <a:r>
              <a:rPr lang="cs-CZ" sz="1800" dirty="0"/>
              <a:t>mezinárodní silniční nákladní </a:t>
            </a:r>
            <a:r>
              <a:rPr lang="cs-CZ" sz="1800" dirty="0" smtClean="0"/>
              <a:t>dopravě, ze dne 19</a:t>
            </a:r>
            <a:r>
              <a:rPr lang="cs-CZ" sz="1800" dirty="0"/>
              <a:t>. května 1956 </a:t>
            </a:r>
            <a:r>
              <a:rPr lang="cs-CZ" sz="1800" dirty="0" smtClean="0"/>
              <a:t>, Ženeva </a:t>
            </a:r>
            <a:endParaRPr lang="cs-CZ" sz="1800" dirty="0"/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342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46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63812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63812"/>
      </a:hlink>
      <a:folHlink>
        <a:srgbClr val="F6381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60</TotalTime>
  <Words>776</Words>
  <Application>Microsoft Office PowerPoint</Application>
  <PresentationFormat>Předvádění na obrazovce (4:3)</PresentationFormat>
  <Paragraphs>106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Prezentace aplikace PowerPoint</vt:lpstr>
      <vt:lpstr>Anotace:</vt:lpstr>
      <vt:lpstr> NÁKLADOVÝ LIST CMR </vt:lpstr>
      <vt:lpstr>Prezentace aplikace PowerPoint</vt:lpstr>
      <vt:lpstr>Prezentace aplikace PowerPoint</vt:lpstr>
      <vt:lpstr>Prezentace aplikace PowerPoint</vt:lpstr>
      <vt:lpstr>Jednotlivé vyhotovení</vt:lpstr>
      <vt:lpstr>Prezentace aplikace PowerPoint</vt:lpstr>
      <vt:lpstr>Povinné údaje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POVAHA A NÁLEŽITOSTI NÁKLADNÍHO LISTU CMR</dc:title>
  <dc:creator>Verunka</dc:creator>
  <cp:lastModifiedBy>SMITKA František</cp:lastModifiedBy>
  <cp:revision>5</cp:revision>
  <dcterms:created xsi:type="dcterms:W3CDTF">2013-09-19T08:47:46Z</dcterms:created>
  <dcterms:modified xsi:type="dcterms:W3CDTF">2013-10-31T16:11:41Z</dcterms:modified>
</cp:coreProperties>
</file>