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F00AB16-7954-473E-B9FF-46049D79A83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61D05FA-D45B-4BFA-8BE7-42DB8BC0E8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F00AB16-7954-473E-B9FF-46049D79A83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D05FA-D45B-4BFA-8BE7-42DB8BC0E8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F00AB16-7954-473E-B9FF-46049D79A83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61D05FA-D45B-4BFA-8BE7-42DB8BC0E8A9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F00AB16-7954-473E-B9FF-46049D79A83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61D05FA-D45B-4BFA-8BE7-42DB8BC0E8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F00AB16-7954-473E-B9FF-46049D79A83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61D05FA-D45B-4BFA-8BE7-42DB8BC0E8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0AB16-7954-473E-B9FF-46049D79A83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D05FA-D45B-4BFA-8BE7-42DB8BC0E8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F00AB16-7954-473E-B9FF-46049D79A83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61D05FA-D45B-4BFA-8BE7-42DB8BC0E8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F00AB16-7954-473E-B9FF-46049D79A83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61D05FA-D45B-4BFA-8BE7-42DB8BC0E8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F00AB16-7954-473E-B9FF-46049D79A83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61D05FA-D45B-4BFA-8BE7-42DB8BC0E8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0AB16-7954-473E-B9FF-46049D79A83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D05FA-D45B-4BFA-8BE7-42DB8BC0E8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0AB16-7954-473E-B9FF-46049D79A83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D05FA-D45B-4BFA-8BE7-42DB8BC0E8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F00AB16-7954-473E-B9FF-46049D79A83F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61D05FA-D45B-4BFA-8BE7-42DB8BC0E8A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4010172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VY_32_INOVACE_14_C_19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Klasifikace nebezpečných věcí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68960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756406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420888"/>
            <a:ext cx="8062912" cy="1470025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hlinkClick r:id="rId2" action="ppaction://hlinksldjump"/>
              </a:rPr>
              <a:t>KLASIFIKACE NEBEZPEČNÝCH VĚCÍ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852936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48680"/>
            <a:ext cx="6858000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/>
              <a:t>Nebezpečné věci jsou látky a předměty </a:t>
            </a:r>
            <a:r>
              <a:rPr lang="cs-CZ" sz="2000" dirty="0"/>
              <a:t>pro jejichž povahu, vlastnosti nebo stav může být v souvislosti s jejich přepravou ohrožena bezpečnost osob, zvířat a věcí nebo ohroženo životní prostředí. </a:t>
            </a:r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r>
              <a:rPr lang="cs-CZ" sz="2800" b="1" dirty="0" smtClean="0"/>
              <a:t>Mezi </a:t>
            </a:r>
            <a:r>
              <a:rPr lang="cs-CZ" sz="2800" b="1" dirty="0"/>
              <a:t>vlastnosti těchto látek řadíme </a:t>
            </a:r>
            <a:r>
              <a:rPr lang="cs-CZ" sz="2000" dirty="0"/>
              <a:t>výbušnost, hořlavost, infekčnost, radioaktivitu a žíravost</a:t>
            </a:r>
            <a:r>
              <a:rPr lang="cs-CZ" sz="2000" dirty="0" smtClean="0"/>
              <a:t>.</a:t>
            </a:r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 </a:t>
            </a:r>
            <a:r>
              <a:rPr lang="cs-CZ" sz="2800" b="1" dirty="0"/>
              <a:t>Pod pojmem nebezpečné věci </a:t>
            </a:r>
            <a:r>
              <a:rPr lang="cs-CZ" sz="2000" dirty="0"/>
              <a:t>je nutné chápat nejen látky, ale i předměty obsahující nebezpečné </a:t>
            </a:r>
            <a:r>
              <a:rPr lang="cs-CZ" sz="2000" dirty="0" smtClean="0"/>
              <a:t>věci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dirty="0"/>
              <a:t>(náboje, akumulátory, lihové baterie). </a:t>
            </a:r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r>
              <a:rPr lang="cs-CZ" sz="3200" b="1" dirty="0" smtClean="0"/>
              <a:t>Dohoda </a:t>
            </a:r>
            <a:r>
              <a:rPr lang="cs-CZ" sz="3200" b="1" dirty="0"/>
              <a:t>ADR </a:t>
            </a:r>
            <a:r>
              <a:rPr lang="cs-CZ" sz="2000" dirty="0"/>
              <a:t>vymezuje také odpad.</a:t>
            </a:r>
          </a:p>
        </p:txBody>
      </p:sp>
      <p:sp>
        <p:nvSpPr>
          <p:cNvPr id="3" name="Veselý obličej 2"/>
          <p:cNvSpPr/>
          <p:nvPr/>
        </p:nvSpPr>
        <p:spPr>
          <a:xfrm>
            <a:off x="395536" y="260648"/>
            <a:ext cx="720080" cy="6480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00126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 smtClean="0"/>
              <a:t>PŘÍLOHA </a:t>
            </a:r>
            <a:r>
              <a:rPr lang="cs-CZ" sz="9600" b="1" dirty="0" smtClean="0"/>
              <a:t>A</a:t>
            </a:r>
            <a:endParaRPr lang="cs-CZ" sz="9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9649072" cy="496855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klasifikuje nebezpečné věci do 13 tříd a 3 obalových</a:t>
            </a:r>
          </a:p>
          <a:p>
            <a:pPr>
              <a:buNone/>
            </a:pPr>
            <a:r>
              <a:rPr lang="cs-CZ" dirty="0" smtClean="0"/>
              <a:t>skupin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třída je skupina nebezpečných věcí, které mají </a:t>
            </a:r>
          </a:p>
          <a:p>
            <a:pPr>
              <a:buNone/>
            </a:pPr>
            <a:r>
              <a:rPr lang="cs-CZ" dirty="0" smtClean="0"/>
              <a:t>stejnou hlavní nebezpečnou vlastnost</a:t>
            </a:r>
          </a:p>
          <a:p>
            <a:pPr>
              <a:buNone/>
            </a:pPr>
            <a:r>
              <a:rPr lang="cs-CZ" dirty="0" smtClean="0"/>
              <a:t>obsaženou v názvu třídy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určité látky mohou být přiřazeny (pro účel balení) na</a:t>
            </a:r>
          </a:p>
          <a:p>
            <a:pPr>
              <a:buNone/>
            </a:pPr>
            <a:r>
              <a:rPr lang="cs-CZ" dirty="0" smtClean="0"/>
              <a:t>základě svého stupně nebezpečnosti do skupin</a:t>
            </a:r>
          </a:p>
          <a:p>
            <a:pPr>
              <a:buNone/>
            </a:pPr>
            <a:r>
              <a:rPr lang="cs-CZ" dirty="0" smtClean="0"/>
              <a:t> balení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hlinkClick r:id="rId2" action="ppaction://hlinksldjump"/>
              </a:rPr>
              <a:t>OBALOVÉ SKUPINY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0" y="1556792"/>
            <a:ext cx="53955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0" y="4365104"/>
            <a:ext cx="53955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0" y="2852936"/>
            <a:ext cx="53955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48680"/>
            <a:ext cx="8748464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TYTO OBALOVÉ SKUPINY MAJÍ NÁSLEDUJÍCÍ VÝZNAM:</a:t>
            </a:r>
          </a:p>
          <a:p>
            <a:endParaRPr lang="cs-CZ" sz="2400" dirty="0" smtClean="0">
              <a:solidFill>
                <a:schemeClr val="accent1"/>
              </a:solidFill>
            </a:endParaRPr>
          </a:p>
          <a:p>
            <a:r>
              <a:rPr lang="cs-CZ" sz="2800" dirty="0" smtClean="0">
                <a:solidFill>
                  <a:schemeClr val="accent1"/>
                </a:solidFill>
              </a:rPr>
              <a:t>OBALOVÁ SKUPINA I </a:t>
            </a:r>
            <a:endParaRPr lang="cs-CZ" sz="2800" dirty="0"/>
          </a:p>
          <a:p>
            <a:r>
              <a:rPr lang="cs-CZ" sz="2800" dirty="0" smtClean="0"/>
              <a:t>    látky </a:t>
            </a:r>
            <a:r>
              <a:rPr lang="cs-CZ" sz="2800" dirty="0"/>
              <a:t>s vysokým stupněm nebezpečí</a:t>
            </a:r>
            <a:r>
              <a:rPr lang="cs-CZ" sz="2800" dirty="0" smtClean="0"/>
              <a:t>,</a:t>
            </a:r>
          </a:p>
          <a:p>
            <a:endParaRPr lang="cs-CZ" sz="2800" dirty="0"/>
          </a:p>
          <a:p>
            <a:r>
              <a:rPr lang="cs-CZ" sz="2800" dirty="0" smtClean="0">
                <a:solidFill>
                  <a:schemeClr val="accent1"/>
                </a:solidFill>
              </a:rPr>
              <a:t>OBALOVÁ SKUPINA II </a:t>
            </a:r>
            <a:endParaRPr lang="cs-CZ" sz="2800" dirty="0"/>
          </a:p>
          <a:p>
            <a:r>
              <a:rPr lang="cs-CZ" sz="2800" dirty="0" smtClean="0"/>
              <a:t>    látky </a:t>
            </a:r>
            <a:r>
              <a:rPr lang="cs-CZ" sz="2800" dirty="0"/>
              <a:t>se středním stupněm nebezpečí</a:t>
            </a:r>
            <a:r>
              <a:rPr lang="cs-CZ" sz="2800" dirty="0" smtClean="0"/>
              <a:t>,</a:t>
            </a:r>
          </a:p>
          <a:p>
            <a:endParaRPr lang="cs-CZ" sz="2800" dirty="0"/>
          </a:p>
          <a:p>
            <a:r>
              <a:rPr lang="cs-CZ" sz="2800" dirty="0" smtClean="0">
                <a:solidFill>
                  <a:schemeClr val="accent1"/>
                </a:solidFill>
              </a:rPr>
              <a:t>OBALOVÁ SKUPINA III </a:t>
            </a:r>
            <a:endParaRPr lang="cs-CZ" sz="2800" dirty="0"/>
          </a:p>
          <a:p>
            <a:r>
              <a:rPr lang="cs-CZ" sz="2800" dirty="0" smtClean="0"/>
              <a:t>    látky </a:t>
            </a:r>
            <a:r>
              <a:rPr lang="cs-CZ" sz="2800" dirty="0"/>
              <a:t>s nízkým stupněm nebezpečí.</a:t>
            </a:r>
          </a:p>
        </p:txBody>
      </p:sp>
      <p:cxnSp>
        <p:nvCxnSpPr>
          <p:cNvPr id="4" name="Pravoúhlá spojovací čára 3"/>
          <p:cNvCxnSpPr/>
          <p:nvPr/>
        </p:nvCxnSpPr>
        <p:spPr>
          <a:xfrm rot="16200000" flipH="1">
            <a:off x="-144016" y="2060848"/>
            <a:ext cx="576064" cy="288032"/>
          </a:xfrm>
          <a:prstGeom prst="bentConnector3">
            <a:avLst>
              <a:gd name="adj1" fmla="val 50000"/>
            </a:avLst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ravoúhlá spojovací čára 4"/>
          <p:cNvCxnSpPr/>
          <p:nvPr/>
        </p:nvCxnSpPr>
        <p:spPr>
          <a:xfrm rot="16200000" flipH="1">
            <a:off x="-144016" y="3356992"/>
            <a:ext cx="576064" cy="288032"/>
          </a:xfrm>
          <a:prstGeom prst="bentConnector3">
            <a:avLst>
              <a:gd name="adj1" fmla="val 50000"/>
            </a:avLst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ravoúhlá spojovací čára 5"/>
          <p:cNvCxnSpPr/>
          <p:nvPr/>
        </p:nvCxnSpPr>
        <p:spPr>
          <a:xfrm rot="16200000" flipH="1">
            <a:off x="-144016" y="4653136"/>
            <a:ext cx="576064" cy="288032"/>
          </a:xfrm>
          <a:prstGeom prst="bentConnector3">
            <a:avLst>
              <a:gd name="adj1" fmla="val 50000"/>
            </a:avLst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280" y="188640"/>
            <a:ext cx="851520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Každé látce nebo </a:t>
            </a:r>
            <a:r>
              <a:rPr lang="cs-CZ" sz="2400" b="1" dirty="0"/>
              <a:t>předmětu je přiřazeno identifikační číslo látky</a:t>
            </a:r>
            <a:r>
              <a:rPr lang="cs-CZ" sz="2400" dirty="0"/>
              <a:t>, neboli </a:t>
            </a:r>
            <a:r>
              <a:rPr lang="cs-CZ" sz="2400" b="1" dirty="0"/>
              <a:t>UN číslo (UN kód</a:t>
            </a:r>
            <a:r>
              <a:rPr lang="cs-CZ" sz="2400" dirty="0"/>
              <a:t>). </a:t>
            </a:r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Toto </a:t>
            </a:r>
            <a:r>
              <a:rPr lang="cs-CZ" sz="2400" dirty="0"/>
              <a:t>číslo je </a:t>
            </a:r>
            <a:r>
              <a:rPr lang="cs-CZ" sz="2400" b="1" dirty="0"/>
              <a:t>čtyřmístné, začínající číslovkou – 0,1,2,3</a:t>
            </a:r>
            <a:r>
              <a:rPr lang="cs-CZ" sz="2400" dirty="0" smtClean="0"/>
              <a:t>.</a:t>
            </a:r>
          </a:p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b="1" dirty="0"/>
              <a:t>Pro jednoznačnou klasifikaci nebezpečných věcí je </a:t>
            </a:r>
            <a:endParaRPr lang="cs-CZ" sz="2400" b="1" dirty="0" smtClean="0"/>
          </a:p>
          <a:p>
            <a:pPr algn="ctr"/>
            <a:r>
              <a:rPr lang="cs-CZ" sz="2400" b="1" dirty="0" smtClean="0"/>
              <a:t>nutné </a:t>
            </a:r>
            <a:r>
              <a:rPr lang="cs-CZ" sz="2400" b="1" dirty="0"/>
              <a:t>znát</a:t>
            </a:r>
            <a:r>
              <a:rPr lang="cs-CZ" sz="2400" b="1" dirty="0" smtClean="0"/>
              <a:t>:</a:t>
            </a:r>
          </a:p>
          <a:p>
            <a:pPr algn="ctr"/>
            <a:endParaRPr lang="cs-CZ" sz="2400" b="1" dirty="0"/>
          </a:p>
          <a:p>
            <a:pPr marL="457200" indent="-457200">
              <a:buAutoNum type="alphaLcParenR"/>
            </a:pPr>
            <a:r>
              <a:rPr lang="cs-CZ" sz="3200" b="1" dirty="0" smtClean="0"/>
              <a:t>UN</a:t>
            </a:r>
            <a:r>
              <a:rPr lang="cs-CZ" sz="2400" b="1" dirty="0" smtClean="0"/>
              <a:t> číslo</a:t>
            </a:r>
          </a:p>
          <a:p>
            <a:pPr marL="457200" indent="-457200">
              <a:buAutoNum type="alphaLcParenR"/>
            </a:pPr>
            <a:endParaRPr lang="cs-CZ" sz="2400" b="1" dirty="0"/>
          </a:p>
          <a:p>
            <a:r>
              <a:rPr lang="cs-CZ" sz="2400" b="1" dirty="0"/>
              <a:t>b) Číslo </a:t>
            </a:r>
            <a:r>
              <a:rPr lang="cs-CZ" sz="3200" b="1" dirty="0" smtClean="0"/>
              <a:t>třídy</a:t>
            </a:r>
          </a:p>
          <a:p>
            <a:endParaRPr lang="cs-CZ" sz="2400" b="1" dirty="0"/>
          </a:p>
          <a:p>
            <a:r>
              <a:rPr lang="cs-CZ" sz="2400" b="1" dirty="0"/>
              <a:t>c) Číslo </a:t>
            </a:r>
            <a:r>
              <a:rPr lang="cs-CZ" sz="3200" b="1" dirty="0"/>
              <a:t>obalové </a:t>
            </a:r>
            <a:r>
              <a:rPr lang="cs-CZ" sz="3200" b="1" dirty="0" smtClean="0"/>
              <a:t>skupiny</a:t>
            </a:r>
            <a:endParaRPr lang="cs-CZ" sz="3200" b="1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4365104"/>
            <a:ext cx="52920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0" y="5301208"/>
            <a:ext cx="53640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0" y="6165304"/>
            <a:ext cx="543609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188640"/>
            <a:ext cx="7830616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chemeClr val="accent1"/>
                </a:solidFill>
              </a:rPr>
              <a:t>Každému UN číslu </a:t>
            </a:r>
            <a:r>
              <a:rPr lang="cs-CZ" dirty="0"/>
              <a:t>je přiřazeno oficiální pojmenování, které se v řadě případů liší od obchodních názvů</a:t>
            </a:r>
            <a:r>
              <a:rPr lang="cs-CZ" dirty="0" smtClean="0"/>
              <a:t>.</a:t>
            </a:r>
          </a:p>
          <a:p>
            <a:pPr algn="ctr"/>
            <a:endParaRPr lang="cs-CZ" dirty="0"/>
          </a:p>
          <a:p>
            <a:pPr algn="ctr"/>
            <a:r>
              <a:rPr lang="cs-CZ" b="1" dirty="0">
                <a:solidFill>
                  <a:schemeClr val="accent1"/>
                </a:solidFill>
              </a:rPr>
              <a:t>Identifikační číslo nebezpečnosti </a:t>
            </a:r>
            <a:r>
              <a:rPr lang="cs-CZ" dirty="0"/>
              <a:t>slouží k rychlé identifikaci druhu a intenzity nebezpečí</a:t>
            </a:r>
            <a:r>
              <a:rPr lang="cs-CZ" dirty="0" smtClean="0"/>
              <a:t>.</a:t>
            </a:r>
          </a:p>
          <a:p>
            <a:pPr algn="ctr"/>
            <a:endParaRPr lang="cs-CZ" dirty="0"/>
          </a:p>
          <a:p>
            <a:pPr algn="ctr"/>
            <a:r>
              <a:rPr lang="cs-CZ" b="1" dirty="0">
                <a:solidFill>
                  <a:schemeClr val="accent1"/>
                </a:solidFill>
              </a:rPr>
              <a:t>Použití mají zejména při značení vozidel a kontejneru</a:t>
            </a:r>
            <a:r>
              <a:rPr lang="cs-CZ" dirty="0"/>
              <a:t>, pro volně </a:t>
            </a:r>
            <a:r>
              <a:rPr lang="cs-CZ" b="1" dirty="0">
                <a:solidFill>
                  <a:schemeClr val="accent1"/>
                </a:solidFill>
              </a:rPr>
              <a:t>ložené látky a cisternových vozidel </a:t>
            </a:r>
            <a:r>
              <a:rPr lang="cs-CZ" dirty="0"/>
              <a:t>a </a:t>
            </a:r>
            <a:r>
              <a:rPr lang="cs-CZ" b="1" dirty="0">
                <a:solidFill>
                  <a:schemeClr val="accent1"/>
                </a:solidFill>
              </a:rPr>
              <a:t>cisternových kontejnerů</a:t>
            </a:r>
            <a:r>
              <a:rPr lang="cs-CZ" dirty="0"/>
              <a:t>, včetně </a:t>
            </a:r>
            <a:r>
              <a:rPr lang="cs-CZ" b="1" dirty="0">
                <a:solidFill>
                  <a:schemeClr val="accent1"/>
                </a:solidFill>
              </a:rPr>
              <a:t>vozidel bateriových </a:t>
            </a:r>
            <a:r>
              <a:rPr lang="cs-CZ" dirty="0"/>
              <a:t>a </a:t>
            </a:r>
            <a:r>
              <a:rPr lang="cs-CZ" b="1" dirty="0">
                <a:solidFill>
                  <a:schemeClr val="accent1"/>
                </a:solidFill>
              </a:rPr>
              <a:t>MEGC</a:t>
            </a:r>
            <a:r>
              <a:rPr lang="cs-CZ" b="1" dirty="0" smtClean="0">
                <a:solidFill>
                  <a:schemeClr val="accent1"/>
                </a:solidFill>
              </a:rPr>
              <a:t>.</a:t>
            </a:r>
          </a:p>
          <a:p>
            <a:pPr algn="ctr"/>
            <a:endParaRPr lang="cs-CZ" dirty="0"/>
          </a:p>
          <a:p>
            <a:pPr algn="ctr"/>
            <a:r>
              <a:rPr lang="cs-CZ" b="1" dirty="0">
                <a:solidFill>
                  <a:schemeClr val="accent1"/>
                </a:solidFill>
              </a:rPr>
              <a:t>Identifikační číslo nebezpečnosti</a:t>
            </a:r>
            <a:r>
              <a:rPr lang="cs-CZ" dirty="0"/>
              <a:t> sestává ze dvou nebo tří číslic, nazývá se </a:t>
            </a:r>
            <a:r>
              <a:rPr lang="cs-CZ" sz="2400" b="1" dirty="0" err="1">
                <a:solidFill>
                  <a:schemeClr val="accent1"/>
                </a:solidFill>
              </a:rPr>
              <a:t>Kemlerův</a:t>
            </a:r>
            <a:r>
              <a:rPr lang="cs-CZ" sz="2400" b="1" dirty="0">
                <a:solidFill>
                  <a:schemeClr val="accent1"/>
                </a:solidFill>
              </a:rPr>
              <a:t> kód</a:t>
            </a:r>
            <a:r>
              <a:rPr lang="cs-CZ" sz="2400" dirty="0" smtClean="0"/>
              <a:t>.</a:t>
            </a:r>
          </a:p>
          <a:p>
            <a:pPr algn="ctr"/>
            <a:endParaRPr lang="cs-CZ" b="1" dirty="0">
              <a:solidFill>
                <a:schemeClr val="accent1"/>
              </a:solidFill>
            </a:endParaRPr>
          </a:p>
          <a:p>
            <a:pPr algn="ctr"/>
            <a:r>
              <a:rPr lang="cs-CZ" b="1" dirty="0">
                <a:solidFill>
                  <a:schemeClr val="accent1"/>
                </a:solidFill>
              </a:rPr>
              <a:t>Zdvojení číslice označuje intenzifikaci příslušného nebezpečí</a:t>
            </a:r>
            <a:r>
              <a:rPr lang="cs-CZ" dirty="0"/>
              <a:t>.</a:t>
            </a:r>
          </a:p>
          <a:p>
            <a:pPr algn="ctr"/>
            <a:r>
              <a:rPr lang="cs-CZ" dirty="0"/>
              <a:t>Postačuje-li k označení nebezpečnosti látky jediná číslice, doplní se tato číslice na druhém místě nulou. </a:t>
            </a:r>
            <a:endParaRPr lang="cs-CZ" dirty="0" smtClean="0"/>
          </a:p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Existují </a:t>
            </a:r>
            <a:r>
              <a:rPr lang="cs-CZ" b="1" dirty="0">
                <a:solidFill>
                  <a:schemeClr val="accent1"/>
                </a:solidFill>
              </a:rPr>
              <a:t>kombinace číslic, které mají zvláštní význam </a:t>
            </a:r>
            <a:r>
              <a:rPr lang="cs-CZ" dirty="0"/>
              <a:t>(např. 22 hluboce zchlazený zkapalněný plyn, dusivý</a:t>
            </a:r>
            <a:r>
              <a:rPr lang="cs-CZ" dirty="0" smtClean="0"/>
              <a:t>).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Pokud je </a:t>
            </a:r>
            <a:r>
              <a:rPr lang="cs-CZ" b="1" dirty="0">
                <a:solidFill>
                  <a:schemeClr val="accent1"/>
                </a:solidFill>
              </a:rPr>
              <a:t>před identifikačním číslem nebezpečnosti </a:t>
            </a:r>
            <a:r>
              <a:rPr lang="cs-CZ" dirty="0"/>
              <a:t>uvedeno písmeno "</a:t>
            </a:r>
            <a:r>
              <a:rPr lang="cs-CZ" b="1" dirty="0">
                <a:solidFill>
                  <a:schemeClr val="accent1"/>
                </a:solidFill>
              </a:rPr>
              <a:t>X</a:t>
            </a:r>
            <a:r>
              <a:rPr lang="cs-CZ" dirty="0"/>
              <a:t>", znamená to, že </a:t>
            </a:r>
            <a:r>
              <a:rPr lang="cs-CZ" b="1" dirty="0">
                <a:solidFill>
                  <a:schemeClr val="accent1"/>
                </a:solidFill>
              </a:rPr>
              <a:t>látka reaguje nebezpečně s vodou</a:t>
            </a:r>
            <a:r>
              <a:rPr lang="cs-CZ" dirty="0"/>
              <a:t>. Pro takové látky smí být použita voda pouze po </a:t>
            </a:r>
            <a:r>
              <a:rPr lang="cs-CZ" dirty="0" smtClean="0"/>
              <a:t>schválení znalci.</a:t>
            </a: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93610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/>
                </a:solidFill>
              </a:rPr>
              <a:t>ZPŮSOB PŘEPRAVY NEBEZPEČNÝCH VĚCÍ</a:t>
            </a:r>
          </a:p>
          <a:p>
            <a:pPr algn="ctr"/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1052736"/>
          <a:ext cx="8280920" cy="560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44"/>
                <a:gridCol w="3096344"/>
                <a:gridCol w="2088232"/>
              </a:tblGrid>
              <a:tr h="990486">
                <a:tc gridSpan="3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DOHODA ADR UMOŽŇUJE TROJÍ ZPŮSOB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 PŘEPRAVY NEBEZPEČNÝCH VĚCÍ</a:t>
                      </a:r>
                      <a:r>
                        <a:rPr lang="cs-CZ" sz="1800" dirty="0" smtClean="0"/>
                        <a:t>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78066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1. PŘEPRAVA V KUSECH</a:t>
                      </a:r>
                      <a:r>
                        <a:rPr lang="cs-CZ" sz="1800" dirty="0" smtClean="0"/>
                        <a:t> </a:t>
                      </a:r>
                    </a:p>
                    <a:p>
                      <a:pPr algn="l">
                        <a:buFontTx/>
                        <a:buNone/>
                      </a:pPr>
                      <a:endParaRPr lang="cs-CZ" sz="1600" smtClean="0"/>
                    </a:p>
                    <a:p>
                      <a:pPr algn="ctr">
                        <a:buFontTx/>
                        <a:buNone/>
                      </a:pPr>
                      <a:endParaRPr lang="cs-CZ" sz="1600" smtClean="0"/>
                    </a:p>
                    <a:p>
                      <a:pPr algn="ctr">
                        <a:buFontTx/>
                        <a:buNone/>
                      </a:pPr>
                      <a:r>
                        <a:rPr lang="cs-CZ" sz="1600" smtClean="0"/>
                        <a:t>KUSY SMĚJÍ BÝT</a:t>
                      </a:r>
                      <a:r>
                        <a:rPr lang="cs-CZ" sz="1600" baseline="0" smtClean="0"/>
                        <a:t> </a:t>
                      </a:r>
                      <a:r>
                        <a:rPr lang="cs-CZ" sz="1600" smtClean="0"/>
                        <a:t>PŘEPRAVOVÁNY</a:t>
                      </a:r>
                    </a:p>
                    <a:p>
                      <a:pPr algn="ctr">
                        <a:buFontTx/>
                        <a:buChar char="-"/>
                      </a:pPr>
                      <a:endParaRPr lang="cs-CZ" sz="1600" dirty="0" smtClean="0"/>
                    </a:p>
                    <a:p>
                      <a:pPr marL="342900" indent="-342900" algn="l">
                        <a:buAutoNum type="alphaLcParenR"/>
                      </a:pPr>
                      <a:r>
                        <a:rPr lang="cs-CZ" sz="1600" dirty="0" smtClean="0"/>
                        <a:t>v uzavřených vozidlech</a:t>
                      </a:r>
                    </a:p>
                    <a:p>
                      <a:pPr marL="342900" indent="-342900" algn="l">
                        <a:buNone/>
                      </a:pPr>
                      <a:r>
                        <a:rPr lang="cs-CZ" sz="1600" dirty="0" smtClean="0"/>
                        <a:t>nebo v uzavřených</a:t>
                      </a:r>
                    </a:p>
                    <a:p>
                      <a:pPr marL="342900" indent="-342900" algn="l">
                        <a:buNone/>
                      </a:pPr>
                      <a:r>
                        <a:rPr lang="cs-CZ" sz="1600" dirty="0" smtClean="0"/>
                        <a:t>kontejnerech </a:t>
                      </a:r>
                    </a:p>
                    <a:p>
                      <a:pPr marL="342900" indent="-342900" algn="l">
                        <a:buNone/>
                      </a:pPr>
                      <a:endParaRPr lang="cs-CZ" sz="1600" dirty="0" smtClean="0"/>
                    </a:p>
                    <a:p>
                      <a:pPr algn="l"/>
                      <a:r>
                        <a:rPr lang="cs-CZ" sz="1600" dirty="0" smtClean="0"/>
                        <a:t>b)   v </a:t>
                      </a:r>
                      <a:r>
                        <a:rPr lang="cs-CZ" sz="1600" dirty="0" err="1" smtClean="0"/>
                        <a:t>zaplachtovaných</a:t>
                      </a:r>
                      <a:r>
                        <a:rPr lang="cs-CZ" sz="1600" dirty="0" smtClean="0"/>
                        <a:t>    </a:t>
                      </a:r>
                    </a:p>
                    <a:p>
                      <a:pPr algn="l"/>
                      <a:r>
                        <a:rPr lang="cs-CZ" sz="1600" dirty="0" smtClean="0"/>
                        <a:t>vozidlech,</a:t>
                      </a:r>
                      <a:r>
                        <a:rPr lang="cs-CZ" sz="1600" baseline="0" dirty="0" smtClean="0"/>
                        <a:t> nebo v</a:t>
                      </a:r>
                      <a:r>
                        <a:rPr lang="cs-CZ" sz="1600" dirty="0" smtClean="0"/>
                        <a:t>   </a:t>
                      </a:r>
                    </a:p>
                    <a:p>
                      <a:pPr algn="l"/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zaplachtovaných</a:t>
                      </a:r>
                      <a:r>
                        <a:rPr lang="cs-CZ" sz="1600" dirty="0" smtClean="0"/>
                        <a:t>    </a:t>
                      </a:r>
                    </a:p>
                    <a:p>
                      <a:pPr algn="l"/>
                      <a:r>
                        <a:rPr lang="cs-CZ" sz="1600" dirty="0" smtClean="0"/>
                        <a:t>kontejnerech </a:t>
                      </a:r>
                    </a:p>
                    <a:p>
                      <a:pPr algn="l"/>
                      <a:endParaRPr lang="cs-CZ" sz="1600" dirty="0" smtClean="0"/>
                    </a:p>
                    <a:p>
                      <a:pPr algn="l"/>
                      <a:r>
                        <a:rPr lang="cs-CZ" sz="1600" dirty="0" smtClean="0"/>
                        <a:t>c)   v nekrytých vozidlech nebo</a:t>
                      </a:r>
                      <a:r>
                        <a:rPr lang="cs-CZ" sz="1600" baseline="0" dirty="0" smtClean="0"/>
                        <a:t> v nekrytých kontejnerech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2. VE VOLNĚ LOŽENÉM STAVU</a:t>
                      </a:r>
                    </a:p>
                    <a:p>
                      <a:pPr algn="l"/>
                      <a:endParaRPr lang="cs-CZ" sz="1600" dirty="0" smtClean="0"/>
                    </a:p>
                    <a:p>
                      <a:pPr algn="l"/>
                      <a:r>
                        <a:rPr lang="cs-CZ" sz="1600" smtClean="0"/>
                        <a:t>    </a:t>
                      </a:r>
                      <a:r>
                        <a:rPr lang="cs-CZ" sz="1600" baseline="0" smtClean="0"/>
                        <a:t>            </a:t>
                      </a:r>
                      <a:r>
                        <a:rPr lang="cs-CZ" sz="1600" smtClean="0"/>
                        <a:t>SMĚJÍ BÝT     </a:t>
                      </a:r>
                    </a:p>
                    <a:p>
                      <a:pPr algn="l"/>
                      <a:r>
                        <a:rPr lang="cs-CZ" sz="1600" smtClean="0"/>
                        <a:t>            PŘEPRAVOVÁNY </a:t>
                      </a:r>
                      <a:endParaRPr lang="cs-CZ" sz="1600" dirty="0" smtClean="0"/>
                    </a:p>
                    <a:p>
                      <a:pPr algn="l">
                        <a:buFontTx/>
                        <a:buNone/>
                      </a:pPr>
                      <a:endParaRPr lang="cs-CZ" sz="1600" dirty="0" smtClean="0"/>
                    </a:p>
                    <a:p>
                      <a:pPr marL="342900" indent="-342900" algn="l">
                        <a:buFontTx/>
                        <a:buAutoNum type="alphaLcParenR"/>
                      </a:pPr>
                      <a:r>
                        <a:rPr lang="cs-CZ" sz="1600" smtClean="0"/>
                        <a:t>jako </a:t>
                      </a:r>
                      <a:r>
                        <a:rPr lang="cs-CZ" sz="1600" dirty="0" smtClean="0"/>
                        <a:t>volně ložené </a:t>
                      </a:r>
                      <a:r>
                        <a:rPr lang="cs-CZ" sz="1600" smtClean="0"/>
                        <a:t>ve vozidlech</a:t>
                      </a:r>
                    </a:p>
                    <a:p>
                      <a:pPr marL="342900" indent="-342900" algn="l">
                        <a:buFontTx/>
                        <a:buNone/>
                      </a:pPr>
                      <a:endParaRPr lang="cs-CZ" sz="1600" dirty="0" smtClean="0"/>
                    </a:p>
                    <a:p>
                      <a:pPr algn="l"/>
                      <a:r>
                        <a:rPr lang="cs-CZ" sz="1600" dirty="0" smtClean="0"/>
                        <a:t>b</a:t>
                      </a:r>
                      <a:r>
                        <a:rPr lang="cs-CZ" sz="1600" smtClean="0"/>
                        <a:t>)</a:t>
                      </a:r>
                      <a:r>
                        <a:rPr lang="cs-CZ" sz="1600" baseline="0" smtClean="0"/>
                        <a:t>   v </a:t>
                      </a:r>
                      <a:r>
                        <a:rPr lang="cs-CZ" sz="1600" smtClean="0"/>
                        <a:t>kontejnerech</a:t>
                      </a:r>
                      <a:r>
                        <a:rPr lang="cs-CZ" sz="1600" dirty="0" smtClean="0"/>
                        <a:t>, pokud zvláštní ustanovení výslovně dovolují tento způsob přepravy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/>
                        <a:t>3.PŘEPRAVA V CISTERNĚ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5" name="Přímá spojovací šipka 4"/>
          <p:cNvCxnSpPr/>
          <p:nvPr/>
        </p:nvCxnSpPr>
        <p:spPr>
          <a:xfrm>
            <a:off x="539552" y="3068960"/>
            <a:ext cx="432048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635896" y="3140968"/>
            <a:ext cx="432048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/>
              <a:t>PŘÍLOHA </a:t>
            </a:r>
            <a:r>
              <a:rPr lang="cs-CZ" sz="6600" b="1" dirty="0" smtClean="0"/>
              <a:t>B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564904"/>
            <a:ext cx="82296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>
                <a:hlinkClick r:id="rId2" action="ppaction://hlinksldjump"/>
              </a:rPr>
              <a:t>1. Označování kusů</a:t>
            </a:r>
            <a:endParaRPr lang="cs-CZ" sz="44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8011144" cy="4647426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400" dirty="0" smtClean="0"/>
              <a:t>Naplněním obalu, tzn. sudu, pytle, kanystru vznikne </a:t>
            </a:r>
            <a:r>
              <a:rPr lang="cs-CZ" sz="3200" b="1" dirty="0" smtClean="0"/>
              <a:t>KUS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 smtClean="0"/>
          </a:p>
          <a:p>
            <a:pPr algn="ctr"/>
            <a:r>
              <a:rPr lang="cs-CZ" sz="2400" dirty="0" smtClean="0"/>
              <a:t>Každý kus musí být zřetelně a </a:t>
            </a:r>
            <a:r>
              <a:rPr lang="cs-CZ" sz="3200" b="1" dirty="0" smtClean="0"/>
              <a:t>trvale označen UN číslem</a:t>
            </a:r>
            <a:r>
              <a:rPr lang="cs-CZ" sz="2400" dirty="0" smtClean="0"/>
              <a:t>, jemuž jsou předřazena písmena "UN", a bezpečnostní značkou podle předepsaných vzorů.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3200" b="1" dirty="0" smtClean="0"/>
              <a:t>Všechna označení musejí být</a:t>
            </a:r>
            <a:r>
              <a:rPr lang="cs-CZ" sz="2400" dirty="0" smtClean="0"/>
              <a:t>:</a:t>
            </a:r>
          </a:p>
          <a:p>
            <a:pPr algn="ctr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2400" dirty="0"/>
              <a:t> </a:t>
            </a:r>
            <a:r>
              <a:rPr lang="cs-CZ" sz="2400" dirty="0" smtClean="0"/>
              <a:t>zřetelně viditelná a čitelná,</a:t>
            </a:r>
          </a:p>
          <a:p>
            <a:pPr algn="ctr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2400" dirty="0" smtClean="0"/>
              <a:t> odolná vůči vlivu povětrnosti bez podstatného zhoršení své čitelnosti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2060848"/>
            <a:ext cx="685800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4400" dirty="0" smtClean="0">
                <a:hlinkClick r:id="rId2" action="ppaction://hlinksldjump"/>
              </a:rPr>
              <a:t>2. Označování </a:t>
            </a:r>
            <a:r>
              <a:rPr lang="pl-PL" sz="4400" dirty="0">
                <a:hlinkClick r:id="rId2" action="ppaction://hlinksldjump"/>
              </a:rPr>
              <a:t>dopravních jednotek a kontejnerů</a:t>
            </a:r>
            <a:endParaRPr lang="cs-CZ" sz="44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836712"/>
            <a:ext cx="8334672" cy="4708981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800" dirty="0"/>
              <a:t>Jednou ze </a:t>
            </a:r>
            <a:r>
              <a:rPr lang="cs-CZ" sz="3200" b="1" dirty="0"/>
              <a:t>základních povinností řidiče </a:t>
            </a:r>
            <a:r>
              <a:rPr lang="cs-CZ" sz="2800" dirty="0"/>
              <a:t>při přepravě nebezpečných věcí v režimu Dohody ADR je </a:t>
            </a:r>
            <a:r>
              <a:rPr lang="cs-CZ" sz="3200" b="1" dirty="0"/>
              <a:t>správné označení vozidla</a:t>
            </a:r>
            <a:r>
              <a:rPr lang="cs-CZ" sz="2800" dirty="0"/>
              <a:t>, tedy dopravní jednotky, oranžovými tabulkami, případně, pokud je to předepsáno, i velkými bezpečnostními značkami</a:t>
            </a:r>
            <a:r>
              <a:rPr lang="cs-CZ" sz="2800" dirty="0" smtClean="0"/>
              <a:t>.</a:t>
            </a:r>
          </a:p>
          <a:p>
            <a:pPr algn="ctr"/>
            <a:endParaRPr lang="cs-CZ" sz="2800" dirty="0"/>
          </a:p>
          <a:p>
            <a:pPr algn="ctr"/>
            <a:r>
              <a:rPr lang="cs-CZ" sz="3200" b="1" dirty="0"/>
              <a:t>Označování kontejnerů</a:t>
            </a:r>
            <a:r>
              <a:rPr lang="cs-CZ" sz="2800" dirty="0"/>
              <a:t>, stejně tak jako </a:t>
            </a:r>
            <a:r>
              <a:rPr lang="cs-CZ" sz="3200" b="1" dirty="0"/>
              <a:t>označování kusů</a:t>
            </a:r>
            <a:r>
              <a:rPr lang="cs-CZ" sz="2800" dirty="0"/>
              <a:t>, je </a:t>
            </a:r>
            <a:r>
              <a:rPr lang="cs-CZ" sz="3200" b="1" dirty="0"/>
              <a:t>povinností odesílatele</a:t>
            </a:r>
            <a:r>
              <a:rPr lang="cs-CZ" sz="2800" dirty="0"/>
              <a:t>.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2348880"/>
            <a:ext cx="7200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hlinkClick r:id="rId2" action="ppaction://hlinksldjump"/>
              </a:rPr>
              <a:t>3. Označování </a:t>
            </a:r>
            <a:r>
              <a:rPr lang="cs-CZ" sz="3600" b="1" dirty="0">
                <a:hlinkClick r:id="rId2" action="ppaction://hlinksldjump"/>
              </a:rPr>
              <a:t>vozidel pro přepravu nebezpečných věcí</a:t>
            </a:r>
            <a:endParaRPr lang="cs-CZ" sz="3600" b="1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04664"/>
            <a:ext cx="2448272" cy="1617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04664"/>
            <a:ext cx="2448272" cy="1639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115616" y="2276872"/>
            <a:ext cx="7056784" cy="4216539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400" dirty="0" smtClean="0"/>
              <a:t> </a:t>
            </a:r>
            <a:r>
              <a:rPr lang="cs-CZ" sz="2800" b="1" dirty="0" smtClean="0"/>
              <a:t>Dopravní jednotku</a:t>
            </a:r>
            <a:r>
              <a:rPr lang="cs-CZ" sz="2400" dirty="0" smtClean="0"/>
              <a:t>, kterou se přepravují nebezpečné věci v kusech, je třeba </a:t>
            </a:r>
            <a:r>
              <a:rPr lang="cs-CZ" sz="2800" b="1" dirty="0" smtClean="0"/>
              <a:t>označit dvěma pravoúhlými reflexními oranžovými tabulkami o základně 400 mm a výšce 300 mm. </a:t>
            </a:r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endParaRPr lang="cs-CZ" sz="2400" dirty="0" smtClean="0"/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400" dirty="0" smtClean="0"/>
              <a:t> </a:t>
            </a:r>
            <a:r>
              <a:rPr lang="cs-CZ" sz="2800" b="1" dirty="0" smtClean="0"/>
              <a:t>Tabulky se umísťují kolmo k podélné ose dopravní jednotky</a:t>
            </a:r>
            <a:r>
              <a:rPr lang="cs-CZ" sz="2400" dirty="0" smtClean="0"/>
              <a:t>, jedna na přední, druhá na zadní stranu dopravní jednotky, a to tak, aby byly zřetelně viditelné.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708920"/>
            <a:ext cx="8748464" cy="3693319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b="1" dirty="0" smtClean="0"/>
              <a:t> Identifikační čísla </a:t>
            </a:r>
            <a:r>
              <a:rPr lang="cs-CZ" sz="2000" dirty="0" smtClean="0"/>
              <a:t>na tabulkách musejí být černé barvy o výšce 100mm a tloušťce čáry 15 mm. Přitom v </a:t>
            </a:r>
            <a:r>
              <a:rPr lang="cs-CZ" sz="2000" b="1" dirty="0" smtClean="0"/>
              <a:t>horní části tabulky </a:t>
            </a:r>
            <a:r>
              <a:rPr lang="cs-CZ" sz="2000" dirty="0" smtClean="0"/>
              <a:t>je uvedeno </a:t>
            </a:r>
            <a:r>
              <a:rPr lang="cs-CZ" sz="2000" b="1" dirty="0" smtClean="0"/>
              <a:t>identifikační číslo </a:t>
            </a:r>
            <a:r>
              <a:rPr lang="cs-CZ" sz="2000" dirty="0" smtClean="0"/>
              <a:t>nebezpečnosti</a:t>
            </a:r>
          </a:p>
          <a:p>
            <a:pPr algn="ctr">
              <a:buClr>
                <a:schemeClr val="accent1"/>
              </a:buClr>
            </a:pPr>
            <a:r>
              <a:rPr lang="cs-CZ" sz="2000" dirty="0" smtClean="0"/>
              <a:t>a v </a:t>
            </a:r>
            <a:r>
              <a:rPr lang="cs-CZ" sz="2000" b="1" dirty="0" smtClean="0"/>
              <a:t>dolní části tabulky</a:t>
            </a:r>
            <a:r>
              <a:rPr lang="cs-CZ" sz="2000" dirty="0" smtClean="0"/>
              <a:t> je uvedeno </a:t>
            </a:r>
            <a:r>
              <a:rPr lang="cs-CZ" sz="2000" b="1" dirty="0" smtClean="0"/>
              <a:t>identifikační číslo látky (UN kód)</a:t>
            </a:r>
            <a:r>
              <a:rPr lang="cs-CZ" sz="2000" dirty="0" smtClean="0"/>
              <a:t>. </a:t>
            </a:r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 smtClean="0"/>
          </a:p>
          <a:p>
            <a:pPr algn="ctr">
              <a:buClr>
                <a:schemeClr val="accent1"/>
              </a:buClr>
            </a:pPr>
            <a:endParaRPr lang="cs-CZ" sz="2000" dirty="0"/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</a:t>
            </a:r>
            <a:r>
              <a:rPr lang="cs-CZ" sz="2800" b="1" dirty="0" smtClean="0"/>
              <a:t>Obě čísla jsou v polovině tabulky </a:t>
            </a:r>
            <a:r>
              <a:rPr lang="cs-CZ" sz="2000" dirty="0" smtClean="0"/>
              <a:t>oddělena vodorovnou černou čarou o tloušťce 15 mm. Identifikační čísla musejí být nesmazatelná a musejí zůstat čitelná i po 15 minutách přímého působení ohně.</a:t>
            </a:r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04664"/>
            <a:ext cx="2448272" cy="1617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04664"/>
            <a:ext cx="2448272" cy="1639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Popiš Přílohu A Dohody ADR?	</a:t>
            </a:r>
          </a:p>
          <a:p>
            <a:r>
              <a:rPr lang="cs-CZ" dirty="0" smtClean="0"/>
              <a:t>2.	Jaké znáš obalové skupiny Dohody 	ADR?</a:t>
            </a:r>
          </a:p>
          <a:p>
            <a:r>
              <a:rPr lang="cs-CZ" dirty="0" smtClean="0"/>
              <a:t>3.	Vyjmenuj co je potřebné ke klasifikaci 	nebezpečné věci?</a:t>
            </a:r>
          </a:p>
          <a:p>
            <a:r>
              <a:rPr lang="cs-CZ" dirty="0" smtClean="0"/>
              <a:t>4.	Popiš jak se označují dopravní 	prostředky?</a:t>
            </a:r>
          </a:p>
          <a:p>
            <a:r>
              <a:rPr lang="cs-CZ" dirty="0" smtClean="0"/>
              <a:t>5.	Vysvětli co je UN číslo?</a:t>
            </a:r>
          </a:p>
        </p:txBody>
      </p:sp>
    </p:spTree>
    <p:extLst>
      <p:ext uri="{BB962C8B-B14F-4D97-AF65-F5344CB8AC3E}">
        <p14:creationId xmlns:p14="http://schemas.microsoft.com/office/powerpoint/2010/main" val="333057824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Evropská dohoda o mezinárodní silniční přepravě nebezpečných věcí – </a:t>
            </a:r>
            <a:r>
              <a:rPr lang="cs-CZ" sz="1800" dirty="0" smtClean="0"/>
              <a:t>ADR, přijatá </a:t>
            </a:r>
            <a:r>
              <a:rPr lang="cs-CZ" sz="1800" dirty="0"/>
              <a:t>v Ženevě </a:t>
            </a:r>
            <a:r>
              <a:rPr lang="cs-CZ" sz="1800"/>
              <a:t>30.září </a:t>
            </a:r>
            <a:r>
              <a:rPr lang="cs-CZ" sz="1800" smtClean="0"/>
              <a:t>1957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828765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69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17BBFD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17BBFD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66</TotalTime>
  <Words>845</Words>
  <Application>Microsoft Office PowerPoint</Application>
  <PresentationFormat>Předvádění na obrazovce (4:3)</PresentationFormat>
  <Paragraphs>138</Paragraphs>
  <Slides>18</Slides>
  <Notes>0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Talent</vt:lpstr>
      <vt:lpstr>Prezentace aplikace PowerPoint</vt:lpstr>
      <vt:lpstr>Anotace:</vt:lpstr>
      <vt:lpstr>KLASIFIKACE NEBEZPEČNÝCH VĚCÍ</vt:lpstr>
      <vt:lpstr>Prezentace aplikace PowerPoint</vt:lpstr>
      <vt:lpstr>PŘÍLOHA A</vt:lpstr>
      <vt:lpstr>Prezentace aplikace PowerPoint</vt:lpstr>
      <vt:lpstr>Prezentace aplikace PowerPoint</vt:lpstr>
      <vt:lpstr>Prezentace aplikace PowerPoint</vt:lpstr>
      <vt:lpstr>Prezentace aplikace PowerPoint</vt:lpstr>
      <vt:lpstr>PŘÍLOHA B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KLASIFIKACE NEBEZPEČNÝCH VĚCÍ</dc:title>
  <dc:creator>Verunka</dc:creator>
  <cp:lastModifiedBy>SMITKA František</cp:lastModifiedBy>
  <cp:revision>4</cp:revision>
  <dcterms:created xsi:type="dcterms:W3CDTF">2013-10-02T21:31:40Z</dcterms:created>
  <dcterms:modified xsi:type="dcterms:W3CDTF">2013-10-31T16:15:15Z</dcterms:modified>
</cp:coreProperties>
</file>