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6" r:id="rId2"/>
    <p:sldId id="27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9" r:id="rId13"/>
    <p:sldId id="267" r:id="rId14"/>
    <p:sldId id="268" r:id="rId15"/>
    <p:sldId id="266" r:id="rId16"/>
    <p:sldId id="273" r:id="rId17"/>
    <p:sldId id="270" r:id="rId18"/>
    <p:sldId id="271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CDD8B0-701E-4B0D-BB85-28A7B911552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71C224-31EF-48A1-8E65-B82F9252A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545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71C224-31EF-48A1-8E65-B82F9252AC4F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5AEA6EF-C444-47B2-9A81-635E78472AE3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6B96E59-D9C5-4B96-A895-1602229930D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2774339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VY_32_INOVACE_14_C_20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Dopravní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průzkum - dělení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Srpen </a:t>
                      </a:r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34540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3.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90521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44824"/>
            <a:ext cx="7851648" cy="18288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DOPRAVNÍ PRŮZKUM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971600" y="908720"/>
            <a:ext cx="7020272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strike="noStrike" cap="none" normalizeH="0" baseline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ÚČEL DOPRAVNÍHO PRŮZKUMU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1" i="0" strike="noStrike" cap="none" normalizeH="0" baseline="0" dirty="0" smtClean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Dopravní průzkum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je souhrn činností, kterými zajišťujeme informace o silniční nebo jiné dopravě a dopravních zařízení. Má získat podklady pro dopravní plánování, projektování, modernizaci dopravních sítí a zařízení pro návrh zlepšení provozních poměrů na existujících sítích.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Šipka doprava 5"/>
          <p:cNvSpPr/>
          <p:nvPr/>
        </p:nvSpPr>
        <p:spPr>
          <a:xfrm rot="5400000">
            <a:off x="3959932" y="2456892"/>
            <a:ext cx="792088" cy="864096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899592" y="1340768"/>
            <a:ext cx="7632848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strike="noStrike" cap="none" normalizeH="0" baseline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CÍL DOPRAVNÍHO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strike="noStrike" cap="none" normalizeH="0" baseline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PRŮZKUMU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strike="noStrike" cap="none" normalizeH="0" baseline="0" dirty="0" smtClean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Cílem dopravního </a:t>
            </a:r>
            <a:r>
              <a:rPr kumimoji="0" lang="cs-CZ" sz="40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průzkumu</a:t>
            </a:r>
            <a:r>
              <a:rPr lang="cs-CZ" sz="4000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4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je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zajistit kvalitativní i kvantitativní údaje v dopravě.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 rot="5400000">
            <a:off x="4247964" y="2960948"/>
            <a:ext cx="792088" cy="864096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>
            <a:spLocks noChangeArrowheads="1"/>
          </p:cNvSpPr>
          <p:nvPr/>
        </p:nvSpPr>
        <p:spPr bwMode="auto">
          <a:xfrm>
            <a:off x="395536" y="1330896"/>
            <a:ext cx="8424936" cy="3785652"/>
          </a:xfrm>
          <a:prstGeom prst="rect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  <a:prstDash val="sysDash"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ÚDAJE Z DOPRAVNÍCH PRŮZKUMŮ SLOUŽÍ JAKO PODKLAD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TĚCHTO HLAVNÍCH PROBLÉMŮ NA ÚZEMÍ: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457200" marR="0" lvl="0" indent="-4572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1) Lepší využití dopravního prostoru, který v provozovaném prostoru je k dispozici</a:t>
            </a:r>
          </a:p>
          <a:p>
            <a:pPr marL="457200" marR="0" lvl="0" indent="-4572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arenR"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2) Modernizace existujících sítí jednotlivých druhů dopravy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3) Rozvoj dopravního systému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4) Organizační, právní a ekonomické problémy pro dosažení bodu 1 a 2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/>
          <p:cNvSpPr>
            <a:spLocks noChangeArrowheads="1"/>
          </p:cNvSpPr>
          <p:nvPr/>
        </p:nvSpPr>
        <p:spPr bwMode="auto">
          <a:xfrm>
            <a:off x="467544" y="1484784"/>
            <a:ext cx="8478218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CHARAKTERISTIKA DOPRAVNÍCH PRŮZKUMŮ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A JEJICH DĚLENÍ: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514350" marR="0" lvl="0" indent="-5143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UcParenR"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2" action="ppaction://hlinksldjump"/>
              </a:rPr>
              <a:t>DĚLENÍ PODLE VÝZNAMU A </a:t>
            </a:r>
          </a:p>
          <a:p>
            <a:pPr marL="514350" marR="0" lvl="0" indent="-5143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2" action="ppaction://hlinksldjump"/>
              </a:rPr>
              <a:t>PERIODIČNOSTI PROVÁDĚNÍ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835696" y="3645024"/>
            <a:ext cx="0" cy="936104"/>
          </a:xfrm>
          <a:prstGeom prst="line">
            <a:avLst/>
          </a:prstGeom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835696" y="3645024"/>
            <a:ext cx="5832648" cy="0"/>
          </a:xfrm>
          <a:prstGeom prst="line">
            <a:avLst/>
          </a:prstGeom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835696" y="4581128"/>
            <a:ext cx="5832648" cy="0"/>
          </a:xfrm>
          <a:prstGeom prst="line">
            <a:avLst/>
          </a:prstGeom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668344" y="3645024"/>
            <a:ext cx="0" cy="936104"/>
          </a:xfrm>
          <a:prstGeom prst="line">
            <a:avLst/>
          </a:prstGeom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251520" y="199093"/>
            <a:ext cx="8892480" cy="630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arenR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GENERÁLNÍ PRŮZKUM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  <a:tabLst/>
            </a:pPr>
            <a:r>
              <a:rPr kumimoji="0" lang="cs-CZ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jišťují s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 údaje o všech druzích dopravy.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Mimo údajů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 současném stavu se zjišťují i údaje nutné pro vypracování prognózy.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Průzkum se zpracovává ve 2 fázích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1)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Analýza jednotlivých druhů doprav (MHD, osobní, železnice, letadla…)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2)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Provádí se koncepce prognózy dopravy se zajištěním vazeb na ostatní funkční systémy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Volba metod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 provádění generálních průzkumů závisí na velikosti území a požadované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tabLst/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přesnosti výsledků.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Průzkumy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se provádí v období 8-10 let.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2) OVĚŘOVACÍ PRŮZKUM (KONTROLNÍ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  <a:tabLst/>
            </a:pPr>
            <a:r>
              <a:rPr lang="cs-CZ" sz="20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rovádí se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ověření údajů, které byly zjištěné generálním průzkumem, aby se upřesnily 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tabLst/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prognózy dopravy.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Provádí se v období 4-5 let mezi dvěma generálními průzkumy.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3) OPERATIVNÍ (ÚČELOVÝ) PRŮZKUM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Provádí se pro řešení úloh, které mají operativní charakter, např.: návrh signálních plánů,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tabLst/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určení počtu linek MHD …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Provádějí se podle potřeby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475656" y="4077072"/>
            <a:ext cx="6480720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2267744" y="620688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403648" y="5589240"/>
            <a:ext cx="6552728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708920"/>
            <a:ext cx="7284558" cy="800219"/>
          </a:xfrm>
          <a:prstGeom prst="rect">
            <a:avLst/>
          </a:prstGeom>
          <a:noFill/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hlinkClick r:id="rId2" action="ppaction://hlinksldjump"/>
              </a:rPr>
              <a:t>B) PRŮZKUMY PODLE DRUHU DOPRAVY</a:t>
            </a: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48463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/>
            <a:r>
              <a:rPr lang="cs-CZ" sz="2000" b="1" dirty="0" smtClean="0"/>
              <a:t>1) PRŮZKUMY SILNIČNÍ DOPRAVY</a:t>
            </a:r>
          </a:p>
          <a:p>
            <a:pPr marL="342900" indent="-342900">
              <a:buClr>
                <a:schemeClr val="accent4">
                  <a:lumMod val="60000"/>
                  <a:lumOff val="40000"/>
                </a:schemeClr>
              </a:buClr>
              <a:buSzPct val="115000"/>
              <a:buFont typeface="Wingdings" pitchFamily="2" charset="2"/>
              <a:buChar char="v"/>
            </a:pPr>
            <a:r>
              <a:rPr lang="cs-CZ" sz="2000" dirty="0" smtClean="0"/>
              <a:t>Cílem</a:t>
            </a:r>
            <a:r>
              <a:rPr lang="cs-CZ" dirty="0" smtClean="0"/>
              <a:t> </a:t>
            </a:r>
            <a:r>
              <a:rPr lang="cs-CZ" dirty="0"/>
              <a:t>je získání údajů o intenzitě směřování a rychlosti vozidel, které slouží pro návrh a dimenzování komunikačního systému, regulačních úprav, návrhů signálních plánů apod</a:t>
            </a:r>
            <a:r>
              <a:rPr lang="cs-CZ" dirty="0" smtClean="0"/>
              <a:t>.</a:t>
            </a:r>
          </a:p>
          <a:p>
            <a:pPr marL="342900" indent="-342900"/>
            <a:endParaRPr lang="cs-CZ" dirty="0"/>
          </a:p>
          <a:p>
            <a:pPr algn="ctr"/>
            <a:r>
              <a:rPr lang="cs-CZ" sz="2000" b="1" dirty="0" smtClean="0"/>
              <a:t>2) PRŮZKUMY HROMADNÉ OSOBNÍ DOPRAVY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5000"/>
              <a:buFont typeface="Wingdings" pitchFamily="2" charset="2"/>
              <a:buChar char="v"/>
            </a:pPr>
            <a:r>
              <a:rPr lang="cs-CZ" dirty="0" smtClean="0"/>
              <a:t>  </a:t>
            </a:r>
            <a:r>
              <a:rPr lang="cs-CZ" sz="2000" dirty="0" smtClean="0"/>
              <a:t>Hlavní </a:t>
            </a:r>
            <a:r>
              <a:rPr lang="cs-CZ" sz="2000" dirty="0"/>
              <a:t>úlohou </a:t>
            </a:r>
            <a:r>
              <a:rPr lang="cs-CZ" dirty="0"/>
              <a:t>je získání údajů o intenzitě a směřování dopravních proudů, </a:t>
            </a:r>
            <a:r>
              <a:rPr lang="cs-CZ" dirty="0" smtClean="0"/>
              <a:t>   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5000"/>
            </a:pPr>
            <a:r>
              <a:rPr lang="cs-CZ" dirty="0" smtClean="0"/>
              <a:t>      cestujících</a:t>
            </a:r>
            <a:r>
              <a:rPr lang="cs-CZ" dirty="0"/>
              <a:t>, které slouží pro návrh, změny nebo úpravy systému hromadné dopravy, </a:t>
            </a:r>
            <a:r>
              <a:rPr lang="cs-CZ" dirty="0" smtClean="0"/>
              <a:t>  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5000"/>
            </a:pPr>
            <a:r>
              <a:rPr lang="cs-CZ" dirty="0" smtClean="0"/>
              <a:t>     návrhu </a:t>
            </a:r>
            <a:r>
              <a:rPr lang="cs-CZ" dirty="0"/>
              <a:t>linek městské hromadné dopravy, změn tarifů</a:t>
            </a:r>
            <a:r>
              <a:rPr lang="cs-CZ" dirty="0" smtClean="0"/>
              <a:t>…</a:t>
            </a:r>
          </a:p>
          <a:p>
            <a:endParaRPr lang="cs-CZ" dirty="0"/>
          </a:p>
          <a:p>
            <a:pPr algn="ctr"/>
            <a:r>
              <a:rPr lang="cs-CZ" sz="2000" b="1" dirty="0" smtClean="0"/>
              <a:t>3) PRŮZKUMY CYKLISTICKÉ DOPRAVY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5000"/>
              <a:buFont typeface="Wingdings" pitchFamily="2" charset="2"/>
              <a:buChar char="v"/>
            </a:pPr>
            <a:r>
              <a:rPr lang="cs-CZ" dirty="0" smtClean="0"/>
              <a:t>   </a:t>
            </a:r>
            <a:r>
              <a:rPr lang="cs-CZ" sz="2000" dirty="0" smtClean="0"/>
              <a:t>Slouží</a:t>
            </a:r>
            <a:r>
              <a:rPr lang="cs-CZ" dirty="0" smtClean="0"/>
              <a:t> </a:t>
            </a:r>
            <a:r>
              <a:rPr lang="cs-CZ" dirty="0"/>
              <a:t>pro návrh cyklistických stezek, nadjezdů a podjezdů pro cyklisty apod</a:t>
            </a:r>
            <a:r>
              <a:rPr lang="cs-CZ" dirty="0" smtClean="0"/>
              <a:t>.</a:t>
            </a:r>
          </a:p>
          <a:p>
            <a:endParaRPr lang="cs-CZ" sz="2000" dirty="0"/>
          </a:p>
          <a:p>
            <a:pPr algn="ctr"/>
            <a:r>
              <a:rPr lang="cs-CZ" sz="2000" b="1" dirty="0" smtClean="0"/>
              <a:t>4) PRŮZKUMY PĚŠÍHO PROVOZU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r>
              <a:rPr lang="cs-CZ" dirty="0" smtClean="0"/>
              <a:t>   </a:t>
            </a:r>
            <a:r>
              <a:rPr lang="cs-CZ" sz="2000" dirty="0" smtClean="0"/>
              <a:t>Cílem</a:t>
            </a:r>
            <a:r>
              <a:rPr lang="cs-CZ" dirty="0" smtClean="0"/>
              <a:t> </a:t>
            </a:r>
            <a:r>
              <a:rPr lang="cs-CZ" dirty="0"/>
              <a:t>je získávání údajů o intenzitě a směrech proudů chodců ve městech, zjištění </a:t>
            </a:r>
            <a:r>
              <a:rPr lang="cs-CZ" dirty="0" smtClean="0"/>
              <a:t>   </a:t>
            </a:r>
          </a:p>
          <a:p>
            <a:r>
              <a:rPr lang="cs-CZ" dirty="0"/>
              <a:t> </a:t>
            </a:r>
            <a:r>
              <a:rPr lang="cs-CZ" dirty="0" smtClean="0"/>
              <a:t>   koncentrace.</a:t>
            </a:r>
          </a:p>
          <a:p>
            <a:endParaRPr lang="cs-CZ" dirty="0"/>
          </a:p>
          <a:p>
            <a:pPr algn="ctr"/>
            <a:r>
              <a:rPr lang="cs-CZ" sz="2000" b="1" dirty="0" smtClean="0"/>
              <a:t>5) PRŮZKUMY STATICKÉ DOPRAVY (PARKOVÁNÍ)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5000"/>
              <a:buFont typeface="Wingdings" pitchFamily="2" charset="2"/>
              <a:buChar char="v"/>
            </a:pPr>
            <a:r>
              <a:rPr lang="cs-CZ" dirty="0" smtClean="0"/>
              <a:t>   </a:t>
            </a:r>
            <a:r>
              <a:rPr lang="cs-CZ" sz="2000" dirty="0" smtClean="0"/>
              <a:t>Základem</a:t>
            </a:r>
            <a:r>
              <a:rPr lang="cs-CZ" dirty="0" smtClean="0"/>
              <a:t> </a:t>
            </a:r>
            <a:r>
              <a:rPr lang="cs-CZ" dirty="0"/>
              <a:t>je získání údajů o </a:t>
            </a:r>
            <a:r>
              <a:rPr lang="cs-CZ" dirty="0" err="1" smtClean="0"/>
              <a:t>obsaditelnosti</a:t>
            </a:r>
            <a:r>
              <a:rPr lang="cs-CZ" dirty="0" smtClean="0"/>
              <a:t> a </a:t>
            </a:r>
            <a:r>
              <a:rPr lang="cs-CZ" dirty="0"/>
              <a:t>využívání parkovacích míst, počtu </a:t>
            </a:r>
            <a:r>
              <a:rPr lang="cs-CZ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   parkovacích </a:t>
            </a:r>
            <a:r>
              <a:rPr lang="cs-CZ" dirty="0"/>
              <a:t>vozidel, době a účelu parkování, které umožňují řešení současných a </a:t>
            </a:r>
            <a:r>
              <a:rPr lang="cs-CZ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  výhledových </a:t>
            </a:r>
            <a:r>
              <a:rPr lang="cs-CZ" dirty="0"/>
              <a:t>parkovacích problémů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051720" y="764704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979712" y="4581128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75656" y="2204864"/>
            <a:ext cx="6264696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691680" y="3645024"/>
            <a:ext cx="5904656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259632" y="5733256"/>
            <a:ext cx="6624736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492896"/>
            <a:ext cx="7499041" cy="1200329"/>
          </a:xfrm>
          <a:prstGeom prst="rect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hlinkClick r:id="rId2" action="ppaction://hlinksldjump"/>
              </a:rPr>
              <a:t>C) DOPRAVNÍ PRŮZKUMY PODLE ZJIŠŤOVANÝCH</a:t>
            </a:r>
          </a:p>
          <a:p>
            <a:pPr algn="ctr"/>
            <a:r>
              <a:rPr lang="cs-CZ" sz="2400" b="1" dirty="0" smtClean="0">
                <a:hlinkClick r:id="rId2" action="ppaction://hlinksldjump"/>
              </a:rPr>
              <a:t> CHARAKTERISTIK DOPRAVNÍHO PROUDU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352928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AutoNum type="arabicParenR"/>
            </a:pPr>
            <a:r>
              <a:rPr lang="cs-CZ" sz="2400" b="1" dirty="0" smtClean="0"/>
              <a:t>PRŮZKUMY INTENZITY</a:t>
            </a:r>
          </a:p>
          <a:p>
            <a:pPr marL="342900" indent="-342900">
              <a:buClr>
                <a:schemeClr val="accent4">
                  <a:lumMod val="60000"/>
                  <a:lumOff val="40000"/>
                </a:schemeClr>
              </a:buClr>
              <a:buSzPct val="115000"/>
              <a:buFont typeface="Wingdings" pitchFamily="2" charset="2"/>
              <a:buChar char="v"/>
            </a:pPr>
            <a:r>
              <a:rPr lang="cs-CZ" sz="2400" dirty="0" smtClean="0"/>
              <a:t>Cílem</a:t>
            </a:r>
            <a:r>
              <a:rPr lang="cs-CZ" dirty="0" smtClean="0"/>
              <a:t> </a:t>
            </a:r>
            <a:r>
              <a:rPr lang="cs-CZ" dirty="0"/>
              <a:t>je získání počtu vozidel nebo osob, které projedou nebo projdou daným profilem komunikace za časovou </a:t>
            </a:r>
            <a:r>
              <a:rPr lang="cs-CZ" dirty="0" smtClean="0"/>
              <a:t>jednotku.</a:t>
            </a:r>
          </a:p>
          <a:p>
            <a:pPr marL="342900" indent="-342900">
              <a:buClr>
                <a:schemeClr val="accent4">
                  <a:lumMod val="60000"/>
                  <a:lumOff val="40000"/>
                </a:schemeClr>
              </a:buClr>
              <a:buSzPct val="115000"/>
              <a:buFont typeface="Wingdings" pitchFamily="2" charset="2"/>
              <a:buChar char="v"/>
            </a:pPr>
            <a:endParaRPr lang="cs-CZ" dirty="0" smtClean="0"/>
          </a:p>
          <a:p>
            <a:pPr marL="342900" indent="-342900"/>
            <a:endParaRPr lang="cs-CZ" dirty="0"/>
          </a:p>
          <a:p>
            <a:pPr algn="ctr"/>
            <a:r>
              <a:rPr lang="cs-CZ" sz="2400" b="1" dirty="0" smtClean="0"/>
              <a:t>2) PRŮZKUMY SMĚROVÉ</a:t>
            </a:r>
          </a:p>
          <a:p>
            <a:pPr algn="ctr"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400" dirty="0" smtClean="0"/>
              <a:t>Základem</a:t>
            </a:r>
            <a:r>
              <a:rPr lang="cs-CZ" dirty="0" smtClean="0"/>
              <a:t> je zjištění počtu vozidel nebo osob, které se přemístí mezi jednotlivými zdroji a cíly během časového úseku. Křižovatkové sčítání je nejjednodušší forma.</a:t>
            </a:r>
          </a:p>
          <a:p>
            <a:pPr algn="ctr"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endParaRPr lang="cs-CZ" dirty="0" smtClean="0"/>
          </a:p>
          <a:p>
            <a:endParaRPr lang="cs-CZ" dirty="0"/>
          </a:p>
          <a:p>
            <a:pPr algn="ctr"/>
            <a:r>
              <a:rPr lang="cs-CZ" sz="2400" b="1" dirty="0" smtClean="0"/>
              <a:t>3) PRŮZKUMY RYCHLOSTÍ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400" dirty="0" smtClean="0"/>
              <a:t>Hlavním </a:t>
            </a:r>
            <a:r>
              <a:rPr lang="cs-CZ" sz="2400" dirty="0"/>
              <a:t>úkolem </a:t>
            </a:r>
            <a:r>
              <a:rPr lang="cs-CZ" dirty="0"/>
              <a:t>je zjištění základních dynamických charakteristik dopravního proudu (rychlost okamžitá, jízdní, cestovní, zdržení</a:t>
            </a:r>
            <a:r>
              <a:rPr lang="cs-CZ" dirty="0" smtClean="0"/>
              <a:t>).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endParaRPr lang="cs-CZ" dirty="0" smtClean="0"/>
          </a:p>
          <a:p>
            <a:endParaRPr lang="cs-CZ" dirty="0"/>
          </a:p>
          <a:p>
            <a:pPr algn="ctr"/>
            <a:r>
              <a:rPr lang="cs-CZ" sz="2400" b="1" dirty="0" smtClean="0"/>
              <a:t>4) PRŮZKUMY SPECIÁLNÍ</a:t>
            </a:r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400" dirty="0" smtClean="0"/>
              <a:t>Patří </a:t>
            </a:r>
            <a:r>
              <a:rPr lang="cs-CZ" sz="2400" dirty="0"/>
              <a:t>sem </a:t>
            </a:r>
            <a:r>
              <a:rPr lang="cs-CZ" dirty="0"/>
              <a:t>např.: průzkum hluku, exhalátů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123728" y="2564904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2123728" y="4365104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195736" y="5877272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123728" y="908720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564904"/>
            <a:ext cx="6648615" cy="1107996"/>
          </a:xfrm>
          <a:prstGeom prst="rect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hlinkClick r:id="rId2" action="ppaction://hlinksldjump"/>
              </a:rPr>
              <a:t>D) DOPRAVNÍ PRŮZKUMY PODLE POČTU A</a:t>
            </a:r>
          </a:p>
          <a:p>
            <a:pPr algn="ctr"/>
            <a:r>
              <a:rPr lang="cs-CZ" sz="2400" b="1" dirty="0" smtClean="0">
                <a:hlinkClick r:id="rId2" action="ppaction://hlinksldjump"/>
              </a:rPr>
              <a:t> ROZMÍSTĚNÍ SČÍTACÍCH STANOVIŠŤ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764704"/>
            <a:ext cx="87484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/>
            <a:r>
              <a:rPr lang="cs-CZ" sz="2400" b="1" dirty="0" smtClean="0"/>
              <a:t>1) PRŮZKUMY BODOVÉ</a:t>
            </a:r>
            <a:endParaRPr lang="cs-CZ" b="1" dirty="0"/>
          </a:p>
          <a:p>
            <a:pPr marL="342900" indent="-342900"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r>
              <a:rPr lang="cs-CZ" sz="2400" dirty="0" smtClean="0"/>
              <a:t> Provádí </a:t>
            </a:r>
            <a:r>
              <a:rPr lang="cs-CZ" sz="2400" dirty="0"/>
              <a:t>se </a:t>
            </a:r>
            <a:r>
              <a:rPr lang="cs-CZ" dirty="0"/>
              <a:t>na jediném stanovišti nebo na několika stanovištích bez vzájemného </a:t>
            </a:r>
            <a:r>
              <a:rPr lang="cs-CZ" dirty="0" smtClean="0"/>
              <a:t>propojení.</a:t>
            </a:r>
          </a:p>
          <a:p>
            <a:pPr marL="342900" indent="-342900"/>
            <a:endParaRPr lang="cs-CZ" dirty="0"/>
          </a:p>
          <a:p>
            <a:pPr algn="ctr"/>
            <a:r>
              <a:rPr lang="cs-CZ" sz="2400" b="1" dirty="0" smtClean="0"/>
              <a:t>2) PRŮZKUMY PŘEDĚLOVÉ</a:t>
            </a:r>
            <a:endParaRPr lang="cs-CZ" b="1" dirty="0" smtClean="0"/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r>
              <a:rPr lang="cs-CZ" sz="2400" dirty="0" smtClean="0"/>
              <a:t> Provádí </a:t>
            </a:r>
            <a:r>
              <a:rPr lang="cs-CZ" sz="2400" dirty="0"/>
              <a:t>se </a:t>
            </a:r>
            <a:r>
              <a:rPr lang="cs-CZ" dirty="0"/>
              <a:t>k zjišťování intenzity na fyzickém předělí nebo hranici mezi oblastmi. Používá se hlavně k ověření přesnosti směrového průzkumu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sz="2400" b="1" dirty="0" smtClean="0"/>
              <a:t>3) PRŮZKUMY KORDÓNOVÉ</a:t>
            </a:r>
            <a:endParaRPr lang="cs-CZ" b="1" dirty="0"/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r>
              <a:rPr lang="cs-CZ" sz="2400" dirty="0" smtClean="0"/>
              <a:t> Při </a:t>
            </a:r>
            <a:r>
              <a:rPr lang="cs-CZ" sz="2400" dirty="0"/>
              <a:t>nich je zkoumaná </a:t>
            </a:r>
            <a:r>
              <a:rPr lang="cs-CZ" dirty="0"/>
              <a:t>oblast obklopená stanovišti, která jsou umístěna na všech důležitých komunikacích vedoucích do </a:t>
            </a:r>
            <a:r>
              <a:rPr lang="cs-CZ" dirty="0" smtClean="0"/>
              <a:t>území.</a:t>
            </a:r>
          </a:p>
          <a:p>
            <a:endParaRPr lang="cs-CZ" dirty="0"/>
          </a:p>
          <a:p>
            <a:pPr algn="ctr"/>
            <a:r>
              <a:rPr lang="cs-CZ" sz="2400" b="1" dirty="0" smtClean="0"/>
              <a:t>4) PRŮZKUMY PLOŠNÉ</a:t>
            </a:r>
            <a:endParaRPr lang="cs-CZ" b="1" dirty="0"/>
          </a:p>
          <a:p>
            <a:pPr>
              <a:buClr>
                <a:schemeClr val="accent4">
                  <a:lumMod val="60000"/>
                  <a:lumOff val="40000"/>
                </a:schemeClr>
              </a:buClr>
              <a:buSzPct val="114000"/>
              <a:buFont typeface="Wingdings" pitchFamily="2" charset="2"/>
              <a:buChar char="v"/>
            </a:pPr>
            <a:r>
              <a:rPr lang="cs-CZ" sz="2400" dirty="0" smtClean="0"/>
              <a:t> Provádí </a:t>
            </a:r>
            <a:r>
              <a:rPr lang="cs-CZ" sz="2400" dirty="0"/>
              <a:t>se </a:t>
            </a:r>
            <a:r>
              <a:rPr lang="cs-CZ" dirty="0"/>
              <a:t>průzkum celého řešeného území rozdělené na dopravní oblasti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123728" y="1196752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195736" y="2420888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195736" y="4005064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411760" y="5301208"/>
            <a:ext cx="52565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636912"/>
            <a:ext cx="6771469" cy="1107996"/>
          </a:xfrm>
          <a:prstGeom prst="rect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hlinkClick r:id="rId2" action="ppaction://hlinksldjump"/>
              </a:rPr>
              <a:t>E) DOPRAVNÍ PRŮZKUMY PODLE ZPŮSOBU </a:t>
            </a:r>
          </a:p>
          <a:p>
            <a:pPr algn="ctr"/>
            <a:r>
              <a:rPr lang="cs-CZ" sz="2400" b="1" dirty="0" smtClean="0">
                <a:hlinkClick r:id="rId2" action="ppaction://hlinksldjump"/>
              </a:rPr>
              <a:t>PROVEDENÍ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10026"/>
            <a:ext cx="8208912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AutoNum type="arabicParenR"/>
            </a:pPr>
            <a:r>
              <a:rPr lang="cs-CZ" sz="2400" b="1" dirty="0" smtClean="0"/>
              <a:t>PRŮZKUMY BEZ SPOLUPRÁCE ÚČASTNÍKŮ DOPRAVY</a:t>
            </a:r>
          </a:p>
          <a:p>
            <a:pPr marL="457200" indent="-457200" algn="ctr">
              <a:buAutoNum type="arabicParenR"/>
            </a:pPr>
            <a:endParaRPr lang="cs-CZ" sz="2400" dirty="0" smtClean="0"/>
          </a:p>
          <a:p>
            <a:pPr lvl="0" algn="ctr"/>
            <a:r>
              <a:rPr lang="cs-CZ" dirty="0" smtClean="0"/>
              <a:t>Provádějí </a:t>
            </a:r>
            <a:r>
              <a:rPr lang="cs-CZ" dirty="0"/>
              <a:t>se</a:t>
            </a:r>
            <a:r>
              <a:rPr lang="cs-CZ" dirty="0" smtClean="0"/>
              <a:t>:</a:t>
            </a:r>
          </a:p>
          <a:p>
            <a:pPr lvl="0"/>
            <a:r>
              <a:rPr lang="cs-CZ" dirty="0" smtClean="0"/>
              <a:t> </a:t>
            </a:r>
            <a:r>
              <a:rPr lang="cs-CZ" b="1" dirty="0"/>
              <a:t>A) POZOROVÁNÍM</a:t>
            </a:r>
            <a:r>
              <a:rPr lang="cs-CZ" dirty="0"/>
              <a:t>-údaje se získávají sledováním účastníka </a:t>
            </a:r>
            <a:r>
              <a:rPr lang="cs-CZ" dirty="0" smtClean="0"/>
              <a:t> dopravy </a:t>
            </a:r>
            <a:r>
              <a:rPr lang="cs-CZ" dirty="0"/>
              <a:t>sčítačem</a:t>
            </a:r>
          </a:p>
          <a:p>
            <a:r>
              <a:rPr lang="cs-CZ" b="1" dirty="0"/>
              <a:t>B) POLOAUTOMATICKY</a:t>
            </a:r>
            <a:endParaRPr lang="cs-CZ" dirty="0"/>
          </a:p>
          <a:p>
            <a:r>
              <a:rPr lang="cs-CZ" b="1" dirty="0"/>
              <a:t>C) </a:t>
            </a:r>
            <a:r>
              <a:rPr lang="cs-CZ" b="1" dirty="0" smtClean="0"/>
              <a:t>AUTOMATICKY</a:t>
            </a:r>
          </a:p>
          <a:p>
            <a:endParaRPr lang="cs-CZ" dirty="0"/>
          </a:p>
          <a:p>
            <a:pPr algn="ctr"/>
            <a:r>
              <a:rPr lang="cs-CZ" sz="2400" b="1" dirty="0" smtClean="0"/>
              <a:t>2) PRŮZKUMY S PŘÍMOU SPOLUPRÁCÍ ÚČASTNÍKŮ DOPRAVY</a:t>
            </a:r>
          </a:p>
          <a:p>
            <a:endParaRPr lang="cs-CZ" dirty="0"/>
          </a:p>
          <a:p>
            <a:pPr lvl="0"/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ÚSTNÍ DOTAZ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/>
              <a:t>údaje se získávají rozhovorem, který má přísný řád (stanovené pořadí otázek, maximálně kategorizovaný rozhovor)</a:t>
            </a:r>
          </a:p>
          <a:p>
            <a:pPr lvl="0"/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PÍSEMNÝ DOTAZ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/>
              <a:t>prostřednictvím dotazníku s vhodně volenými a formulovanými otázkami, druhy:</a:t>
            </a:r>
          </a:p>
          <a:p>
            <a:pPr lvl="0" algn="ctr"/>
            <a:r>
              <a:rPr lang="cs-CZ" b="1" dirty="0" smtClean="0"/>
              <a:t>a)Přímý způsob vyplnění</a:t>
            </a:r>
            <a:r>
              <a:rPr lang="cs-CZ" dirty="0" smtClean="0"/>
              <a:t> – </a:t>
            </a:r>
            <a:r>
              <a:rPr lang="cs-CZ" dirty="0"/>
              <a:t>předložen na místě za přímé účasti tazatele</a:t>
            </a:r>
          </a:p>
          <a:p>
            <a:pPr lvl="0" algn="ctr"/>
            <a:r>
              <a:rPr lang="cs-CZ" b="1" dirty="0" smtClean="0"/>
              <a:t>b)Prostřednictvím </a:t>
            </a:r>
            <a:r>
              <a:rPr lang="cs-CZ" b="1" dirty="0"/>
              <a:t>pošty</a:t>
            </a:r>
            <a:endParaRPr lang="cs-CZ" dirty="0"/>
          </a:p>
          <a:p>
            <a:pPr lvl="0" algn="ctr"/>
            <a:r>
              <a:rPr lang="cs-CZ" b="1" dirty="0" smtClean="0"/>
              <a:t>c)Kombinovaný </a:t>
            </a:r>
            <a:r>
              <a:rPr lang="cs-CZ" b="1" dirty="0"/>
              <a:t>způsob</a:t>
            </a:r>
            <a:r>
              <a:rPr lang="cs-CZ" dirty="0"/>
              <a:t> – dotazník je odeslán poštou a odevzdává se provozovateli tázání</a:t>
            </a:r>
          </a:p>
          <a:p>
            <a:pPr lvl="0"/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ANKETA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/>
              <a:t>zvláštní forma použití dotazníků, u nichž se obracíme na individuálně určené osoby</a:t>
            </a:r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043608" y="620688"/>
            <a:ext cx="7488832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611560" y="3068960"/>
            <a:ext cx="7992888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915816" y="980728"/>
            <a:ext cx="3960440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55776" y="3429000"/>
            <a:ext cx="3960440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2420888"/>
            <a:ext cx="6716839" cy="738664"/>
          </a:xfrm>
          <a:prstGeom prst="rect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lvl="0" algn="ctr"/>
            <a:r>
              <a:rPr lang="cs-CZ" sz="2400" b="1" dirty="0" smtClean="0">
                <a:hlinkClick r:id="rId2" action="ppaction://hlinksldjump"/>
              </a:rPr>
              <a:t>F) DOPRAVNÍ PRŮZKUMY PODLE ROZSAHU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756084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400" b="1" dirty="0" smtClean="0"/>
              <a:t>1) ZÁKLADNÍ (VYČERPÁVAJÍCÍ) ZJIŠŤOVÁNÍ</a:t>
            </a:r>
            <a:endParaRPr lang="cs-CZ" sz="2400" dirty="0" smtClean="0"/>
          </a:p>
          <a:p>
            <a:pPr lvl="1">
              <a:buClr>
                <a:schemeClr val="accent4">
                  <a:lumMod val="60000"/>
                  <a:lumOff val="40000"/>
                </a:schemeClr>
              </a:buClr>
              <a:buSzPct val="115000"/>
              <a:buFont typeface="Wingdings" pitchFamily="2" charset="2"/>
              <a:buChar char="v"/>
            </a:pPr>
            <a:r>
              <a:rPr lang="cs-CZ" sz="2400" dirty="0" smtClean="0"/>
              <a:t> Zkoumá</a:t>
            </a:r>
            <a:r>
              <a:rPr lang="cs-CZ" dirty="0" smtClean="0"/>
              <a:t> </a:t>
            </a:r>
            <a:r>
              <a:rPr lang="cs-CZ" dirty="0"/>
              <a:t>se celý určitý jev tak, že sledujeme </a:t>
            </a:r>
            <a:r>
              <a:rPr lang="cs-CZ" dirty="0" smtClean="0"/>
              <a:t>všechny účastníky provozu</a:t>
            </a:r>
          </a:p>
          <a:p>
            <a:pPr lvl="1"/>
            <a:endParaRPr lang="cs-CZ" sz="1600" dirty="0" smtClean="0"/>
          </a:p>
          <a:p>
            <a:pPr lvl="1"/>
            <a:endParaRPr lang="cs-CZ" sz="1600" dirty="0"/>
          </a:p>
          <a:p>
            <a:pPr lvl="1"/>
            <a:endParaRPr lang="cs-CZ" sz="1600" dirty="0" smtClean="0"/>
          </a:p>
          <a:p>
            <a:pPr lvl="1"/>
            <a:endParaRPr lang="cs-CZ" sz="1600" dirty="0" smtClean="0"/>
          </a:p>
          <a:p>
            <a:pPr lvl="1"/>
            <a:endParaRPr lang="cs-CZ" sz="1600" dirty="0" smtClean="0"/>
          </a:p>
          <a:p>
            <a:pPr lvl="0" algn="ctr"/>
            <a:r>
              <a:rPr lang="cs-CZ" sz="2400" b="1" dirty="0" smtClean="0"/>
              <a:t>2) VÝBĚROVÉ ZJIŠŤOVÁNÍ</a:t>
            </a:r>
            <a:endParaRPr lang="cs-CZ" sz="2400" dirty="0" smtClean="0"/>
          </a:p>
          <a:p>
            <a:pPr lvl="1">
              <a:buClr>
                <a:schemeClr val="accent4">
                  <a:lumMod val="60000"/>
                  <a:lumOff val="40000"/>
                </a:schemeClr>
              </a:buClr>
              <a:buSzPct val="115000"/>
              <a:buFont typeface="Wingdings" pitchFamily="2" charset="2"/>
              <a:buChar char="v"/>
            </a:pPr>
            <a:r>
              <a:rPr lang="cs-CZ" sz="2400" dirty="0" smtClean="0"/>
              <a:t> Z</a:t>
            </a:r>
            <a:r>
              <a:rPr lang="cs-CZ" sz="2400" dirty="0"/>
              <a:t> určitého dopravního jevu </a:t>
            </a:r>
            <a:r>
              <a:rPr lang="cs-CZ" dirty="0"/>
              <a:t>se vybere jen část účastníků dopravy (například nákladní doprava) a rozsah závisí na potřebné přesnosti výsledků průzkumu</a:t>
            </a:r>
            <a:endParaRPr lang="cs-CZ" sz="1600" dirty="0"/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115616" y="1700808"/>
            <a:ext cx="6768752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1475656" y="3933056"/>
            <a:ext cx="6408712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3204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1.	Co je cílem dopravního průzkumu?</a:t>
            </a:r>
          </a:p>
          <a:p>
            <a:r>
              <a:rPr lang="cs-CZ" sz="3200" dirty="0" smtClean="0"/>
              <a:t>2.	Vyjmenuj podle jakých hledisek se dělí 	dopravní průzkumy?</a:t>
            </a:r>
          </a:p>
          <a:p>
            <a:r>
              <a:rPr lang="cs-CZ" sz="3200" dirty="0" smtClean="0"/>
              <a:t>3.	Vyjmenuj a popiš průzkumy podle 	zjišťovaných charakteristik dopravního 	proudu?</a:t>
            </a:r>
          </a:p>
          <a:p>
            <a:r>
              <a:rPr lang="cs-CZ" sz="3200" dirty="0" smtClean="0"/>
              <a:t>4.	Popiš průzkumy s přímou </a:t>
            </a:r>
            <a:r>
              <a:rPr lang="cs-CZ" sz="3200" dirty="0" err="1" smtClean="0"/>
              <a:t>spoluprácí</a:t>
            </a:r>
            <a:r>
              <a:rPr lang="cs-CZ" sz="3200" dirty="0" smtClean="0"/>
              <a:t> 	účastníků dopravy? </a:t>
            </a:r>
          </a:p>
        </p:txBody>
      </p:sp>
    </p:spTree>
    <p:extLst>
      <p:ext uri="{BB962C8B-B14F-4D97-AF65-F5344CB8AC3E}">
        <p14:creationId xmlns:p14="http://schemas.microsoft.com/office/powerpoint/2010/main" val="183369511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1844824"/>
            <a:ext cx="7993583" cy="43924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KOČÁRKOVÁ, Dagmar. </a:t>
            </a:r>
            <a:r>
              <a:rPr lang="cs-CZ" sz="1800" i="1" dirty="0"/>
              <a:t>Základy dopravního inženýrství</a:t>
            </a:r>
            <a:r>
              <a:rPr lang="cs-CZ" sz="1800" dirty="0"/>
              <a:t>. Praha: Nakladatelství ČVUT, 2004, ISBN 80-01-03022-9 (BROŽ.). </a:t>
            </a:r>
            <a:endParaRPr lang="cs-CZ" sz="1800" dirty="0" smtClean="0"/>
          </a:p>
          <a:p>
            <a:pPr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/>
              <a:t>HOLLAREK, Tomáš. </a:t>
            </a:r>
            <a:r>
              <a:rPr lang="cs-CZ" sz="1800" i="1" dirty="0"/>
              <a:t>Dopravné </a:t>
            </a:r>
            <a:r>
              <a:rPr lang="cs-CZ" sz="1800" i="1" dirty="0" err="1"/>
              <a:t>inžinierstvo</a:t>
            </a:r>
            <a:r>
              <a:rPr lang="cs-CZ" sz="1800" i="1" dirty="0"/>
              <a:t> návody na </a:t>
            </a:r>
            <a:r>
              <a:rPr lang="cs-CZ" sz="1800" i="1" dirty="0" err="1"/>
              <a:t>cvičenia</a:t>
            </a:r>
            <a:r>
              <a:rPr lang="cs-CZ" sz="1800" dirty="0"/>
              <a:t>. </a:t>
            </a:r>
            <a:r>
              <a:rPr lang="cs-CZ" sz="1800" dirty="0" err="1"/>
              <a:t>žILINA</a:t>
            </a:r>
            <a:r>
              <a:rPr lang="cs-CZ" sz="1800" dirty="0"/>
              <a:t>: Vysoká škola dopravy a </a:t>
            </a:r>
            <a:r>
              <a:rPr lang="cs-CZ" sz="1800" dirty="0" err="1"/>
              <a:t>spojov</a:t>
            </a:r>
            <a:r>
              <a:rPr lang="cs-CZ" sz="1800" dirty="0"/>
              <a:t>, 1994, ISBN 80-7100-195-3 (BROŽ</a:t>
            </a:r>
            <a:r>
              <a:rPr lang="cs-CZ" sz="1800" dirty="0" smtClean="0"/>
              <a:t>.).</a:t>
            </a:r>
          </a:p>
          <a:p>
            <a:pPr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/>
              <a:t>SLABÝ, Petr; UHLÍK, Michal. </a:t>
            </a:r>
            <a:r>
              <a:rPr lang="cs-CZ" sz="1800" i="1" dirty="0"/>
              <a:t>Dopravní inženýrství I</a:t>
            </a:r>
            <a:r>
              <a:rPr lang="cs-CZ" sz="1800" dirty="0"/>
              <a:t>. Praha: Česká technika - nakladatelství ČVUT, 2006, ISBN 80-01-03365-1 (BROŽ.). </a:t>
            </a:r>
            <a:endParaRPr lang="cs-CZ" sz="1800" dirty="0" smtClean="0"/>
          </a:p>
          <a:p>
            <a:pPr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041702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87">
      <a:dk1>
        <a:sysClr val="windowText" lastClr="000000"/>
      </a:dk1>
      <a:lt1>
        <a:sysClr val="window" lastClr="FFFFFF"/>
      </a:lt1>
      <a:dk2>
        <a:srgbClr val="666666"/>
      </a:dk2>
      <a:lt2>
        <a:srgbClr val="FF0000"/>
      </a:lt2>
      <a:accent1>
        <a:srgbClr val="FF000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100</TotalTime>
  <Words>731</Words>
  <Application>Microsoft Office PowerPoint</Application>
  <PresentationFormat>Předvádění na obrazovce (4:3)</PresentationFormat>
  <Paragraphs>162</Paragraphs>
  <Slides>20</Slides>
  <Notes>1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Prezentace aplikace PowerPoint</vt:lpstr>
      <vt:lpstr>Anotace:</vt:lpstr>
      <vt:lpstr>DOPRAVNÍ PRŮZKUM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PRŮZKUM</dc:title>
  <dc:creator>Verunka</dc:creator>
  <cp:lastModifiedBy>SMITKA František</cp:lastModifiedBy>
  <cp:revision>7</cp:revision>
  <dcterms:created xsi:type="dcterms:W3CDTF">2013-11-03T09:27:12Z</dcterms:created>
  <dcterms:modified xsi:type="dcterms:W3CDTF">2013-11-04T15:12:10Z</dcterms:modified>
</cp:coreProperties>
</file>