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6" r:id="rId4"/>
    <p:sldId id="270" r:id="rId5"/>
    <p:sldId id="256" r:id="rId6"/>
    <p:sldId id="271" r:id="rId7"/>
    <p:sldId id="277" r:id="rId8"/>
    <p:sldId id="272" r:id="rId9"/>
    <p:sldId id="278" r:id="rId10"/>
    <p:sldId id="279" r:id="rId11"/>
    <p:sldId id="280" r:id="rId12"/>
    <p:sldId id="269" r:id="rId13"/>
    <p:sldId id="265" r:id="rId14"/>
    <p:sldId id="258" r:id="rId15"/>
    <p:sldId id="274" r:id="rId16"/>
    <p:sldId id="260" r:id="rId17"/>
    <p:sldId id="261" r:id="rId18"/>
    <p:sldId id="262" r:id="rId19"/>
    <p:sldId id="266" r:id="rId20"/>
    <p:sldId id="267" r:id="rId21"/>
    <p:sldId id="282" r:id="rId22"/>
    <p:sldId id="27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18.10.2013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4.emf"/><Relationship Id="rId4" Type="http://schemas.openxmlformats.org/officeDocument/2006/relationships/package" Target="../embeddings/Microsoft_Excel_Worksheet2.xlsx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5.emf"/><Relationship Id="rId4" Type="http://schemas.openxmlformats.org/officeDocument/2006/relationships/package" Target="../embeddings/Microsoft_Excel_Worksheet3.xlsx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6.emf"/><Relationship Id="rId4" Type="http://schemas.openxmlformats.org/officeDocument/2006/relationships/package" Target="../embeddings/Microsoft_Excel_Worksheet4.xlsx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image" Target="../media/image7.emf"/><Relationship Id="rId4" Type="http://schemas.openxmlformats.org/officeDocument/2006/relationships/package" Target="../embeddings/Microsoft_Excel_Worksheet5.xlsx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image" Target="../media/image7.emf"/><Relationship Id="rId4" Type="http://schemas.openxmlformats.org/officeDocument/2006/relationships/package" Target="../embeddings/Microsoft_Excel_Worksheet6.xlsx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5" Type="http://schemas.openxmlformats.org/officeDocument/2006/relationships/image" Target="../media/image7.emf"/><Relationship Id="rId4" Type="http://schemas.openxmlformats.org/officeDocument/2006/relationships/package" Target="../embeddings/Microsoft_Excel_Worksheet7.xlsx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5" Type="http://schemas.openxmlformats.org/officeDocument/2006/relationships/image" Target="../media/image7.emf"/><Relationship Id="rId4" Type="http://schemas.openxmlformats.org/officeDocument/2006/relationships/package" Target="../embeddings/Microsoft_Excel_Worksheet8.xlsx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1"/>
            <a:ext cx="8784976" cy="864096"/>
          </a:xfrm>
        </p:spPr>
        <p:txBody>
          <a:bodyPr>
            <a:noAutofit/>
          </a:bodyPr>
          <a:lstStyle/>
          <a:p>
            <a:endParaRPr lang="cs-CZ" sz="5400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67544" y="1484784"/>
            <a:ext cx="8352928" cy="5040560"/>
          </a:xfrm>
        </p:spPr>
        <p:txBody>
          <a:bodyPr>
            <a:normAutofit/>
          </a:bodyPr>
          <a:lstStyle/>
          <a:p>
            <a:endParaRPr lang="cs-CZ" sz="2000" b="1" dirty="0" smtClean="0">
              <a:solidFill>
                <a:srgbClr val="7030A0"/>
              </a:solidFill>
            </a:endParaRPr>
          </a:p>
          <a:p>
            <a:r>
              <a:rPr lang="cs-CZ" sz="6000" b="1" dirty="0" smtClean="0">
                <a:solidFill>
                  <a:srgbClr val="7030A0"/>
                </a:solidFill>
              </a:rPr>
              <a:t>Finanční matematika 1.</a:t>
            </a:r>
          </a:p>
          <a:p>
            <a:r>
              <a:rPr lang="cs-CZ" sz="4000" b="1" i="1" dirty="0" smtClean="0">
                <a:solidFill>
                  <a:srgbClr val="7030A0"/>
                </a:solidFill>
              </a:rPr>
              <a:t>(finanční gramotnost)</a:t>
            </a:r>
          </a:p>
          <a:p>
            <a:endParaRPr lang="cs-CZ" sz="2000" b="1" dirty="0" smtClean="0">
              <a:solidFill>
                <a:srgbClr val="7030A0"/>
              </a:solidFill>
            </a:endParaRPr>
          </a:p>
          <a:p>
            <a:r>
              <a:rPr lang="cs-CZ" sz="7200" b="1" u="sng" dirty="0" smtClean="0">
                <a:solidFill>
                  <a:srgbClr val="7030A0"/>
                </a:solidFill>
              </a:rPr>
              <a:t>P r o c e n t a</a:t>
            </a:r>
            <a:endParaRPr lang="cs-CZ" u="sng" dirty="0">
              <a:solidFill>
                <a:schemeClr val="tx1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115616" y="176981"/>
            <a:ext cx="6912768" cy="9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pic>
        <p:nvPicPr>
          <p:cNvPr id="13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763688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37275124"/>
              </p:ext>
            </p:extLst>
          </p:nvPr>
        </p:nvGraphicFramePr>
        <p:xfrm>
          <a:off x="1043608" y="2996952"/>
          <a:ext cx="7276331" cy="32403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4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043608" y="2996952"/>
                        <a:ext cx="7276331" cy="324036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83568" y="2816170"/>
            <a:ext cx="8003232" cy="3309993"/>
          </a:xfrm>
        </p:spPr>
        <p:txBody>
          <a:bodyPr>
            <a:normAutofit fontScale="4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54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5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3500" dirty="0" smtClean="0">
                <a:latin typeface="Arial" pitchFamily="34" charset="0"/>
                <a:cs typeface="Arial" pitchFamily="34" charset="0"/>
              </a:rPr>
              <a:t>3. a 4.ročník studijních maturitních oborů </a:t>
            </a:r>
            <a:r>
              <a:rPr lang="cs-CZ" sz="3500" dirty="0">
                <a:latin typeface="Arial" pitchFamily="34" charset="0"/>
                <a:cs typeface="Arial" pitchFamily="34" charset="0"/>
              </a:rPr>
              <a:t>předmětu </a:t>
            </a:r>
            <a:r>
              <a:rPr lang="cs-CZ" sz="3500" dirty="0" smtClean="0">
                <a:latin typeface="Arial" pitchFamily="34" charset="0"/>
                <a:cs typeface="Arial" pitchFamily="34" charset="0"/>
              </a:rPr>
              <a:t>MATEMATIKA, popř. ekonomických předmětů jako úvodní průprava </a:t>
            </a:r>
            <a:r>
              <a:rPr lang="cs-CZ" sz="3500" smtClean="0">
                <a:latin typeface="Arial" pitchFamily="34" charset="0"/>
                <a:cs typeface="Arial" pitchFamily="34" charset="0"/>
              </a:rPr>
              <a:t>a opakování pro kurz </a:t>
            </a:r>
            <a:r>
              <a:rPr lang="cs-CZ" sz="3500" dirty="0" smtClean="0">
                <a:latin typeface="Arial" pitchFamily="34" charset="0"/>
                <a:cs typeface="Arial" pitchFamily="34" charset="0"/>
              </a:rPr>
              <a:t>finanční matematiky. Lze jej využít i u učebních oborů. Inovuje </a:t>
            </a:r>
            <a:r>
              <a:rPr lang="cs-CZ" sz="35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</a:t>
            </a:r>
            <a:r>
              <a:rPr lang="cs-CZ" sz="3500" dirty="0" smtClean="0">
                <a:latin typeface="Arial" pitchFamily="34" charset="0"/>
                <a:cs typeface="Arial" pitchFamily="34" charset="0"/>
              </a:rPr>
              <a:t>příklady </a:t>
            </a:r>
            <a:r>
              <a:rPr lang="cs-CZ" sz="3500" dirty="0">
                <a:latin typeface="Arial" pitchFamily="34" charset="0"/>
                <a:cs typeface="Arial" pitchFamily="34" charset="0"/>
              </a:rPr>
              <a:t>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5400" b="1" dirty="0">
                <a:latin typeface="Arial" pitchFamily="34" charset="0"/>
                <a:cs typeface="Arial" pitchFamily="34" charset="0"/>
              </a:rPr>
              <a:t>Metodický 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pokyn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5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</a:t>
            </a:r>
            <a:r>
              <a:rPr lang="cs-CZ" sz="35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výuky. Úlohy mohou žáci řešit na interaktivní tabuli s možností následné kontroly. Zároveň </a:t>
            </a:r>
            <a:r>
              <a:rPr lang="cs-CZ" sz="35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jej mohou využívat žáci pro domácí přípravu na výuku.</a:t>
            </a:r>
          </a:p>
          <a:p>
            <a:endParaRPr lang="cs-CZ" dirty="0"/>
          </a:p>
        </p:txBody>
      </p:sp>
      <p:pic>
        <p:nvPicPr>
          <p:cNvPr id="9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691680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98115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</a:t>
            </a:r>
            <a:r>
              <a:rPr lang="cs-CZ" sz="5400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1" y="1484784"/>
            <a:ext cx="8280920" cy="51125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7030A0"/>
                </a:solidFill>
              </a:rPr>
              <a:t>Počítání s procenty je základem finanční matematiky: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rgbClr val="7030A0"/>
                </a:solidFill>
              </a:rPr>
              <a:t>Využívá se např. při výpočtech :</a:t>
            </a:r>
          </a:p>
          <a:p>
            <a:r>
              <a:rPr lang="cs-CZ" sz="2800" dirty="0" smtClean="0"/>
              <a:t>DPH</a:t>
            </a:r>
          </a:p>
          <a:p>
            <a:r>
              <a:rPr lang="cs-CZ" sz="2800" dirty="0" smtClean="0"/>
              <a:t>Daně z přijmu</a:t>
            </a:r>
          </a:p>
          <a:p>
            <a:r>
              <a:rPr lang="cs-CZ" sz="2800" dirty="0" smtClean="0"/>
              <a:t>Dalších daní a poplatků</a:t>
            </a:r>
          </a:p>
          <a:p>
            <a:r>
              <a:rPr lang="cs-CZ" sz="2800" dirty="0" smtClean="0"/>
              <a:t>Sociálního  a zdravotního  pojištění</a:t>
            </a:r>
          </a:p>
          <a:p>
            <a:r>
              <a:rPr lang="cs-CZ" sz="2800" dirty="0" smtClean="0"/>
              <a:t>Úroků z vkladů (jednoduché, složené úrokování)</a:t>
            </a:r>
          </a:p>
          <a:p>
            <a:r>
              <a:rPr lang="cs-CZ" sz="2800" dirty="0" smtClean="0"/>
              <a:t>Splátek půjček, hypoték atp.</a:t>
            </a:r>
          </a:p>
          <a:p>
            <a:r>
              <a:rPr lang="cs-CZ" sz="2800" dirty="0" smtClean="0"/>
              <a:t>Podílů (např. ze zisku, vlastnictví atp.)     …. atd.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484784"/>
            <a:ext cx="8208912" cy="5112568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030A0"/>
                </a:solidFill>
              </a:rPr>
              <a:t>1 %  =  1 / 100 celku   =   0,01   celku </a:t>
            </a:r>
          </a:p>
          <a:p>
            <a:endParaRPr lang="cs-CZ" u="sng" dirty="0">
              <a:solidFill>
                <a:schemeClr val="tx1"/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179512" y="188640"/>
            <a:ext cx="8784976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62494825"/>
              </p:ext>
            </p:extLst>
          </p:nvPr>
        </p:nvGraphicFramePr>
        <p:xfrm>
          <a:off x="2627784" y="2238435"/>
          <a:ext cx="4122383" cy="41428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0" name="List" r:id="rId4" imgW="1914421" imgH="1924087" progId="Excel.Sheet.12">
                  <p:embed/>
                </p:oleObj>
              </mc:Choice>
              <mc:Fallback>
                <p:oleObj name="List" r:id="rId4" imgW="1914421" imgH="192408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627784" y="2238435"/>
                        <a:ext cx="4122383" cy="414289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Ovál 1">
            <a:hlinkClick r:id="" action="ppaction://hlinkshowjump?jump=nextslide"/>
          </p:cNvPr>
          <p:cNvSpPr/>
          <p:nvPr/>
        </p:nvSpPr>
        <p:spPr>
          <a:xfrm>
            <a:off x="7092280" y="5517232"/>
            <a:ext cx="146361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</a:t>
            </a:r>
            <a:r>
              <a:rPr lang="cs-CZ" sz="5400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136904" cy="504056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Lze snadno domyslet </a:t>
            </a:r>
            <a:r>
              <a:rPr lang="cs-CZ" b="1" u="sng" dirty="0">
                <a:solidFill>
                  <a:srgbClr val="7030A0"/>
                </a:solidFill>
              </a:rPr>
              <a:t> </a:t>
            </a:r>
            <a:r>
              <a:rPr lang="cs-CZ" b="1" u="sng" dirty="0" smtClean="0">
                <a:solidFill>
                  <a:srgbClr val="7030A0"/>
                </a:solidFill>
              </a:rPr>
              <a:t>:  </a:t>
            </a:r>
            <a:r>
              <a:rPr lang="cs-CZ" dirty="0" smtClean="0"/>
              <a:t>50%=polovina celku</a:t>
            </a:r>
            <a:endParaRPr lang="cs-CZ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90979370"/>
              </p:ext>
            </p:extLst>
          </p:nvPr>
        </p:nvGraphicFramePr>
        <p:xfrm>
          <a:off x="2771800" y="2198056"/>
          <a:ext cx="4176464" cy="41972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3" name="List" r:id="rId4" imgW="1914421" imgH="1924087" progId="Excel.Sheet.12">
                  <p:embed/>
                </p:oleObj>
              </mc:Choice>
              <mc:Fallback>
                <p:oleObj name="List" r:id="rId4" imgW="1914421" imgH="192408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771800" y="2198056"/>
                        <a:ext cx="4176464" cy="419724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Ovál 5">
            <a:hlinkClick r:id="" action="ppaction://hlinkshowjump?jump=nextslide"/>
          </p:cNvPr>
          <p:cNvSpPr/>
          <p:nvPr/>
        </p:nvSpPr>
        <p:spPr>
          <a:xfrm>
            <a:off x="7092280" y="5517232"/>
            <a:ext cx="146361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dirty="0"/>
              <a:t>25%=čtvrtina </a:t>
            </a:r>
            <a:r>
              <a:rPr lang="cs-CZ" dirty="0" smtClean="0"/>
              <a:t>celku           </a:t>
            </a:r>
            <a:r>
              <a:rPr lang="cs-CZ" dirty="0"/>
              <a:t>75%= ¾ celku  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37108603"/>
              </p:ext>
            </p:extLst>
          </p:nvPr>
        </p:nvGraphicFramePr>
        <p:xfrm>
          <a:off x="2627784" y="2348880"/>
          <a:ext cx="3869476" cy="38884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0" name="List" r:id="rId4" imgW="1914421" imgH="1924087" progId="Excel.Sheet.12">
                  <p:embed/>
                </p:oleObj>
              </mc:Choice>
              <mc:Fallback>
                <p:oleObj name="List" r:id="rId4" imgW="1914421" imgH="1924087" progId="Excel.Sheet.12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2348880"/>
                        <a:ext cx="3869476" cy="388843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vál 4">
            <a:hlinkClick r:id="" action="ppaction://hlinkshowjump?jump=nextslide"/>
          </p:cNvPr>
          <p:cNvSpPr/>
          <p:nvPr/>
        </p:nvSpPr>
        <p:spPr>
          <a:xfrm>
            <a:off x="7092280" y="5517232"/>
            <a:ext cx="146361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3964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</a:t>
            </a:r>
            <a:r>
              <a:rPr lang="cs-CZ" sz="5400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T A </a:t>
            </a:r>
            <a:endParaRPr lang="cs-CZ" sz="5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10% = desetina celku (10/100 = 1/10)</a:t>
            </a: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endParaRPr lang="cs-CZ" sz="36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  <a:endParaRPr lang="cs-CZ" dirty="0"/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79145317"/>
              </p:ext>
            </p:extLst>
          </p:nvPr>
        </p:nvGraphicFramePr>
        <p:xfrm>
          <a:off x="2483768" y="2420888"/>
          <a:ext cx="3940120" cy="39597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8" name="List" r:id="rId4" imgW="1914421" imgH="1924087" progId="Excel.Sheet.12">
                  <p:embed/>
                </p:oleObj>
              </mc:Choice>
              <mc:Fallback>
                <p:oleObj name="List" r:id="rId4" imgW="1914421" imgH="192408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483768" y="2420888"/>
                        <a:ext cx="3940120" cy="395972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vál 4">
            <a:hlinkClick r:id="" action="ppaction://hlinkshowjump?jump=nextslide"/>
          </p:cNvPr>
          <p:cNvSpPr/>
          <p:nvPr/>
        </p:nvSpPr>
        <p:spPr>
          <a:xfrm>
            <a:off x="7092280" y="5517232"/>
            <a:ext cx="146361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>
            <a:norm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>
                <a:solidFill>
                  <a:srgbClr val="002060"/>
                </a:solidFill>
              </a:rPr>
              <a:t>20% = </a:t>
            </a:r>
            <a:r>
              <a:rPr lang="cs-CZ" sz="3600" dirty="0" smtClean="0">
                <a:solidFill>
                  <a:srgbClr val="002060"/>
                </a:solidFill>
              </a:rPr>
              <a:t>pětina celku  </a:t>
            </a:r>
            <a:r>
              <a:rPr lang="cs-CZ" sz="3600" dirty="0">
                <a:solidFill>
                  <a:srgbClr val="002060"/>
                </a:solidFill>
              </a:rPr>
              <a:t>(20/100 = </a:t>
            </a:r>
            <a:r>
              <a:rPr lang="cs-CZ" sz="3600" dirty="0" smtClean="0">
                <a:solidFill>
                  <a:srgbClr val="002060"/>
                </a:solidFill>
              </a:rPr>
              <a:t>1/5)</a:t>
            </a:r>
            <a:endParaRPr lang="cs-CZ" sz="36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79145317"/>
              </p:ext>
            </p:extLst>
          </p:nvPr>
        </p:nvGraphicFramePr>
        <p:xfrm>
          <a:off x="2484438" y="2420938"/>
          <a:ext cx="3940175" cy="3959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6" name="List" r:id="rId4" imgW="1914421" imgH="1924087" progId="Excel.Sheet.12">
                  <p:embed/>
                </p:oleObj>
              </mc:Choice>
              <mc:Fallback>
                <p:oleObj name="List" r:id="rId4" imgW="1914421" imgH="1924087" progId="Excel.Sheet.12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84438" y="2420938"/>
                        <a:ext cx="3940175" cy="3959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Ovál 8">
            <a:hlinkClick r:id="" action="ppaction://hlinkshowjump?jump=nextslide"/>
          </p:cNvPr>
          <p:cNvSpPr/>
          <p:nvPr/>
        </p:nvSpPr>
        <p:spPr>
          <a:xfrm>
            <a:off x="7092280" y="5517232"/>
            <a:ext cx="146361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7374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>
                <a:solidFill>
                  <a:srgbClr val="00B0F0"/>
                </a:solidFill>
              </a:rPr>
              <a:t>30% = 0,3 celku </a:t>
            </a:r>
            <a:r>
              <a:rPr lang="cs-CZ" sz="3600" dirty="0" smtClean="0">
                <a:solidFill>
                  <a:srgbClr val="00B0F0"/>
                </a:solidFill>
              </a:rPr>
              <a:t> (</a:t>
            </a:r>
            <a:r>
              <a:rPr lang="cs-CZ" sz="3600" dirty="0">
                <a:solidFill>
                  <a:srgbClr val="00B0F0"/>
                </a:solidFill>
              </a:rPr>
              <a:t>30/100 = 3/10) 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79145317"/>
              </p:ext>
            </p:extLst>
          </p:nvPr>
        </p:nvGraphicFramePr>
        <p:xfrm>
          <a:off x="2484438" y="2420938"/>
          <a:ext cx="3940175" cy="3959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8" name="List" r:id="rId4" imgW="1914421" imgH="1924087" progId="Excel.Sheet.12">
                  <p:embed/>
                </p:oleObj>
              </mc:Choice>
              <mc:Fallback>
                <p:oleObj name="List" r:id="rId4" imgW="1914421" imgH="1924087" progId="Excel.Sheet.12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84438" y="2420938"/>
                        <a:ext cx="3940175" cy="3959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vál 4">
            <a:hlinkClick r:id="" action="ppaction://hlinkshowjump?jump=nextslide"/>
          </p:cNvPr>
          <p:cNvSpPr/>
          <p:nvPr/>
        </p:nvSpPr>
        <p:spPr>
          <a:xfrm>
            <a:off x="7092280" y="5517232"/>
            <a:ext cx="146361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0764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>
                <a:solidFill>
                  <a:srgbClr val="7030A0"/>
                </a:solidFill>
              </a:rPr>
              <a:t>40% = dvě pětiny </a:t>
            </a:r>
            <a:r>
              <a:rPr lang="cs-CZ" sz="3600" dirty="0" smtClean="0">
                <a:solidFill>
                  <a:srgbClr val="7030A0"/>
                </a:solidFill>
              </a:rPr>
              <a:t>celku (40/100 </a:t>
            </a:r>
            <a:r>
              <a:rPr lang="cs-CZ" sz="3600" dirty="0">
                <a:solidFill>
                  <a:srgbClr val="7030A0"/>
                </a:solidFill>
              </a:rPr>
              <a:t>= </a:t>
            </a:r>
            <a:r>
              <a:rPr lang="cs-CZ" sz="3600" dirty="0" smtClean="0">
                <a:solidFill>
                  <a:srgbClr val="7030A0"/>
                </a:solidFill>
              </a:rPr>
              <a:t>2/5)</a:t>
            </a:r>
            <a:endParaRPr lang="cs-CZ" sz="36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76662991"/>
              </p:ext>
            </p:extLst>
          </p:nvPr>
        </p:nvGraphicFramePr>
        <p:xfrm>
          <a:off x="2483768" y="2458954"/>
          <a:ext cx="3940175" cy="3959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2" name="List" r:id="rId4" imgW="1914421" imgH="1924087" progId="Excel.Sheet.12">
                  <p:embed/>
                </p:oleObj>
              </mc:Choice>
              <mc:Fallback>
                <p:oleObj name="List" r:id="rId4" imgW="1914421" imgH="1924087" progId="Excel.Sheet.12">
                  <p:embed/>
                  <p:pic>
                    <p:nvPicPr>
                      <p:cNvPr id="0" name="Objek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83768" y="2458954"/>
                        <a:ext cx="3940175" cy="3959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Vývojový diagram: děrná páska 5">
            <a:hlinkClick r:id="" action="ppaction://hlinkshowjump?jump=nextslide"/>
          </p:cNvPr>
          <p:cNvSpPr/>
          <p:nvPr/>
        </p:nvSpPr>
        <p:spPr>
          <a:xfrm>
            <a:off x="6516216" y="5301208"/>
            <a:ext cx="2232248" cy="1236720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Příklady k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9314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</a:t>
            </a:r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R  O  C  E  N  T A </a:t>
            </a:r>
            <a:endParaRPr lang="cs-CZ" sz="5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556792"/>
                <a:ext cx="8208913" cy="5006240"/>
              </a:xfrm>
            </p:spPr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3000" b="1" u="sng" dirty="0" smtClean="0">
                    <a:solidFill>
                      <a:srgbClr val="7030A0"/>
                    </a:solidFill>
                  </a:rPr>
                  <a:t>Bez kalkulačky určete, kolik je ze základu </a:t>
                </a:r>
                <a:r>
                  <a:rPr lang="cs-CZ" sz="3000" b="1" u="sng" dirty="0">
                    <a:solidFill>
                      <a:srgbClr val="7030A0"/>
                    </a:solidFill>
                  </a:rPr>
                  <a:t>12 </a:t>
                </a:r>
                <a:r>
                  <a:rPr lang="cs-CZ" sz="3000" b="1" u="sng" dirty="0" smtClean="0">
                    <a:solidFill>
                      <a:srgbClr val="7030A0"/>
                    </a:solidFill>
                  </a:rPr>
                  <a:t>000:</a:t>
                </a:r>
                <a:endParaRPr lang="cs-CZ" sz="3000" b="1" u="sng" dirty="0">
                  <a:solidFill>
                    <a:srgbClr val="7030A0"/>
                  </a:solidFill>
                </a:endParaRPr>
              </a:p>
              <a:p>
                <a:r>
                  <a:rPr lang="cs-CZ" sz="3000" dirty="0"/>
                  <a:t>50 %    =                                      </a:t>
                </a:r>
              </a:p>
              <a:p>
                <a:r>
                  <a:rPr lang="cs-CZ" sz="3000" dirty="0"/>
                  <a:t>25 %    =                                      </a:t>
                </a:r>
              </a:p>
              <a:p>
                <a:r>
                  <a:rPr lang="cs-CZ" sz="3000" dirty="0"/>
                  <a:t>75 %    =                                </a:t>
                </a:r>
                <a:r>
                  <a:rPr lang="cs-CZ" sz="3000" dirty="0" smtClean="0"/>
                  <a:t> </a:t>
                </a:r>
                <a:endParaRPr lang="cs-CZ" sz="3000" dirty="0"/>
              </a:p>
              <a:p>
                <a:r>
                  <a:rPr lang="cs-CZ" sz="3000" dirty="0"/>
                  <a:t>10 %    =                                </a:t>
                </a:r>
              </a:p>
              <a:p>
                <a:r>
                  <a:rPr lang="cs-CZ" sz="3000" dirty="0"/>
                  <a:t>20 %    =                                      </a:t>
                </a:r>
                <a:endParaRPr lang="cs-CZ" sz="3000" dirty="0" smtClean="0"/>
              </a:p>
              <a:p>
                <a:r>
                  <a:rPr lang="cs-CZ" sz="3000" dirty="0"/>
                  <a:t>33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0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3000" dirty="0"/>
                  <a:t> %  =                                      </a:t>
                </a:r>
                <a:r>
                  <a:rPr lang="cs-CZ" sz="3000" dirty="0" smtClean="0"/>
                  <a:t>                                   </a:t>
                </a:r>
                <a:endParaRPr lang="cs-CZ" sz="3000" dirty="0"/>
              </a:p>
              <a:p>
                <a:r>
                  <a:rPr lang="cs-CZ" sz="3000" dirty="0"/>
                  <a:t>66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30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3000" dirty="0"/>
                  <a:t> %  =                                      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556792"/>
                <a:ext cx="8208913" cy="5006240"/>
              </a:xfrm>
              <a:blipFill rotWithShape="1">
                <a:blip r:embed="rId2"/>
                <a:stretch>
                  <a:fillRect l="-1485" t="-14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6732240" y="5373216"/>
            <a:ext cx="1656183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 fontScale="90000"/>
          </a:bodyPr>
          <a:lstStyle/>
          <a:p>
            <a:r>
              <a:rPr lang="cs-CZ" sz="60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6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556792"/>
                <a:ext cx="8208912" cy="5040560"/>
              </a:xfrm>
            </p:spPr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3000" b="1" u="sng" dirty="0">
                    <a:solidFill>
                      <a:srgbClr val="7030A0"/>
                    </a:solidFill>
                  </a:rPr>
                  <a:t>Kontrola výsledků (základ 12 000):</a:t>
                </a:r>
              </a:p>
              <a:p>
                <a:r>
                  <a:rPr lang="cs-CZ" sz="3000" dirty="0"/>
                  <a:t>50 %    =                                      6 000</a:t>
                </a:r>
              </a:p>
              <a:p>
                <a:r>
                  <a:rPr lang="cs-CZ" sz="3000" dirty="0"/>
                  <a:t>25 %    =                                      3 000 </a:t>
                </a:r>
              </a:p>
              <a:p>
                <a:r>
                  <a:rPr lang="cs-CZ" sz="3000" dirty="0"/>
                  <a:t>75 %    =                                      9 000 </a:t>
                </a:r>
              </a:p>
              <a:p>
                <a:r>
                  <a:rPr lang="cs-CZ" sz="3000" dirty="0"/>
                  <a:t>10 %    =                                      1 200</a:t>
                </a:r>
              </a:p>
              <a:p>
                <a:r>
                  <a:rPr lang="cs-CZ" sz="3000" dirty="0"/>
                  <a:t>20 %    =                                      2 400</a:t>
                </a:r>
              </a:p>
              <a:p>
                <a:r>
                  <a:rPr lang="cs-CZ" sz="3000" dirty="0"/>
                  <a:t>33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0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3000" dirty="0"/>
                  <a:t> %  =                                      4 000                                   </a:t>
                </a:r>
              </a:p>
              <a:p>
                <a:r>
                  <a:rPr lang="cs-CZ" sz="3000" dirty="0"/>
                  <a:t>66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0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30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3000" dirty="0"/>
                  <a:t> %  =                                      8 000</a:t>
                </a:r>
              </a:p>
              <a:p>
                <a:endParaRPr lang="cs-CZ" sz="3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556792"/>
                <a:ext cx="8208912" cy="5040560"/>
              </a:xfrm>
              <a:blipFill rotWithShape="1">
                <a:blip r:embed="rId2"/>
                <a:stretch>
                  <a:fillRect l="-1485" t="-1451" r="-102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Vývojový diagram: děrná páska 3">
            <a:hlinkClick r:id="" action="ppaction://hlinkshowjump?jump=nextslide"/>
          </p:cNvPr>
          <p:cNvSpPr/>
          <p:nvPr/>
        </p:nvSpPr>
        <p:spPr>
          <a:xfrm>
            <a:off x="6732240" y="5213356"/>
            <a:ext cx="1872208" cy="1151435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Další příklady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 fontScale="90000"/>
          </a:bodyPr>
          <a:lstStyle/>
          <a:p>
            <a:r>
              <a:rPr lang="cs-CZ" sz="60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6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556792"/>
                <a:ext cx="8208912" cy="5040560"/>
              </a:xfrm>
            </p:spPr>
            <p:txBody>
              <a:bodyPr>
                <a:normAutofit lnSpcReduction="10000"/>
              </a:bodyPr>
              <a:lstStyle/>
              <a:p>
                <a:pPr marL="0" indent="0" algn="ctr">
                  <a:buNone/>
                </a:pPr>
                <a:r>
                  <a:rPr lang="cs-CZ" b="1" u="sng" dirty="0" smtClean="0">
                    <a:solidFill>
                      <a:srgbClr val="7030A0"/>
                    </a:solidFill>
                  </a:rPr>
                  <a:t>Bez použití kalkulačky ze základu 36 zapište :</a:t>
                </a:r>
              </a:p>
              <a:p>
                <a:r>
                  <a:rPr lang="cs-CZ" dirty="0" smtClean="0"/>
                  <a:t>50 %    =  </a:t>
                </a:r>
              </a:p>
              <a:p>
                <a:r>
                  <a:rPr lang="cs-CZ" dirty="0" smtClean="0"/>
                  <a:t>25 %    =</a:t>
                </a:r>
              </a:p>
              <a:p>
                <a:r>
                  <a:rPr lang="cs-CZ" dirty="0" smtClean="0"/>
                  <a:t>75 %    =</a:t>
                </a:r>
              </a:p>
              <a:p>
                <a:r>
                  <a:rPr lang="cs-CZ" dirty="0" smtClean="0"/>
                  <a:t>10 %    =</a:t>
                </a:r>
              </a:p>
              <a:p>
                <a:r>
                  <a:rPr lang="cs-CZ" dirty="0" smtClean="0"/>
                  <a:t>20 %    = </a:t>
                </a:r>
              </a:p>
              <a:p>
                <a:r>
                  <a:rPr lang="cs-CZ" dirty="0" smtClean="0"/>
                  <a:t>33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%  = </a:t>
                </a:r>
              </a:p>
              <a:p>
                <a:r>
                  <a:rPr lang="cs-CZ" dirty="0" smtClean="0"/>
                  <a:t>66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%  = </a:t>
                </a: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556792"/>
                <a:ext cx="8208912" cy="5040560"/>
              </a:xfrm>
              <a:blipFill rotWithShape="1">
                <a:blip r:embed="rId2"/>
                <a:stretch>
                  <a:fillRect l="-1633" t="-25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6732240" y="5373216"/>
            <a:ext cx="1656183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226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rm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556792"/>
                <a:ext cx="8208912" cy="5040560"/>
              </a:xfrm>
            </p:spPr>
            <p:txBody>
              <a:bodyPr>
                <a:normAutofit lnSpcReduction="10000"/>
              </a:bodyPr>
              <a:lstStyle/>
              <a:p>
                <a:pPr marL="0" indent="0" algn="ctr">
                  <a:buNone/>
                </a:pPr>
                <a:r>
                  <a:rPr lang="cs-CZ" b="1" u="sng" dirty="0" smtClean="0">
                    <a:solidFill>
                      <a:srgbClr val="7030A0"/>
                    </a:solidFill>
                  </a:rPr>
                  <a:t>Kontrola výsledků  </a:t>
                </a:r>
                <a:r>
                  <a:rPr lang="cs-CZ" b="1" u="sng" dirty="0">
                    <a:solidFill>
                      <a:srgbClr val="7030A0"/>
                    </a:solidFill>
                  </a:rPr>
                  <a:t>(</a:t>
                </a:r>
                <a:r>
                  <a:rPr lang="cs-CZ" b="1" u="sng" dirty="0" smtClean="0">
                    <a:solidFill>
                      <a:srgbClr val="7030A0"/>
                    </a:solidFill>
                  </a:rPr>
                  <a:t>ze základu36):</a:t>
                </a:r>
                <a:endParaRPr lang="cs-CZ" b="1" u="sng" dirty="0">
                  <a:solidFill>
                    <a:srgbClr val="7030A0"/>
                  </a:solidFill>
                </a:endParaRPr>
              </a:p>
              <a:p>
                <a:r>
                  <a:rPr lang="cs-CZ" dirty="0"/>
                  <a:t>50 %    =  </a:t>
                </a:r>
                <a:r>
                  <a:rPr lang="cs-CZ" dirty="0" smtClean="0"/>
                  <a:t>                            18</a:t>
                </a:r>
                <a:endParaRPr lang="cs-CZ" dirty="0"/>
              </a:p>
              <a:p>
                <a:r>
                  <a:rPr lang="cs-CZ" dirty="0"/>
                  <a:t>25 %    </a:t>
                </a:r>
                <a:r>
                  <a:rPr lang="cs-CZ" dirty="0" smtClean="0"/>
                  <a:t>=                                9</a:t>
                </a:r>
                <a:endParaRPr lang="cs-CZ" dirty="0"/>
              </a:p>
              <a:p>
                <a:r>
                  <a:rPr lang="cs-CZ" dirty="0"/>
                  <a:t>75 %    </a:t>
                </a:r>
                <a:r>
                  <a:rPr lang="cs-CZ" dirty="0" smtClean="0"/>
                  <a:t>=                              27 </a:t>
                </a:r>
                <a:endParaRPr lang="cs-CZ" dirty="0"/>
              </a:p>
              <a:p>
                <a:r>
                  <a:rPr lang="cs-CZ" dirty="0"/>
                  <a:t>10 %    </a:t>
                </a:r>
                <a:r>
                  <a:rPr lang="cs-CZ" dirty="0" smtClean="0"/>
                  <a:t>=                                3,6</a:t>
                </a:r>
                <a:endParaRPr lang="cs-CZ" dirty="0"/>
              </a:p>
              <a:p>
                <a:r>
                  <a:rPr lang="cs-CZ" dirty="0"/>
                  <a:t>20 %    = </a:t>
                </a:r>
                <a:r>
                  <a:rPr lang="cs-CZ" dirty="0" smtClean="0"/>
                  <a:t>                               7,2</a:t>
                </a:r>
                <a:endParaRPr lang="cs-CZ" dirty="0"/>
              </a:p>
              <a:p>
                <a:r>
                  <a:rPr lang="cs-CZ" dirty="0"/>
                  <a:t>33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 %  = </a:t>
                </a:r>
                <a:r>
                  <a:rPr lang="cs-CZ" dirty="0" smtClean="0"/>
                  <a:t>                             12</a:t>
                </a:r>
                <a:endParaRPr lang="cs-CZ" dirty="0"/>
              </a:p>
              <a:p>
                <a:r>
                  <a:rPr lang="cs-CZ" dirty="0"/>
                  <a:t>66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 %  = </a:t>
                </a:r>
                <a:r>
                  <a:rPr lang="cs-CZ" dirty="0" smtClean="0"/>
                  <a:t>                             24 </a:t>
                </a:r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556792"/>
                <a:ext cx="8208912" cy="5040560"/>
              </a:xfrm>
              <a:blipFill rotWithShape="1">
                <a:blip r:embed="rId2"/>
                <a:stretch>
                  <a:fillRect l="-1633" t="-25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válný popisek 3">
            <a:hlinkClick r:id="" action="ppaction://hlinkshowjump?jump=nextslide"/>
          </p:cNvPr>
          <p:cNvSpPr/>
          <p:nvPr/>
        </p:nvSpPr>
        <p:spPr>
          <a:xfrm>
            <a:off x="6102424" y="4771153"/>
            <a:ext cx="2430016" cy="936104"/>
          </a:xfrm>
          <a:prstGeom prst="wedgeEllipseCallout">
            <a:avLst>
              <a:gd name="adj1" fmla="val -45110"/>
              <a:gd name="adj2" fmla="val 1638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A co dál?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949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Výpočet procent (obecně – kalkulačkou) :</a:t>
            </a:r>
          </a:p>
          <a:p>
            <a:pPr marL="0" indent="0" algn="ctr">
              <a:buNone/>
            </a:pPr>
            <a:r>
              <a:rPr lang="cs-CZ" dirty="0" smtClean="0"/>
              <a:t>Celek vydělíme 100 a vynásobíme počtem procent</a:t>
            </a:r>
          </a:p>
          <a:p>
            <a:pPr marL="0" indent="0" algn="ctr">
              <a:buNone/>
            </a:pPr>
            <a:r>
              <a:rPr lang="cs-CZ" dirty="0" smtClean="0"/>
              <a:t>37 % z 350….. 350 : 100 . 37 = 129,5</a:t>
            </a:r>
          </a:p>
          <a:p>
            <a:pPr marL="0" indent="0" algn="ctr">
              <a:buNone/>
            </a:pPr>
            <a:r>
              <a:rPr lang="cs-CZ" dirty="0" smtClean="0"/>
              <a:t>Protože dělíme 100 a násobíme „procenty“, lze :</a:t>
            </a:r>
          </a:p>
          <a:p>
            <a:pPr marL="0" indent="0" algn="ctr">
              <a:buNone/>
            </a:pPr>
            <a:r>
              <a:rPr lang="cs-CZ" dirty="0" smtClean="0"/>
              <a:t>37 % z 350…..350 . 0,37 = 129,5</a:t>
            </a:r>
          </a:p>
          <a:p>
            <a:pPr marL="0" indent="0" algn="ctr">
              <a:buNone/>
            </a:pPr>
            <a:r>
              <a:rPr lang="cs-CZ" dirty="0" smtClean="0"/>
              <a:t>Podobně :</a:t>
            </a:r>
          </a:p>
          <a:p>
            <a:pPr marL="0" indent="0">
              <a:buNone/>
            </a:pPr>
            <a:r>
              <a:rPr lang="cs-CZ" dirty="0" smtClean="0"/>
              <a:t>26 % ze 32…..32 . 0,26 = 8,32  atd.</a:t>
            </a:r>
            <a:endParaRPr lang="cs-CZ" dirty="0"/>
          </a:p>
        </p:txBody>
      </p:sp>
      <p:sp>
        <p:nvSpPr>
          <p:cNvPr id="5" name="Vývojový diagram: děrná páska 4">
            <a:hlinkClick r:id="" action="ppaction://hlinkshowjump?jump=nextslide"/>
          </p:cNvPr>
          <p:cNvSpPr/>
          <p:nvPr/>
        </p:nvSpPr>
        <p:spPr>
          <a:xfrm>
            <a:off x="6516216" y="5301208"/>
            <a:ext cx="2232248" cy="1236720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Příklady k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4017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8495"/>
          </a:xfrm>
        </p:spPr>
        <p:txBody>
          <a:bodyPr>
            <a:normAutofit fontScale="90000"/>
          </a:bodyPr>
          <a:lstStyle/>
          <a:p>
            <a:r>
              <a:rPr lang="cs-CZ" sz="60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Pomocí kalkulačky spočítejte :</a:t>
            </a:r>
          </a:p>
          <a:p>
            <a:r>
              <a:rPr lang="cs-CZ" dirty="0" smtClean="0"/>
              <a:t> 17    % z 5 400 =</a:t>
            </a:r>
          </a:p>
          <a:p>
            <a:r>
              <a:rPr lang="cs-CZ" dirty="0" smtClean="0"/>
              <a:t> 15    % z 2 300 =</a:t>
            </a:r>
          </a:p>
          <a:p>
            <a:r>
              <a:rPr lang="cs-CZ" dirty="0" smtClean="0"/>
              <a:t>   2,5 % z 1 350 =</a:t>
            </a:r>
          </a:p>
          <a:p>
            <a:r>
              <a:rPr lang="cs-CZ" dirty="0" smtClean="0"/>
              <a:t>   1,5 % z 4 000 =</a:t>
            </a:r>
          </a:p>
          <a:p>
            <a:r>
              <a:rPr lang="cs-CZ" dirty="0" smtClean="0"/>
              <a:t> 22    % z    650 =</a:t>
            </a:r>
          </a:p>
          <a:p>
            <a:r>
              <a:rPr lang="cs-CZ" dirty="0" smtClean="0"/>
              <a:t>   2,3 % z 3 215 =</a:t>
            </a:r>
          </a:p>
          <a:p>
            <a:r>
              <a:rPr lang="cs-CZ" dirty="0" smtClean="0"/>
              <a:t>   0,9 % z 6 215 =</a:t>
            </a: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6732240" y="5373216"/>
            <a:ext cx="1656183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6940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Kontrola výsledků </a:t>
            </a:r>
            <a:r>
              <a:rPr lang="cs-CZ" b="1" u="sng" dirty="0">
                <a:solidFill>
                  <a:srgbClr val="7030A0"/>
                </a:solidFill>
              </a:rPr>
              <a:t>:</a:t>
            </a:r>
          </a:p>
          <a:p>
            <a:r>
              <a:rPr lang="cs-CZ" dirty="0"/>
              <a:t> 17 </a:t>
            </a:r>
            <a:r>
              <a:rPr lang="cs-CZ" dirty="0" smtClean="0"/>
              <a:t>   % </a:t>
            </a:r>
            <a:r>
              <a:rPr lang="cs-CZ" dirty="0"/>
              <a:t>z 5 400 </a:t>
            </a:r>
            <a:r>
              <a:rPr lang="cs-CZ" dirty="0" smtClean="0"/>
              <a:t>=                                 918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15    </a:t>
            </a:r>
            <a:r>
              <a:rPr lang="cs-CZ" dirty="0"/>
              <a:t>% z 2 300 </a:t>
            </a:r>
            <a:r>
              <a:rPr lang="cs-CZ" dirty="0" smtClean="0"/>
              <a:t>=                                 345</a:t>
            </a:r>
            <a:endParaRPr lang="cs-CZ" dirty="0"/>
          </a:p>
          <a:p>
            <a:r>
              <a:rPr lang="cs-CZ" dirty="0" smtClean="0"/>
              <a:t>   2,5 </a:t>
            </a:r>
            <a:r>
              <a:rPr lang="cs-CZ" dirty="0"/>
              <a:t>% z 1 350 </a:t>
            </a:r>
            <a:r>
              <a:rPr lang="cs-CZ" dirty="0" smtClean="0"/>
              <a:t>=                                   33,75</a:t>
            </a:r>
            <a:endParaRPr lang="cs-CZ" dirty="0"/>
          </a:p>
          <a:p>
            <a:r>
              <a:rPr lang="cs-CZ" dirty="0" smtClean="0"/>
              <a:t>   1,5 </a:t>
            </a:r>
            <a:r>
              <a:rPr lang="cs-CZ" dirty="0"/>
              <a:t>% z 4 000 </a:t>
            </a:r>
            <a:r>
              <a:rPr lang="cs-CZ" dirty="0" smtClean="0"/>
              <a:t>=                                   60 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22    </a:t>
            </a:r>
            <a:r>
              <a:rPr lang="cs-CZ" dirty="0"/>
              <a:t>% z    650 </a:t>
            </a:r>
            <a:r>
              <a:rPr lang="cs-CZ" dirty="0" smtClean="0"/>
              <a:t>=                                 143  </a:t>
            </a:r>
            <a:endParaRPr lang="cs-CZ" dirty="0"/>
          </a:p>
          <a:p>
            <a:r>
              <a:rPr lang="cs-CZ" dirty="0" smtClean="0"/>
              <a:t>   2,3 </a:t>
            </a:r>
            <a:r>
              <a:rPr lang="cs-CZ" dirty="0"/>
              <a:t>% z 3 215 </a:t>
            </a:r>
            <a:r>
              <a:rPr lang="cs-CZ" dirty="0" smtClean="0"/>
              <a:t>=                                   73,945</a:t>
            </a:r>
            <a:endParaRPr lang="cs-CZ" dirty="0"/>
          </a:p>
          <a:p>
            <a:r>
              <a:rPr lang="cs-CZ" dirty="0" smtClean="0"/>
              <a:t>   0,9 </a:t>
            </a:r>
            <a:r>
              <a:rPr lang="cs-CZ" dirty="0"/>
              <a:t>% z 6 215 </a:t>
            </a:r>
            <a:r>
              <a:rPr lang="cs-CZ" dirty="0" smtClean="0"/>
              <a:t>=                                 </a:t>
            </a:r>
            <a:r>
              <a:rPr lang="cs-CZ" dirty="0" smtClean="0"/>
              <a:t>  55,935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9173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>
            <a:norm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u="sng" dirty="0">
                <a:solidFill>
                  <a:srgbClr val="7030A0"/>
                </a:solidFill>
              </a:rPr>
              <a:t>Pomocí kalkulačky spočítejte :</a:t>
            </a:r>
          </a:p>
          <a:p>
            <a:r>
              <a:rPr lang="cs-CZ" dirty="0"/>
              <a:t> </a:t>
            </a:r>
            <a:r>
              <a:rPr lang="cs-CZ" dirty="0" smtClean="0"/>
              <a:t>16    % </a:t>
            </a:r>
            <a:r>
              <a:rPr lang="cs-CZ" dirty="0"/>
              <a:t>z </a:t>
            </a:r>
            <a:r>
              <a:rPr lang="cs-CZ" dirty="0" smtClean="0"/>
              <a:t>16 </a:t>
            </a:r>
            <a:r>
              <a:rPr lang="cs-CZ" dirty="0"/>
              <a:t>400 =</a:t>
            </a:r>
          </a:p>
          <a:p>
            <a:r>
              <a:rPr lang="cs-CZ" dirty="0"/>
              <a:t> </a:t>
            </a:r>
            <a:r>
              <a:rPr lang="cs-CZ" dirty="0" smtClean="0"/>
              <a:t>18    % </a:t>
            </a:r>
            <a:r>
              <a:rPr lang="cs-CZ" dirty="0"/>
              <a:t>z </a:t>
            </a:r>
            <a:r>
              <a:rPr lang="cs-CZ" dirty="0" smtClean="0"/>
              <a:t>22 </a:t>
            </a:r>
            <a:r>
              <a:rPr lang="cs-CZ" dirty="0"/>
              <a:t>300 =</a:t>
            </a:r>
          </a:p>
          <a:p>
            <a:r>
              <a:rPr lang="cs-CZ" dirty="0" smtClean="0"/>
              <a:t>   2,7 </a:t>
            </a:r>
            <a:r>
              <a:rPr lang="cs-CZ" dirty="0"/>
              <a:t>% </a:t>
            </a:r>
            <a:r>
              <a:rPr lang="cs-CZ" dirty="0" smtClean="0"/>
              <a:t>z   </a:t>
            </a:r>
            <a:r>
              <a:rPr lang="cs-CZ" dirty="0"/>
              <a:t>1 </a:t>
            </a:r>
            <a:r>
              <a:rPr lang="cs-CZ" dirty="0" smtClean="0"/>
              <a:t>750 </a:t>
            </a:r>
            <a:r>
              <a:rPr lang="cs-CZ" dirty="0"/>
              <a:t>=</a:t>
            </a:r>
          </a:p>
          <a:p>
            <a:r>
              <a:rPr lang="cs-CZ" dirty="0" smtClean="0"/>
              <a:t>   1,3 </a:t>
            </a:r>
            <a:r>
              <a:rPr lang="cs-CZ" dirty="0"/>
              <a:t>% z </a:t>
            </a:r>
            <a:r>
              <a:rPr lang="cs-CZ" dirty="0" smtClean="0"/>
              <a:t>43 </a:t>
            </a:r>
            <a:r>
              <a:rPr lang="cs-CZ" dirty="0"/>
              <a:t>000 =</a:t>
            </a:r>
          </a:p>
          <a:p>
            <a:r>
              <a:rPr lang="cs-CZ" dirty="0"/>
              <a:t> </a:t>
            </a:r>
            <a:r>
              <a:rPr lang="cs-CZ" dirty="0" smtClean="0"/>
              <a:t>21    </a:t>
            </a:r>
            <a:r>
              <a:rPr lang="cs-CZ" dirty="0"/>
              <a:t>% z   </a:t>
            </a:r>
            <a:r>
              <a:rPr lang="cs-CZ" dirty="0" smtClean="0"/>
              <a:t>2 </a:t>
            </a:r>
            <a:r>
              <a:rPr lang="cs-CZ" dirty="0"/>
              <a:t>650 =</a:t>
            </a:r>
          </a:p>
          <a:p>
            <a:r>
              <a:rPr lang="cs-CZ" dirty="0" smtClean="0"/>
              <a:t>   2,1 </a:t>
            </a:r>
            <a:r>
              <a:rPr lang="cs-CZ" dirty="0"/>
              <a:t>% z </a:t>
            </a:r>
            <a:r>
              <a:rPr lang="cs-CZ" dirty="0" smtClean="0"/>
              <a:t>  3 </a:t>
            </a:r>
            <a:r>
              <a:rPr lang="cs-CZ" dirty="0"/>
              <a:t>215 =</a:t>
            </a:r>
          </a:p>
          <a:p>
            <a:r>
              <a:rPr lang="cs-CZ" dirty="0" smtClean="0"/>
              <a:t>   0,7 % </a:t>
            </a:r>
            <a:r>
              <a:rPr lang="cs-CZ" dirty="0" smtClean="0"/>
              <a:t>z   </a:t>
            </a:r>
            <a:r>
              <a:rPr lang="cs-CZ" dirty="0"/>
              <a:t>5</a:t>
            </a:r>
            <a:r>
              <a:rPr lang="cs-CZ" dirty="0" smtClean="0"/>
              <a:t> 368 </a:t>
            </a:r>
            <a:r>
              <a:rPr lang="cs-CZ" dirty="0"/>
              <a:t>=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6732240" y="5373216"/>
            <a:ext cx="1656183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" action="ppaction://hlinkshowjump?jump=nextslide"/>
              </a:rPr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98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>
            <a:normAutofit fontScale="90000"/>
          </a:bodyPr>
          <a:lstStyle/>
          <a:p>
            <a:r>
              <a:rPr lang="cs-CZ" sz="60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Kontrola výsledků </a:t>
            </a:r>
            <a:r>
              <a:rPr lang="cs-CZ" b="1" u="sng" dirty="0">
                <a:solidFill>
                  <a:srgbClr val="7030A0"/>
                </a:solidFill>
              </a:rPr>
              <a:t>:</a:t>
            </a:r>
          </a:p>
          <a:p>
            <a:r>
              <a:rPr lang="cs-CZ" dirty="0"/>
              <a:t> 16    % z 16 400 </a:t>
            </a:r>
            <a:r>
              <a:rPr lang="cs-CZ" dirty="0" smtClean="0"/>
              <a:t>=                                 2 624</a:t>
            </a:r>
            <a:endParaRPr lang="cs-CZ" dirty="0"/>
          </a:p>
          <a:p>
            <a:r>
              <a:rPr lang="cs-CZ" dirty="0"/>
              <a:t> 18    % z 22 300 </a:t>
            </a:r>
            <a:r>
              <a:rPr lang="cs-CZ" dirty="0" smtClean="0"/>
              <a:t>=                                 4 014</a:t>
            </a:r>
            <a:endParaRPr lang="cs-CZ" dirty="0"/>
          </a:p>
          <a:p>
            <a:r>
              <a:rPr lang="cs-CZ" dirty="0"/>
              <a:t>   2,7 % z   1 750 </a:t>
            </a:r>
            <a:r>
              <a:rPr lang="cs-CZ" dirty="0" smtClean="0"/>
              <a:t>=                                       47,25</a:t>
            </a:r>
            <a:endParaRPr lang="cs-CZ" dirty="0"/>
          </a:p>
          <a:p>
            <a:r>
              <a:rPr lang="cs-CZ" dirty="0"/>
              <a:t>   1,3 % z 43 000 </a:t>
            </a:r>
            <a:r>
              <a:rPr lang="cs-CZ" dirty="0" smtClean="0"/>
              <a:t>=                                    559          </a:t>
            </a:r>
            <a:endParaRPr lang="cs-CZ" dirty="0"/>
          </a:p>
          <a:p>
            <a:r>
              <a:rPr lang="cs-CZ" dirty="0"/>
              <a:t> 21    % z   2 650 </a:t>
            </a:r>
            <a:r>
              <a:rPr lang="cs-CZ" dirty="0" smtClean="0"/>
              <a:t>=                                    556,5</a:t>
            </a:r>
            <a:endParaRPr lang="cs-CZ" dirty="0"/>
          </a:p>
          <a:p>
            <a:r>
              <a:rPr lang="cs-CZ" dirty="0"/>
              <a:t>   2,1 % z   3 215 </a:t>
            </a:r>
            <a:r>
              <a:rPr lang="cs-CZ" dirty="0" smtClean="0"/>
              <a:t>=                                      67,515</a:t>
            </a:r>
            <a:endParaRPr lang="cs-CZ" dirty="0"/>
          </a:p>
          <a:p>
            <a:r>
              <a:rPr lang="cs-CZ" dirty="0" smtClean="0"/>
              <a:t>   </a:t>
            </a:r>
            <a:r>
              <a:rPr lang="cs-CZ" dirty="0" smtClean="0"/>
              <a:t>0,7 </a:t>
            </a:r>
            <a:r>
              <a:rPr lang="cs-CZ" dirty="0"/>
              <a:t>% z  </a:t>
            </a:r>
            <a:r>
              <a:rPr lang="cs-CZ" dirty="0" smtClean="0"/>
              <a:t> </a:t>
            </a:r>
            <a:r>
              <a:rPr lang="cs-CZ" dirty="0" smtClean="0"/>
              <a:t>5 368 </a:t>
            </a:r>
            <a:r>
              <a:rPr lang="cs-CZ" dirty="0" smtClean="0"/>
              <a:t>=                                    </a:t>
            </a:r>
            <a:r>
              <a:rPr lang="cs-CZ" dirty="0" smtClean="0"/>
              <a:t>  37,576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634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136904" cy="504056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vám za pozornost a snahu…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3" name="Picture 3" descr="C:\Users\zblaha00\AppData\Local\Microsoft\Windows\Temporary Internet Files\Content.IE5\CL8TMRC6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068960"/>
            <a:ext cx="309634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27408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1" y="188640"/>
            <a:ext cx="8787507" cy="864096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Použité zdroje :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Užitá zobrazení (grafika) :  autor (s použitím Excel MS Office)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                                                Klipart MS Office   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1851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793</TotalTime>
  <Words>914</Words>
  <Application>Microsoft Office PowerPoint</Application>
  <PresentationFormat>Předvádění na obrazovce (4:3)</PresentationFormat>
  <Paragraphs>140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Motiv systému Office</vt:lpstr>
      <vt:lpstr>List</vt:lpstr>
      <vt:lpstr>Prezentace aplikace PowerPoint</vt:lpstr>
      <vt:lpstr>P  R  O  C  E  N  T  A</vt:lpstr>
      <vt:lpstr>P  R  O  C  E  N  T  A</vt:lpstr>
      <vt:lpstr>P  R  O  C  E  N  T  A</vt:lpstr>
      <vt:lpstr>Prezentace aplikace PowerPoint</vt:lpstr>
      <vt:lpstr>P  R  O  C  E  N  T  A</vt:lpstr>
      <vt:lpstr>P  R  O  C  E  N  T  A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  <vt:lpstr>P  R  O  C  E  N  T A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57</cp:revision>
  <cp:lastPrinted>2013-04-09T11:39:44Z</cp:lastPrinted>
  <dcterms:created xsi:type="dcterms:W3CDTF">2013-02-26T11:10:07Z</dcterms:created>
  <dcterms:modified xsi:type="dcterms:W3CDTF">2013-10-18T08:05:26Z</dcterms:modified>
</cp:coreProperties>
</file>