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3"/>
  </p:notesMasterIdLst>
  <p:sldIdLst>
    <p:sldId id="266" r:id="rId2"/>
    <p:sldId id="267" r:id="rId3"/>
    <p:sldId id="294" r:id="rId4"/>
    <p:sldId id="295" r:id="rId5"/>
    <p:sldId id="286" r:id="rId6"/>
    <p:sldId id="287" r:id="rId7"/>
    <p:sldId id="293" r:id="rId8"/>
    <p:sldId id="292" r:id="rId9"/>
    <p:sldId id="285" r:id="rId10"/>
    <p:sldId id="296" r:id="rId11"/>
    <p:sldId id="297" r:id="rId12"/>
    <p:sldId id="279" r:id="rId13"/>
    <p:sldId id="278" r:id="rId14"/>
    <p:sldId id="281" r:id="rId15"/>
    <p:sldId id="284" r:id="rId16"/>
    <p:sldId id="288" r:id="rId17"/>
    <p:sldId id="289" r:id="rId18"/>
    <p:sldId id="290" r:id="rId19"/>
    <p:sldId id="291" r:id="rId20"/>
    <p:sldId id="269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69" d="100"/>
          <a:sy n="69" d="100"/>
        </p:scale>
        <p:origin x="-85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09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0B787-71CA-4DBD-9498-97962836FA22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281214-207B-40A0-B7BE-B2708C9E2E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2998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y-jazyk.cz/citanka/jaroslav-hasek/osudy-dobreho-vojaka-svejka-za-svetove-valky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apnimozek.cz/wp-content/uploads/tovarna-na-absolutno.jpg" TargetMode="External"/><Relationship Id="rId3" Type="http://schemas.openxmlformats.org/officeDocument/2006/relationships/hyperlink" Target="http://www.ubytovani-hradec-kralove.com/Images/Hradec-Kr%C3%A1lov%C3%A9.JPG" TargetMode="External"/><Relationship Id="rId7" Type="http://schemas.openxmlformats.org/officeDocument/2006/relationships/hyperlink" Target="http://upload.wikimedia.org/wikipedia/commons/9/93/Karel_Josef_Capkovi_radio.jpg" TargetMode="External"/><Relationship Id="rId12" Type="http://schemas.openxmlformats.org/officeDocument/2006/relationships/hyperlink" Target="http://antikvariat.xrs.cz/imgeshop/karel-capek-matka.jpg" TargetMode="External"/><Relationship Id="rId2" Type="http://schemas.openxmlformats.org/officeDocument/2006/relationships/hyperlink" Target="http://ctenarsky-denicek.wz.cz/svejk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ta.lidovky.cz/g/lidovky/011.jpg" TargetMode="External"/><Relationship Id="rId11" Type="http://schemas.openxmlformats.org/officeDocument/2006/relationships/hyperlink" Target="http://web2.mlp.cz/koweb/00/03/56/68/17.jpg" TargetMode="External"/><Relationship Id="rId5" Type="http://schemas.openxmlformats.org/officeDocument/2006/relationships/hyperlink" Target="http://knihovna.nkp.cz/knihovna71/obrazky/71101.jpg" TargetMode="External"/><Relationship Id="rId10" Type="http://schemas.openxmlformats.org/officeDocument/2006/relationships/hyperlink" Target="http://www.zapnimozek.cz/wp-content/uploads/anglicke-listy.jpeg" TargetMode="External"/><Relationship Id="rId4" Type="http://schemas.openxmlformats.org/officeDocument/2006/relationships/hyperlink" Target="http://i.lidovky.cz/11/041/lngal/WOK3a4279_Gymnazium_r0102.jpg" TargetMode="External"/><Relationship Id="rId9" Type="http://schemas.openxmlformats.org/officeDocument/2006/relationships/hyperlink" Target="http://obalky.kosmas.cz/ArticleCovers/145008_bi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94365064"/>
              </p:ext>
            </p:extLst>
          </p:nvPr>
        </p:nvGraphicFramePr>
        <p:xfrm>
          <a:off x="1000100" y="2357430"/>
          <a:ext cx="6929486" cy="378049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Vocelova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VY_32_INOVACE_01_B_07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Humanitní předměty  3. ročník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Pracovní list – 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próza po 1. světové válce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Tereza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Federselová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duben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9386397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 idx="1"/>
          </p:nvPr>
        </p:nvSpPr>
        <p:spPr>
          <a:xfrm>
            <a:off x="107504" y="1556792"/>
            <a:ext cx="8856984" cy="5204371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2"/>
                </a:solidFill>
              </a:rPr>
              <a:t>Anotace: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dirty="0" smtClean="0"/>
              <a:t>Text je určen pro žáky 3. ročníku střední odborné školy a žákům nástavbového studia.  Prezentace je určena k opakování literárního období česká próza po 1. světové válce. Typy úkolů jsou různorodé.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endParaRPr lang="cs-CZ" altLang="cs-CZ" dirty="0" smtClean="0">
              <a:solidFill>
                <a:srgbClr val="FF0000"/>
              </a:solidFill>
            </a:endParaRP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2"/>
                </a:solidFill>
              </a:rPr>
              <a:t>Metodický pokyn: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dirty="0" smtClean="0"/>
              <a:t>Vyučující s pomocí multimediální techniky použije materiál k samostatné práci žáků. Prezentaci lze také využít jako opakující práci.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116360"/>
          </a:xfrm>
        </p:spPr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pic>
        <p:nvPicPr>
          <p:cNvPr id="819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9675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866856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K charakteristice uveďte proud české prózy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Autofit/>
          </a:bodyPr>
          <a:lstStyle/>
          <a:p>
            <a:pPr algn="just"/>
            <a:r>
              <a:rPr lang="cs-CZ" sz="2200" dirty="0" smtClean="0"/>
              <a:t>Próza klade důraz na asociaci, lyričnost, subjektivitu, je  výrazně ovlivněna poetismem. </a:t>
            </a:r>
          </a:p>
          <a:p>
            <a:pPr algn="just"/>
            <a:r>
              <a:rPr lang="cs-CZ" sz="2200" dirty="0" smtClean="0"/>
              <a:t>Humanisticky orientovaná próza, zdůrazňuje princip demokracie a svobody lidu.</a:t>
            </a:r>
          </a:p>
          <a:p>
            <a:pPr algn="just"/>
            <a:r>
              <a:rPr lang="cs-CZ" sz="2200" dirty="0" smtClean="0"/>
              <a:t>Próza, která má velmi blízko k přírodě, zemi a historii. Autoři neexperimentují s formou, tíhnou k tradici, inspirují se barokem. Autory spojuje víra v Boha.</a:t>
            </a:r>
          </a:p>
          <a:p>
            <a:pPr algn="just"/>
            <a:r>
              <a:rPr lang="cs-CZ" sz="2200" dirty="0" smtClean="0"/>
              <a:t>Próza popisuje duševní stav člověka, patologické jevy, pudy. Autoři se zaměřují na lidi, kteří jsou nějakým způsobem psychicky poznamenaní.</a:t>
            </a:r>
          </a:p>
          <a:p>
            <a:pPr algn="just"/>
            <a:r>
              <a:rPr lang="cs-CZ" sz="2200" dirty="0" smtClean="0"/>
              <a:t>Autory těchto próz jsou přímí účastníci války. Jejich díla dokumentují válku</a:t>
            </a:r>
            <a:r>
              <a:rPr lang="cs-CZ" sz="2200" dirty="0" smtClean="0"/>
              <a:t>.</a:t>
            </a:r>
          </a:p>
          <a:p>
            <a:pPr algn="just"/>
            <a:r>
              <a:rPr lang="cs-CZ" sz="2200" dirty="0" smtClean="0"/>
              <a:t>Próza ovlivněna kriticko-realistickými tendencemi, zájem o osudy a proměny jednotlivce. Autoři jsou velmi často </a:t>
            </a:r>
            <a:r>
              <a:rPr lang="cs-CZ" sz="2200" dirty="0" err="1" smtClean="0"/>
              <a:t>socialistickorealisticky</a:t>
            </a:r>
            <a:r>
              <a:rPr lang="cs-CZ" sz="2200" dirty="0" smtClean="0"/>
              <a:t> orientovaní.</a:t>
            </a:r>
            <a:endParaRPr lang="cs-CZ" sz="22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K charakteristice uveďte proud české prózy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2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imaginativní </a:t>
            </a:r>
            <a:r>
              <a:rPr lang="cs-CZ" b="1" dirty="0" smtClean="0">
                <a:solidFill>
                  <a:schemeClr val="accent2"/>
                </a:solidFill>
              </a:rPr>
              <a:t>próza</a:t>
            </a:r>
          </a:p>
          <a:p>
            <a:pPr algn="just">
              <a:lnSpc>
                <a:spcPct val="2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demokratický </a:t>
            </a:r>
            <a:r>
              <a:rPr lang="cs-CZ" b="1" dirty="0" smtClean="0">
                <a:solidFill>
                  <a:schemeClr val="accent2"/>
                </a:solidFill>
              </a:rPr>
              <a:t>proud</a:t>
            </a:r>
          </a:p>
          <a:p>
            <a:pPr algn="just">
              <a:lnSpc>
                <a:spcPct val="2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katolický </a:t>
            </a:r>
            <a:r>
              <a:rPr lang="cs-CZ" b="1" dirty="0" smtClean="0">
                <a:solidFill>
                  <a:schemeClr val="accent2"/>
                </a:solidFill>
              </a:rPr>
              <a:t>proud</a:t>
            </a:r>
          </a:p>
          <a:p>
            <a:pPr algn="just">
              <a:lnSpc>
                <a:spcPct val="2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psychologická </a:t>
            </a:r>
            <a:r>
              <a:rPr lang="cs-CZ" b="1" dirty="0" smtClean="0">
                <a:solidFill>
                  <a:schemeClr val="accent2"/>
                </a:solidFill>
              </a:rPr>
              <a:t>próza</a:t>
            </a:r>
          </a:p>
          <a:p>
            <a:pPr algn="just">
              <a:lnSpc>
                <a:spcPct val="2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legionářská próza</a:t>
            </a:r>
          </a:p>
          <a:p>
            <a:pPr algn="just">
              <a:lnSpc>
                <a:spcPct val="2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společenská próza</a:t>
            </a:r>
            <a:endParaRPr lang="cs-CZ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Přiřaď autora k dílu a proudu české literatury</a:t>
            </a:r>
            <a:endParaRPr lang="cs-CZ" sz="3600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"/>
          </p:nvPr>
        </p:nvGraphicFramePr>
        <p:xfrm>
          <a:off x="179388" y="1773238"/>
          <a:ext cx="8785224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484"/>
                <a:gridCol w="2376264"/>
                <a:gridCol w="31684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Dílo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Proud české prózy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Neviditelný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Karel Čapek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Demokratický proud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Markéta Lazarová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Karel Poláček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Společenská próza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Povídky z jedné kapsy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Eduard Bass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Katolický proud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Večery na slamníku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Ivan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Olbracht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Psychologická próza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Cirkus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Humberto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Jaroslav Havlíček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Imaginativní próza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Nikola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Šuhaj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loupežník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Jaromír John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Demokratický proud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Rekviem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Vladislav Vančura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Demokratický proud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Bylo nás pět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Jaroslav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Durych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Legionářská próza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Přiřaď autora k dílu a proudu české literatury</a:t>
            </a:r>
            <a:endParaRPr lang="cs-CZ" sz="3600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"/>
          </p:nvPr>
        </p:nvGraphicFramePr>
        <p:xfrm>
          <a:off x="179388" y="1773238"/>
          <a:ext cx="8785224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484"/>
                <a:gridCol w="2376264"/>
                <a:gridCol w="31684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Dílo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Proud české prózy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Neviditelný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Jaroslav Havlíček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Psychologická próza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Markéta Lazarová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Vladislav Vančura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Imaginativní próza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Povidky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z jedné kapsy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Karel Čapek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Demokratický proud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Večery na slamníku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Jaromír John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Legionářská próza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Cirkus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Humberto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Eduard Bass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Demokratický proud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Nikola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Šuhaj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loupežník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Ivan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Olbracht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Společenská próza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Rekviem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Jaroslav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Durych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Katolický proud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Bylo nás pět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Karel Poláček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Demokratický proud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Úkoly k ukázce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640960" cy="5069160"/>
          </a:xfrm>
        </p:spPr>
        <p:txBody>
          <a:bodyPr/>
          <a:lstStyle/>
          <a:p>
            <a:pPr algn="just">
              <a:lnSpc>
                <a:spcPct val="200000"/>
              </a:lnSpc>
            </a:pPr>
            <a:r>
              <a:rPr lang="cs-CZ" sz="3200" dirty="0" smtClean="0">
                <a:solidFill>
                  <a:schemeClr val="accent2"/>
                </a:solidFill>
              </a:rPr>
              <a:t>poznejte dílo</a:t>
            </a:r>
          </a:p>
          <a:p>
            <a:pPr algn="just">
              <a:lnSpc>
                <a:spcPct val="200000"/>
              </a:lnSpc>
            </a:pPr>
            <a:r>
              <a:rPr lang="cs-CZ" sz="3200" dirty="0" smtClean="0">
                <a:solidFill>
                  <a:schemeClr val="accent2"/>
                </a:solidFill>
              </a:rPr>
              <a:t>určete autora</a:t>
            </a:r>
          </a:p>
          <a:p>
            <a:pPr algn="just">
              <a:lnSpc>
                <a:spcPct val="200000"/>
              </a:lnSpc>
            </a:pPr>
            <a:r>
              <a:rPr lang="cs-CZ" sz="3200" dirty="0" smtClean="0">
                <a:solidFill>
                  <a:schemeClr val="accent2"/>
                </a:solidFill>
              </a:rPr>
              <a:t>přiřaďte autora k proudu české literatury</a:t>
            </a:r>
          </a:p>
          <a:p>
            <a:pPr algn="just">
              <a:lnSpc>
                <a:spcPct val="200000"/>
              </a:lnSpc>
            </a:pPr>
            <a:r>
              <a:rPr lang="cs-CZ" sz="3200" dirty="0" smtClean="0">
                <a:solidFill>
                  <a:schemeClr val="accent2"/>
                </a:solidFill>
              </a:rPr>
              <a:t>charakterizujte hlavní postavu díla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Ukázka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5069160"/>
          </a:xfrm>
        </p:spPr>
        <p:txBody>
          <a:bodyPr>
            <a:normAutofit fontScale="92500" lnSpcReduction="20000"/>
          </a:bodyPr>
          <a:lstStyle/>
          <a:p>
            <a:pPr algn="just">
              <a:buNone/>
            </a:pPr>
            <a:r>
              <a:rPr lang="cs-CZ" dirty="0" smtClean="0"/>
              <a:t>	"Práskli ho v Sarajevu, </a:t>
            </a:r>
            <a:r>
              <a:rPr lang="cs-CZ" dirty="0" err="1" smtClean="0"/>
              <a:t>milostpane</a:t>
            </a:r>
            <a:r>
              <a:rPr lang="cs-CZ" dirty="0" smtClean="0"/>
              <a:t>, z revolveru, vědí. Jel tam s tou svou arcikněžnou v automobilu:"</a:t>
            </a:r>
            <a:br>
              <a:rPr lang="cs-CZ" dirty="0" smtClean="0"/>
            </a:br>
            <a:r>
              <a:rPr lang="cs-CZ" dirty="0" smtClean="0"/>
              <a:t>"Tak se podívejme, paní </a:t>
            </a:r>
            <a:r>
              <a:rPr lang="cs-CZ" dirty="0" err="1" smtClean="0"/>
              <a:t>Müllerová</a:t>
            </a:r>
            <a:r>
              <a:rPr lang="cs-CZ" dirty="0" smtClean="0"/>
              <a:t>, v automobilu. Jó, </a:t>
            </a:r>
            <a:r>
              <a:rPr lang="cs-CZ" dirty="0" err="1" smtClean="0"/>
              <a:t>takovej</a:t>
            </a:r>
            <a:r>
              <a:rPr lang="cs-CZ" dirty="0" smtClean="0"/>
              <a:t> pán si to může dovolit, a ani si nepomyslí, jak taková jízda automobilem může </a:t>
            </a:r>
            <a:r>
              <a:rPr lang="cs-CZ" dirty="0" err="1" smtClean="0"/>
              <a:t>nešt</a:t>
            </a:r>
            <a:r>
              <a:rPr lang="cs-CZ" dirty="0" smtClean="0"/>
              <a:t>'</a:t>
            </a:r>
            <a:r>
              <a:rPr lang="cs-CZ" dirty="0" err="1" smtClean="0"/>
              <a:t>astné</a:t>
            </a:r>
            <a:r>
              <a:rPr lang="cs-CZ" dirty="0" smtClean="0"/>
              <a:t> skončit. A v Sarajevu k tomu, to je v Bosně, paní </a:t>
            </a:r>
            <a:r>
              <a:rPr lang="cs-CZ" dirty="0" err="1" smtClean="0"/>
              <a:t>Müllerová</a:t>
            </a:r>
            <a:r>
              <a:rPr lang="cs-CZ" dirty="0" smtClean="0"/>
              <a:t>. To udělali asi Turci. My holt jsme jim tu Bosnu a Hercegovinu neměli brát. Tak vida, paní </a:t>
            </a:r>
            <a:r>
              <a:rPr lang="cs-CZ" dirty="0" err="1" smtClean="0"/>
              <a:t>Müllerová</a:t>
            </a:r>
            <a:r>
              <a:rPr lang="cs-CZ" dirty="0" smtClean="0"/>
              <a:t>. On je tedy pan arcivévoda už na pravdě boží. Trápil se dlouho?"</a:t>
            </a:r>
            <a:br>
              <a:rPr lang="cs-CZ" dirty="0" smtClean="0"/>
            </a:br>
            <a:r>
              <a:rPr lang="cs-CZ" dirty="0" smtClean="0"/>
              <a:t>"Pan arcivévoda byl hned </a:t>
            </a:r>
            <a:r>
              <a:rPr lang="cs-CZ" dirty="0" err="1" smtClean="0"/>
              <a:t>hotovej</a:t>
            </a:r>
            <a:r>
              <a:rPr lang="cs-CZ" dirty="0" smtClean="0"/>
              <a:t>, </a:t>
            </a:r>
            <a:r>
              <a:rPr lang="cs-CZ" dirty="0" err="1" smtClean="0"/>
              <a:t>milostpane</a:t>
            </a:r>
            <a:r>
              <a:rPr lang="cs-CZ" dirty="0" smtClean="0"/>
              <a:t>. To vědí, že s revolverem nejsou žádný hračky. Nedávno taky si hrál jeden pán u nás v Nuslích s revolverem a postřílel celou rodinu i domovníka, </a:t>
            </a:r>
            <a:r>
              <a:rPr lang="cs-CZ" dirty="0" err="1" smtClean="0"/>
              <a:t>kterej</a:t>
            </a:r>
            <a:r>
              <a:rPr lang="cs-CZ" dirty="0" smtClean="0"/>
              <a:t> se šel podívat, kdo to tam střílí ve třetím poschodí:"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Řešení ukázky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6192688" cy="507979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b="1" i="1" dirty="0" smtClean="0">
                <a:solidFill>
                  <a:schemeClr val="tx2"/>
                </a:solidFill>
              </a:rPr>
              <a:t>Jaroslav Hašek: Osudy dobrého vojáka Švejka za 1. světové války</a:t>
            </a:r>
          </a:p>
          <a:p>
            <a:pPr algn="just"/>
            <a:r>
              <a:rPr lang="cs-CZ" dirty="0" smtClean="0"/>
              <a:t>odraz 1. světové války v české literatuře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Švejk</a:t>
            </a:r>
          </a:p>
          <a:p>
            <a:pPr lvl="1" algn="just"/>
            <a:r>
              <a:rPr lang="cs-CZ" dirty="0" smtClean="0"/>
              <a:t>literární typ</a:t>
            </a:r>
          </a:p>
          <a:p>
            <a:pPr lvl="1" algn="just"/>
            <a:r>
              <a:rPr lang="cs-CZ" dirty="0" smtClean="0"/>
              <a:t>člověk válečné doby, který hájí právo na život</a:t>
            </a:r>
          </a:p>
          <a:p>
            <a:pPr lvl="1" algn="just"/>
            <a:r>
              <a:rPr lang="cs-CZ" dirty="0" smtClean="0"/>
              <a:t>moudrý blázen </a:t>
            </a:r>
            <a:r>
              <a:rPr lang="cs-CZ" dirty="0" smtClean="0">
                <a:cs typeface="Arial"/>
              </a:rPr>
              <a:t>→ předstírá idiotství, ale válce se brání chytráctvím</a:t>
            </a:r>
          </a:p>
          <a:p>
            <a:pPr lvl="1" algn="just"/>
            <a:r>
              <a:rPr lang="cs-CZ" dirty="0" smtClean="0">
                <a:cs typeface="Arial"/>
              </a:rPr>
              <a:t>rafinovaná loajálnost</a:t>
            </a:r>
          </a:p>
          <a:p>
            <a:pPr lvl="1" algn="just"/>
            <a:r>
              <a:rPr lang="cs-CZ" dirty="0" smtClean="0">
                <a:cs typeface="Arial"/>
              </a:rPr>
              <a:t>rozkládá armádu zevnitř, vytváří zmatek</a:t>
            </a:r>
          </a:p>
          <a:p>
            <a:pPr lvl="1" algn="just"/>
            <a:r>
              <a:rPr lang="cs-CZ" dirty="0" smtClean="0">
                <a:cs typeface="Arial"/>
              </a:rPr>
              <a:t>představitel lidového odporu proti násilí, válce</a:t>
            </a:r>
            <a:endParaRPr lang="cs-CZ" dirty="0" smtClean="0"/>
          </a:p>
        </p:txBody>
      </p:sp>
      <p:pic>
        <p:nvPicPr>
          <p:cNvPr id="8" name="Zástupný symbol pro obsah 7" descr="svejk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443663" y="2311779"/>
            <a:ext cx="2520950" cy="3563180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Doplňte text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60000"/>
              </a:lnSpc>
              <a:buNone/>
            </a:pPr>
            <a:r>
              <a:rPr lang="cs-CZ" dirty="0" smtClean="0"/>
              <a:t>	</a:t>
            </a:r>
            <a:r>
              <a:rPr lang="cs-CZ" sz="3300" dirty="0" smtClean="0"/>
              <a:t>Karel Poláček se narodil v ………………………… . Byl redaktorem v …………………….. . Celá jeho rodina byla …………………… vyznání, a proto za okupace zahynul v …………………… . Ve svých dílech přinášel satirický obraz českého </a:t>
            </a:r>
            <a:r>
              <a:rPr lang="cs-CZ" sz="3300" dirty="0" err="1" smtClean="0"/>
              <a:t>maloměšťáka</a:t>
            </a:r>
            <a:r>
              <a:rPr lang="cs-CZ" sz="3300" dirty="0" smtClean="0"/>
              <a:t>. Svět maloměsta z pohledu dětí vykreslil v próze …………….………… . Sportovní tématiku promítl do díla ……..……………. . Vrcholem tvorby je jeho nedokončená románová pentalogie, ve které vykresluje obraz provinciálního města před 1. světovou válkou. Nejznámějším románem tohoto celku je …………………….. .</a:t>
            </a:r>
            <a:endParaRPr lang="cs-CZ" sz="33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Doplňte text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6336704" cy="5079793"/>
          </a:xfrm>
        </p:spPr>
        <p:txBody>
          <a:bodyPr>
            <a:normAutofit fontScale="92500" lnSpcReduction="20000"/>
          </a:bodyPr>
          <a:lstStyle/>
          <a:p>
            <a:pPr algn="just">
              <a:buNone/>
            </a:pPr>
            <a:r>
              <a:rPr lang="cs-CZ" dirty="0" smtClean="0"/>
              <a:t>	Karel Poláček se narodil v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Rychnově nad Kněžnou</a:t>
            </a:r>
            <a:r>
              <a:rPr lang="cs-CZ" dirty="0" smtClean="0"/>
              <a:t>. Byl redaktorem v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Lidových novinách</a:t>
            </a:r>
            <a:r>
              <a:rPr lang="cs-CZ" dirty="0" smtClean="0"/>
              <a:t>. Celá jeho rodina byla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židovského </a:t>
            </a:r>
            <a:r>
              <a:rPr lang="cs-CZ" dirty="0" smtClean="0"/>
              <a:t>vyznání, a proto za okupace zahynul v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koncentračním táboře</a:t>
            </a:r>
            <a:r>
              <a:rPr lang="cs-CZ" dirty="0" smtClean="0"/>
              <a:t>. Ve svých dílech přinášel satirický obraz českého maloměšťáka. Svět maloměsta z pohledu dětí vykreslil v próze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Bylo nás pět</a:t>
            </a:r>
            <a:r>
              <a:rPr lang="cs-CZ" dirty="0" smtClean="0"/>
              <a:t>. Sportovní tématiku promítl do díla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Muži v ofsajdu</a:t>
            </a:r>
            <a:r>
              <a:rPr lang="cs-CZ" dirty="0" smtClean="0"/>
              <a:t>. Vrcholem tvorby je jeho nedokončená románová pentalogie, ve které vykresluje obraz provinciálního města před 1. světovou válkou. Nejznámějším románem tohoto celku je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Okresní město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Zástupný symbol pro obsah 6" descr="karel-polacek_0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659563" y="2474595"/>
            <a:ext cx="2305050" cy="3237548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Karel Čapek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77500" lnSpcReduction="20000"/>
          </a:bodyPr>
          <a:lstStyle/>
          <a:p>
            <a:pPr marL="914400" indent="-914400" algn="just">
              <a:buAutoNum type="arabicPeriod"/>
            </a:pPr>
            <a:r>
              <a:rPr lang="cs-CZ" sz="3400" dirty="0" smtClean="0"/>
              <a:t>Ve kterém východočeském městě Karel Čapek studoval?</a:t>
            </a:r>
          </a:p>
          <a:p>
            <a:pPr marL="914400" indent="-914400" algn="just">
              <a:buAutoNum type="arabicPeriod"/>
            </a:pPr>
            <a:r>
              <a:rPr lang="cs-CZ" sz="3400" dirty="0" smtClean="0"/>
              <a:t>Se kterými periodiky je Karel Čapek spojen?</a:t>
            </a:r>
          </a:p>
          <a:p>
            <a:pPr marL="914400" indent="-914400" algn="just">
              <a:buAutoNum type="arabicPeriod"/>
            </a:pPr>
            <a:r>
              <a:rPr lang="cs-CZ" sz="3400" dirty="0" smtClean="0"/>
              <a:t>S kým zpočátku Karel Čapek tvořil?</a:t>
            </a:r>
          </a:p>
          <a:p>
            <a:pPr marL="914400" indent="-914400" algn="just">
              <a:buAutoNum type="arabicPeriod"/>
            </a:pPr>
            <a:r>
              <a:rPr lang="cs-CZ" sz="3400" dirty="0" smtClean="0"/>
              <a:t>Čím se zabývají a na co poukazují díla R.U.R., Krakatit, Továrna na absolutno, Věc </a:t>
            </a:r>
            <a:r>
              <a:rPr lang="cs-CZ" sz="3400" dirty="0" err="1" smtClean="0"/>
              <a:t>Makropulos</a:t>
            </a:r>
            <a:r>
              <a:rPr lang="cs-CZ" sz="3400" dirty="0" smtClean="0"/>
              <a:t>?</a:t>
            </a:r>
          </a:p>
          <a:p>
            <a:pPr marL="914400" indent="-914400" algn="just">
              <a:buFont typeface="Wingdings"/>
              <a:buAutoNum type="arabicPeriod"/>
            </a:pPr>
            <a:r>
              <a:rPr lang="cs-CZ" sz="3400" dirty="0" smtClean="0"/>
              <a:t>Jaký literární žánr jsou Čapkova díla Italské listy, Anglické listy, Výlet do Španěl, Obrázky z Holandska, Cesta na sever?</a:t>
            </a:r>
          </a:p>
          <a:p>
            <a:pPr marL="914400" indent="-914400" algn="just">
              <a:buAutoNum type="arabicPeriod"/>
            </a:pPr>
            <a:r>
              <a:rPr lang="cs-CZ" sz="3400" dirty="0" smtClean="0"/>
              <a:t>Charakterizujte pojem noetika. Která Čapkova díla jsou noetická?</a:t>
            </a:r>
          </a:p>
          <a:p>
            <a:pPr marL="914400" indent="-914400" algn="just">
              <a:buAutoNum type="arabicPeriod"/>
            </a:pPr>
            <a:r>
              <a:rPr lang="cs-CZ" sz="3400" dirty="0" smtClean="0"/>
              <a:t>Které Čapkovo dílo je vyvrcholením boje proti fašismu? </a:t>
            </a:r>
          </a:p>
          <a:p>
            <a:pPr>
              <a:buNone/>
            </a:pPr>
            <a:r>
              <a:rPr lang="cs-CZ" sz="5100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Karel Čapek</a:t>
            </a:r>
            <a:endParaRPr lang="cs-CZ" sz="40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2"/>
                </a:solidFill>
              </a:rPr>
              <a:t>Ve kterém východočeském městě studoval Karel Čapek?</a:t>
            </a:r>
          </a:p>
          <a:p>
            <a:pPr algn="just"/>
            <a:r>
              <a:rPr lang="cs-CZ" dirty="0" smtClean="0"/>
              <a:t>Hradec Králové</a:t>
            </a:r>
          </a:p>
          <a:p>
            <a:pPr algn="just"/>
            <a:endParaRPr lang="cs-CZ" dirty="0" smtClean="0">
              <a:solidFill>
                <a:schemeClr val="accent2"/>
              </a:solidFill>
            </a:endParaRPr>
          </a:p>
          <a:p>
            <a:pPr algn="just"/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9" name="Obrázek 8" descr="WOK3a4279_Gymnazium_r01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3140968"/>
            <a:ext cx="3661420" cy="3228975"/>
          </a:xfrm>
          <a:prstGeom prst="rect">
            <a:avLst/>
          </a:prstGeom>
        </p:spPr>
      </p:pic>
      <p:pic>
        <p:nvPicPr>
          <p:cNvPr id="12" name="Obrázek 11" descr="Hradec-Králov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3140968"/>
            <a:ext cx="4320480" cy="3168352"/>
          </a:xfrm>
          <a:prstGeom prst="rect">
            <a:avLst/>
          </a:prstGeo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Karel Čapek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2"/>
                </a:solidFill>
              </a:rPr>
              <a:t>Se kterými periodiky je Karel Čapek spojen?</a:t>
            </a:r>
          </a:p>
          <a:p>
            <a:r>
              <a:rPr lang="cs-CZ" dirty="0" smtClean="0"/>
              <a:t>Národní listy a Lidové noviny</a:t>
            </a:r>
          </a:p>
          <a:p>
            <a:pPr>
              <a:buNone/>
            </a:pP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5111750" y="1589088"/>
            <a:ext cx="4032250" cy="5080000"/>
          </a:xfrm>
        </p:spPr>
        <p:txBody>
          <a:bodyPr/>
          <a:lstStyle/>
          <a:p>
            <a:pPr algn="just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9" name="Obrázek 8" descr="list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708920"/>
            <a:ext cx="4536504" cy="3816424"/>
          </a:xfrm>
          <a:prstGeom prst="rect">
            <a:avLst/>
          </a:prstGeom>
        </p:spPr>
      </p:pic>
      <p:pic>
        <p:nvPicPr>
          <p:cNvPr id="10" name="Obrázek 9" descr="lidov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2420888"/>
            <a:ext cx="2448272" cy="3993604"/>
          </a:xfrm>
          <a:prstGeom prst="rect">
            <a:avLst/>
          </a:prstGeo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Karel Čapek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4997152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2"/>
                </a:solidFill>
              </a:rPr>
              <a:t>S kým zpočátku Karel Čapek tvořil?</a:t>
            </a:r>
          </a:p>
          <a:p>
            <a:pPr algn="just"/>
            <a:r>
              <a:rPr lang="cs-CZ" dirty="0" smtClean="0"/>
              <a:t>s bratrem Josefem</a:t>
            </a:r>
          </a:p>
          <a:p>
            <a:pPr algn="just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algn="just">
              <a:buNone/>
            </a:pP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8" name="Zástupný symbol pro obsah 7" descr="Karel_Josef_Capkovi_radio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1835696" y="2852936"/>
            <a:ext cx="5472608" cy="3536181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Karel Čapek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/>
            <a:r>
              <a:rPr lang="cs-CZ" sz="2800" dirty="0" smtClean="0">
                <a:solidFill>
                  <a:schemeClr val="accent2"/>
                </a:solidFill>
              </a:rPr>
              <a:t>Čím se zabývají a na co poukazují díla R.U.R., Krakatit, Továrna na absolutno, Věc </a:t>
            </a:r>
            <a:r>
              <a:rPr lang="cs-CZ" sz="2800" dirty="0" err="1" smtClean="0">
                <a:solidFill>
                  <a:schemeClr val="accent2"/>
                </a:solidFill>
              </a:rPr>
              <a:t>Makropulos</a:t>
            </a:r>
            <a:r>
              <a:rPr lang="cs-CZ" sz="2800" dirty="0" smtClean="0">
                <a:solidFill>
                  <a:schemeClr val="accent2"/>
                </a:solidFill>
              </a:rPr>
              <a:t>?</a:t>
            </a:r>
          </a:p>
          <a:p>
            <a:pPr algn="just"/>
            <a:r>
              <a:rPr lang="cs-CZ" sz="2800" dirty="0" smtClean="0"/>
              <a:t>Jedná se o utopická díla, která se zabývají vědou a technikou a poukazují na převratné vynálezy, které mohou ohrozit člověka.</a:t>
            </a:r>
          </a:p>
          <a:p>
            <a:pPr>
              <a:buNone/>
            </a:pPr>
            <a:endParaRPr lang="cs-CZ" sz="2800" dirty="0" smtClean="0">
              <a:solidFill>
                <a:schemeClr val="accent2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tovarna-na-absolutn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3717032"/>
            <a:ext cx="2448272" cy="2780928"/>
          </a:xfrm>
          <a:prstGeom prst="rect">
            <a:avLst/>
          </a:prstGeom>
        </p:spPr>
      </p:pic>
      <p:pic>
        <p:nvPicPr>
          <p:cNvPr id="5" name="Obrázek 4" descr="krakati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87824" y="3645024"/>
            <a:ext cx="2343150" cy="2996952"/>
          </a:xfrm>
          <a:prstGeom prst="rect">
            <a:avLst/>
          </a:prstGeo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Karel Čapek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4968552" cy="5079793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2"/>
                </a:solidFill>
              </a:rPr>
              <a:t>Jaký literární žánr jsou Čapkova díla Italské listy, Anglické listy, Výlet do Španěl, Obrázky z Holandska, Cesta na sever?</a:t>
            </a:r>
          </a:p>
          <a:p>
            <a:r>
              <a:rPr lang="cs-CZ" dirty="0" smtClean="0"/>
              <a:t>cestopisné fejetony</a:t>
            </a:r>
            <a:endParaRPr lang="cs-CZ" dirty="0"/>
          </a:p>
        </p:txBody>
      </p:sp>
      <p:pic>
        <p:nvPicPr>
          <p:cNvPr id="6" name="Zástupný symbol pro obsah 5" descr="anglicke-listy.jpe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504656" y="1686719"/>
            <a:ext cx="3175000" cy="4813300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Karel Čapek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5328592" cy="5079793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2"/>
                </a:solidFill>
              </a:rPr>
              <a:t>Charakterizujte pojem noetika. Která Čapkova díla jsou noetická?</a:t>
            </a:r>
          </a:p>
          <a:p>
            <a:pPr algn="just"/>
            <a:r>
              <a:rPr lang="cs-CZ" b="1" i="1" dirty="0" smtClean="0"/>
              <a:t>noetika</a:t>
            </a:r>
            <a:r>
              <a:rPr lang="cs-CZ" dirty="0" smtClean="0"/>
              <a:t> = nauka o poznání</a:t>
            </a:r>
          </a:p>
          <a:p>
            <a:pPr algn="just"/>
            <a:r>
              <a:rPr lang="cs-CZ" dirty="0" err="1" smtClean="0"/>
              <a:t>Hordubal</a:t>
            </a:r>
            <a:r>
              <a:rPr lang="cs-CZ" dirty="0" smtClean="0"/>
              <a:t>, Povětroň, Obyčejný život</a:t>
            </a:r>
          </a:p>
          <a:p>
            <a:pPr algn="just"/>
            <a:endParaRPr lang="cs-CZ" dirty="0" smtClean="0">
              <a:solidFill>
                <a:schemeClr val="accent2"/>
              </a:solidFill>
            </a:endParaRPr>
          </a:p>
          <a:p>
            <a:endParaRPr lang="cs-CZ" dirty="0"/>
          </a:p>
        </p:txBody>
      </p:sp>
      <p:pic>
        <p:nvPicPr>
          <p:cNvPr id="5" name="Zástupný symbol pro obsah 4" descr="hordubal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703846" y="1589088"/>
            <a:ext cx="3208421" cy="5080000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Karel Čapek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4824536" cy="5079793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2"/>
                </a:solidFill>
              </a:rPr>
              <a:t>Které Čapkovo dílo je vyvrcholením boje proti fašismu? </a:t>
            </a:r>
          </a:p>
          <a:p>
            <a:pPr algn="just"/>
            <a:r>
              <a:rPr lang="cs-CZ" sz="3200" dirty="0" smtClean="0"/>
              <a:t>drama Matka</a:t>
            </a:r>
          </a:p>
          <a:p>
            <a:endParaRPr lang="cs-CZ" dirty="0"/>
          </a:p>
        </p:txBody>
      </p:sp>
      <p:pic>
        <p:nvPicPr>
          <p:cNvPr id="5" name="Zástupný symbol pro obsah 4" descr="karel-capek-matka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257385" y="1589088"/>
            <a:ext cx="3598105" cy="5008562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Použité zdroje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>
              <a:buNone/>
            </a:pPr>
            <a:r>
              <a:rPr lang="cs-CZ" sz="3600" b="1" dirty="0" smtClean="0">
                <a:solidFill>
                  <a:schemeClr val="accent2"/>
                </a:solidFill>
              </a:rPr>
              <a:t>Literatura</a:t>
            </a:r>
          </a:p>
          <a:p>
            <a:pPr marL="457200" indent="-457200" algn="just">
              <a:buFont typeface="Wingdings"/>
              <a:buAutoNum type="arabicPeriod"/>
            </a:pPr>
            <a:r>
              <a:rPr lang="cs-CZ" sz="2400" dirty="0" smtClean="0"/>
              <a:t>Prokop, V. </a:t>
            </a:r>
            <a:r>
              <a:rPr lang="cs-CZ" sz="2400" i="1" dirty="0" smtClean="0"/>
              <a:t>Přehled české literatury 20. století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Karlovy Vary: O.K.-Soft, 2008.</a:t>
            </a:r>
          </a:p>
          <a:p>
            <a:pPr marL="457200" indent="-457200" algn="just">
              <a:buFont typeface="Wingdings"/>
              <a:buAutoNum type="arabicPeriod"/>
            </a:pPr>
            <a:r>
              <a:rPr lang="cs-CZ" sz="2400" dirty="0" err="1" smtClean="0"/>
              <a:t>Sochrová</a:t>
            </a:r>
            <a:r>
              <a:rPr lang="cs-CZ" sz="2400" dirty="0" smtClean="0"/>
              <a:t>, M</a:t>
            </a:r>
            <a:r>
              <a:rPr lang="cs-CZ" sz="2400" i="1" dirty="0" smtClean="0"/>
              <a:t>. Český jazyk a literatura. </a:t>
            </a:r>
            <a:r>
              <a:rPr lang="cs-CZ" sz="2400" dirty="0" smtClean="0"/>
              <a:t>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Havlíčkův Brod: Fragment, 2009. ISBN 978-80-253-0468-6.</a:t>
            </a:r>
          </a:p>
          <a:p>
            <a:pPr marL="457200" indent="-457200">
              <a:buAutoNum type="arabicPeriod"/>
            </a:pPr>
            <a:r>
              <a:rPr lang="cs-CZ" sz="2400" u="sng" dirty="0" smtClean="0">
                <a:hlinkClick r:id="rId2"/>
              </a:rPr>
              <a:t>http://www.</a:t>
            </a:r>
            <a:r>
              <a:rPr lang="cs-CZ" sz="2400" u="sng" dirty="0" err="1" smtClean="0">
                <a:hlinkClick r:id="rId2"/>
              </a:rPr>
              <a:t>cesky</a:t>
            </a:r>
            <a:r>
              <a:rPr lang="cs-CZ" sz="2400" u="sng" dirty="0" smtClean="0">
                <a:hlinkClick r:id="rId2"/>
              </a:rPr>
              <a:t>-jazyk.</a:t>
            </a:r>
            <a:r>
              <a:rPr lang="cs-CZ" sz="2400" u="sng" dirty="0" err="1" smtClean="0">
                <a:hlinkClick r:id="rId2"/>
              </a:rPr>
              <a:t>cz</a:t>
            </a:r>
            <a:r>
              <a:rPr lang="cs-CZ" sz="2400" u="sng" dirty="0" smtClean="0">
                <a:hlinkClick r:id="rId2"/>
              </a:rPr>
              <a:t>/</a:t>
            </a:r>
            <a:r>
              <a:rPr lang="cs-CZ" sz="2400" u="sng" dirty="0" err="1" smtClean="0">
                <a:hlinkClick r:id="rId2"/>
              </a:rPr>
              <a:t>citanka</a:t>
            </a:r>
            <a:r>
              <a:rPr lang="cs-CZ" sz="2400" u="sng" dirty="0" smtClean="0">
                <a:hlinkClick r:id="rId2"/>
              </a:rPr>
              <a:t>/</a:t>
            </a:r>
            <a:r>
              <a:rPr lang="cs-CZ" sz="2400" u="sng" dirty="0" err="1" smtClean="0">
                <a:hlinkClick r:id="rId2"/>
              </a:rPr>
              <a:t>jaroslav</a:t>
            </a:r>
            <a:r>
              <a:rPr lang="cs-CZ" sz="2400" u="sng" dirty="0" smtClean="0">
                <a:hlinkClick r:id="rId2"/>
              </a:rPr>
              <a:t>-</a:t>
            </a:r>
            <a:r>
              <a:rPr lang="cs-CZ" sz="2400" u="sng" dirty="0" err="1" smtClean="0">
                <a:hlinkClick r:id="rId2"/>
              </a:rPr>
              <a:t>hasek</a:t>
            </a:r>
            <a:r>
              <a:rPr lang="cs-CZ" sz="2400" u="sng" dirty="0" smtClean="0">
                <a:hlinkClick r:id="rId2"/>
              </a:rPr>
              <a:t>/osudy-</a:t>
            </a:r>
            <a:r>
              <a:rPr lang="cs-CZ" sz="2400" u="sng" dirty="0" err="1" smtClean="0">
                <a:hlinkClick r:id="rId2"/>
              </a:rPr>
              <a:t>dobreho</a:t>
            </a:r>
            <a:r>
              <a:rPr lang="cs-CZ" sz="2400" u="sng" dirty="0" smtClean="0">
                <a:hlinkClick r:id="rId2"/>
              </a:rPr>
              <a:t>-</a:t>
            </a:r>
            <a:r>
              <a:rPr lang="cs-CZ" sz="2400" u="sng" dirty="0" err="1" smtClean="0">
                <a:hlinkClick r:id="rId2"/>
              </a:rPr>
              <a:t>vojaka</a:t>
            </a:r>
            <a:r>
              <a:rPr lang="cs-CZ" sz="2400" u="sng" dirty="0" smtClean="0">
                <a:hlinkClick r:id="rId2"/>
              </a:rPr>
              <a:t>-</a:t>
            </a:r>
            <a:r>
              <a:rPr lang="cs-CZ" sz="2400" u="sng" dirty="0" err="1" smtClean="0">
                <a:hlinkClick r:id="rId2"/>
              </a:rPr>
              <a:t>svejka</a:t>
            </a:r>
            <a:r>
              <a:rPr lang="cs-CZ" sz="2400" u="sng" dirty="0" smtClean="0">
                <a:hlinkClick r:id="rId2"/>
              </a:rPr>
              <a:t>-za-</a:t>
            </a:r>
            <a:r>
              <a:rPr lang="cs-CZ" sz="2400" u="sng" dirty="0" err="1" smtClean="0">
                <a:hlinkClick r:id="rId2"/>
              </a:rPr>
              <a:t>svetove</a:t>
            </a:r>
            <a:r>
              <a:rPr lang="cs-CZ" sz="2400" u="sng" dirty="0" smtClean="0">
                <a:hlinkClick r:id="rId2"/>
              </a:rPr>
              <a:t>-</a:t>
            </a:r>
            <a:r>
              <a:rPr lang="cs-CZ" sz="2400" u="sng" dirty="0" err="1" smtClean="0">
                <a:hlinkClick r:id="rId2"/>
              </a:rPr>
              <a:t>valky.html</a:t>
            </a:r>
            <a:r>
              <a:rPr lang="cs-CZ" sz="2400" u="sng" dirty="0" smtClean="0">
                <a:hlinkClick r:id="rId2"/>
              </a:rPr>
              <a:t>#ixzz2jBuu9JYz</a:t>
            </a:r>
            <a:r>
              <a:rPr lang="cs-CZ" sz="2200" dirty="0" smtClean="0"/>
              <a:t/>
            </a:r>
            <a:br>
              <a:rPr lang="cs-CZ" sz="2200" dirty="0" smtClean="0"/>
            </a:br>
            <a:endParaRPr lang="cs-CZ" sz="2700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Použité zdroje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2"/>
                </a:solidFill>
              </a:rPr>
              <a:t>Obrázky</a:t>
            </a:r>
          </a:p>
          <a:p>
            <a:pPr marL="342900" indent="-342900" algn="just">
              <a:buFont typeface="Wingdings"/>
              <a:buAutoNum type="arabicPeriod"/>
            </a:pPr>
            <a:r>
              <a:rPr lang="cs-CZ" sz="1800" dirty="0" smtClean="0">
                <a:hlinkClick r:id="rId2"/>
              </a:rPr>
              <a:t>http://ctenarsky-denicek.wz.cz/svejk2.jpg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odaha.com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sites</a:t>
            </a:r>
            <a:r>
              <a:rPr lang="cs-CZ" sz="1800" dirty="0" smtClean="0">
                <a:hlinkClick r:id="rId3"/>
              </a:rPr>
              <a:t>/default/</a:t>
            </a:r>
            <a:r>
              <a:rPr lang="cs-CZ" sz="1800" dirty="0" err="1" smtClean="0">
                <a:hlinkClick r:id="rId3"/>
              </a:rPr>
              <a:t>files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karel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polacek</a:t>
            </a:r>
            <a:r>
              <a:rPr lang="cs-CZ" sz="1800" dirty="0" smtClean="0">
                <a:hlinkClick r:id="rId3"/>
              </a:rPr>
              <a:t>_0.jpg</a:t>
            </a:r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ubytovani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hradec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kralove.com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Images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Hradec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Kr</a:t>
            </a:r>
            <a:r>
              <a:rPr lang="cs-CZ" sz="1800" dirty="0" smtClean="0">
                <a:hlinkClick r:id="rId3"/>
              </a:rPr>
              <a:t>%C3%A1lov%C3%A9.JPG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4"/>
              </a:rPr>
              <a:t>http://i.lidovky.</a:t>
            </a:r>
            <a:r>
              <a:rPr lang="cs-CZ" sz="1800" dirty="0" err="1" smtClean="0">
                <a:hlinkClick r:id="rId4"/>
              </a:rPr>
              <a:t>cz</a:t>
            </a:r>
            <a:r>
              <a:rPr lang="cs-CZ" sz="1800" dirty="0" smtClean="0">
                <a:hlinkClick r:id="rId4"/>
              </a:rPr>
              <a:t>/11/041/</a:t>
            </a:r>
            <a:r>
              <a:rPr lang="cs-CZ" sz="1800" dirty="0" err="1" smtClean="0">
                <a:hlinkClick r:id="rId4"/>
              </a:rPr>
              <a:t>lngal</a:t>
            </a:r>
            <a:r>
              <a:rPr lang="cs-CZ" sz="1800" dirty="0" smtClean="0">
                <a:hlinkClick r:id="rId4"/>
              </a:rPr>
              <a:t>/WOK3a4279_</a:t>
            </a:r>
            <a:r>
              <a:rPr lang="cs-CZ" sz="1800" dirty="0" err="1" smtClean="0">
                <a:hlinkClick r:id="rId4"/>
              </a:rPr>
              <a:t>Gymnazium</a:t>
            </a:r>
            <a:r>
              <a:rPr lang="cs-CZ" sz="1800" dirty="0" smtClean="0">
                <a:hlinkClick r:id="rId4"/>
              </a:rPr>
              <a:t>_r0102.jpg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5"/>
              </a:rPr>
              <a:t>http://knihovna.</a:t>
            </a:r>
            <a:r>
              <a:rPr lang="cs-CZ" sz="1800" dirty="0" err="1" smtClean="0">
                <a:hlinkClick r:id="rId5"/>
              </a:rPr>
              <a:t>nkp.cz</a:t>
            </a:r>
            <a:r>
              <a:rPr lang="cs-CZ" sz="1800" dirty="0" smtClean="0">
                <a:hlinkClick r:id="rId5"/>
              </a:rPr>
              <a:t>/knihovna71/</a:t>
            </a:r>
            <a:r>
              <a:rPr lang="cs-CZ" sz="1800" dirty="0" err="1" smtClean="0">
                <a:hlinkClick r:id="rId5"/>
              </a:rPr>
              <a:t>obrazky</a:t>
            </a:r>
            <a:r>
              <a:rPr lang="cs-CZ" sz="1800" dirty="0" smtClean="0">
                <a:hlinkClick r:id="rId5"/>
              </a:rPr>
              <a:t>/71101.jpg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6"/>
              </a:rPr>
              <a:t>http://data.lidovky.</a:t>
            </a:r>
            <a:r>
              <a:rPr lang="cs-CZ" sz="1800" dirty="0" err="1" smtClean="0">
                <a:hlinkClick r:id="rId6"/>
              </a:rPr>
              <a:t>cz</a:t>
            </a:r>
            <a:r>
              <a:rPr lang="cs-CZ" sz="1800" dirty="0" smtClean="0">
                <a:hlinkClick r:id="rId6"/>
              </a:rPr>
              <a:t>/g/lidovky/011.jpg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7"/>
              </a:rPr>
              <a:t>http://upload.wikimedia.org/wikipedia/commons/9/93/Karel_Josef_Capkovi_radio.jpg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8"/>
              </a:rPr>
              <a:t>http://www.</a:t>
            </a:r>
            <a:r>
              <a:rPr lang="cs-CZ" sz="1800" dirty="0" err="1" smtClean="0">
                <a:hlinkClick r:id="rId8"/>
              </a:rPr>
              <a:t>zapnimozek.cz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wp</a:t>
            </a:r>
            <a:r>
              <a:rPr lang="cs-CZ" sz="1800" dirty="0" smtClean="0">
                <a:hlinkClick r:id="rId8"/>
              </a:rPr>
              <a:t>-</a:t>
            </a:r>
            <a:r>
              <a:rPr lang="cs-CZ" sz="1800" dirty="0" err="1" smtClean="0">
                <a:hlinkClick r:id="rId8"/>
              </a:rPr>
              <a:t>content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uploads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tovarna</a:t>
            </a:r>
            <a:r>
              <a:rPr lang="cs-CZ" sz="1800" dirty="0" smtClean="0">
                <a:hlinkClick r:id="rId8"/>
              </a:rPr>
              <a:t>-na-absolutno.</a:t>
            </a:r>
            <a:r>
              <a:rPr lang="cs-CZ" sz="1800" dirty="0" err="1" smtClean="0">
                <a:hlinkClick r:id="rId8"/>
              </a:rPr>
              <a:t>jpg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9"/>
              </a:rPr>
              <a:t>http://obalky.kosmas.cz/ArticleCovers/145008_big.jpg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10"/>
              </a:rPr>
              <a:t>http://www.</a:t>
            </a:r>
            <a:r>
              <a:rPr lang="cs-CZ" sz="1800" dirty="0" err="1" smtClean="0">
                <a:hlinkClick r:id="rId10"/>
              </a:rPr>
              <a:t>zapnimozek.cz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wp</a:t>
            </a:r>
            <a:r>
              <a:rPr lang="cs-CZ" sz="1800" dirty="0" smtClean="0">
                <a:hlinkClick r:id="rId10"/>
              </a:rPr>
              <a:t>-</a:t>
            </a:r>
            <a:r>
              <a:rPr lang="cs-CZ" sz="1800" dirty="0" err="1" smtClean="0">
                <a:hlinkClick r:id="rId10"/>
              </a:rPr>
              <a:t>content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uploads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anglicke</a:t>
            </a:r>
            <a:r>
              <a:rPr lang="cs-CZ" sz="1800" dirty="0" smtClean="0">
                <a:hlinkClick r:id="rId10"/>
              </a:rPr>
              <a:t>-listy.</a:t>
            </a:r>
            <a:r>
              <a:rPr lang="cs-CZ" sz="1800" dirty="0" err="1" smtClean="0">
                <a:hlinkClick r:id="rId10"/>
              </a:rPr>
              <a:t>jpeg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11"/>
              </a:rPr>
              <a:t>http://web2.mlp.cz/</a:t>
            </a:r>
            <a:r>
              <a:rPr lang="cs-CZ" sz="1800" dirty="0" err="1" smtClean="0">
                <a:hlinkClick r:id="rId11"/>
              </a:rPr>
              <a:t>koweb</a:t>
            </a:r>
            <a:r>
              <a:rPr lang="cs-CZ" sz="1800" dirty="0" smtClean="0">
                <a:hlinkClick r:id="rId11"/>
              </a:rPr>
              <a:t>/00/03/56/68/17.jpg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12"/>
              </a:rPr>
              <a:t>http://antikvariat.xrs.cz/imgeshop/karel-capek-matka.jpg</a:t>
            </a:r>
            <a:endParaRPr lang="cs-CZ" sz="18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19">
      <a:dk1>
        <a:sysClr val="windowText" lastClr="000000"/>
      </a:dk1>
      <a:lt1>
        <a:sysClr val="window" lastClr="FFFFFF"/>
      </a:lt1>
      <a:dk2>
        <a:srgbClr val="60A627"/>
      </a:dk2>
      <a:lt2>
        <a:srgbClr val="D6ECFF"/>
      </a:lt2>
      <a:accent1>
        <a:srgbClr val="A9DE7A"/>
      </a:accent1>
      <a:accent2>
        <a:srgbClr val="60A627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4808</TotalTime>
  <Words>777</Words>
  <Application>Microsoft Office PowerPoint</Application>
  <PresentationFormat>Předvádění na obrazovce (4:3)</PresentationFormat>
  <Paragraphs>161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Medián</vt:lpstr>
      <vt:lpstr>Snímek 1</vt:lpstr>
      <vt:lpstr>Snímek 2</vt:lpstr>
      <vt:lpstr>K charakteristice uveďte proud české prózy</vt:lpstr>
      <vt:lpstr>K charakteristice uveďte proud české prózy</vt:lpstr>
      <vt:lpstr>Přiřaď autora k dílu a proudu české literatury</vt:lpstr>
      <vt:lpstr>Přiřaď autora k dílu a proudu české literatury</vt:lpstr>
      <vt:lpstr>Úkoly k ukázce</vt:lpstr>
      <vt:lpstr>Ukázka</vt:lpstr>
      <vt:lpstr>Řešení ukázky</vt:lpstr>
      <vt:lpstr>Doplňte text</vt:lpstr>
      <vt:lpstr>Doplňte text</vt:lpstr>
      <vt:lpstr>Karel Čapek</vt:lpstr>
      <vt:lpstr>Karel Čapek</vt:lpstr>
      <vt:lpstr>Karel Čapek</vt:lpstr>
      <vt:lpstr>Karel Čapek</vt:lpstr>
      <vt:lpstr>Karel Čapek</vt:lpstr>
      <vt:lpstr>Karel Čapek</vt:lpstr>
      <vt:lpstr>Karel Čapek</vt:lpstr>
      <vt:lpstr>Karel Čapek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256</cp:revision>
  <dcterms:created xsi:type="dcterms:W3CDTF">2013-10-09T13:06:42Z</dcterms:created>
  <dcterms:modified xsi:type="dcterms:W3CDTF">2013-11-06T15:07:15Z</dcterms:modified>
</cp:coreProperties>
</file>