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sldIdLst>
    <p:sldId id="256" r:id="rId2"/>
    <p:sldId id="268" r:id="rId3"/>
    <p:sldId id="264" r:id="rId4"/>
    <p:sldId id="265" r:id="rId5"/>
    <p:sldId id="266" r:id="rId6"/>
    <p:sldId id="269" r:id="rId7"/>
    <p:sldId id="270" r:id="rId8"/>
    <p:sldId id="271" r:id="rId9"/>
    <p:sldId id="272" r:id="rId10"/>
    <p:sldId id="27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E434"/>
    <a:srgbClr val="F61B04"/>
    <a:srgbClr val="792D9B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294" autoAdjust="0"/>
    <p:restoredTop sz="94494" autoAdjust="0"/>
  </p:normalViewPr>
  <p:slideViewPr>
    <p:cSldViewPr>
      <p:cViewPr varScale="1">
        <p:scale>
          <a:sx n="71" d="100"/>
          <a:sy n="71" d="100"/>
        </p:scale>
        <p:origin x="-66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>
        <a:xfrm>
          <a:off x="1273857" y="815268"/>
          <a:ext cx="6498543" cy="147767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18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8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VY_32_INOVACE_16_M7_VĚTY O SHODNOSTI TROJÚHELNÍKU</a:t>
          </a:r>
          <a:endParaRPr lang="cs-CZ" sz="18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xfrm>
          <a:off x="1258000" y="0"/>
          <a:ext cx="6498543" cy="254771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>
        <a:xfrm>
          <a:off x="1273857" y="407634"/>
          <a:ext cx="6498543" cy="201269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>
        <a:xfrm>
          <a:off x="1273857" y="1222902"/>
          <a:ext cx="6498543" cy="94265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TROJÚHELNÍK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>
        <a:xfrm>
          <a:off x="1273857" y="1630536"/>
          <a:ext cx="6498543" cy="407634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gm:spPr>
      <dgm:t>
        <a:bodyPr/>
        <a:lstStyle/>
        <a:p>
          <a:pPr algn="l" rtl="0"/>
          <a:r>
            <a:rPr lang="cs-CZ" sz="20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555" custLinFactNeighborY="-975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-11373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BFAB67-6DF2-4166-9A5D-2A37F9759A58}" type="presOf" srcId="{D8197B8C-B260-4A16-BDF4-0947B075E274}" destId="{5A5FFA88-C948-4069-8E93-59FA12366E83}" srcOrd="1" destOrd="0" presId="urn:microsoft.com/office/officeart/2005/8/layout/target3"/>
    <dgm:cxn modelId="{D542BF12-3576-4E47-9F67-514E5952A92C}" type="presOf" srcId="{B651F6E3-6281-48DB-9319-2AEAFDAE7572}" destId="{619D679B-A015-4ECF-8348-D1034C574F40}" srcOrd="0" destOrd="0" presId="urn:microsoft.com/office/officeart/2005/8/layout/target3"/>
    <dgm:cxn modelId="{D38F9D64-1563-421D-8971-6A5EAD8738DD}" type="presOf" srcId="{D1B46980-6531-4606-95E6-44980827E919}" destId="{2BE915AB-18AA-4053-B92C-3BFC9ED204BB}" srcOrd="1" destOrd="0" presId="urn:microsoft.com/office/officeart/2005/8/layout/target3"/>
    <dgm:cxn modelId="{E4A211E1-84D4-4C27-9689-AA5C2F1E0F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13D70D2-5A18-45E0-AAC1-EC2DC745E3A9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8AFB5FB-5299-4130-BE26-72EB253A43D0}" type="presOf" srcId="{D1B46980-6531-4606-95E6-44980827E919}" destId="{6140AFEC-043D-4C43-A2F9-D0F5331DF3A3}" srcOrd="0" destOrd="0" presId="urn:microsoft.com/office/officeart/2005/8/layout/target3"/>
    <dgm:cxn modelId="{DB85857D-6273-4A86-9B2A-F948AC01AF23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A2FAB7F-ED76-48EE-A62E-712AB2DB82B8}" type="presOf" srcId="{D1D4F407-5343-4D3F-B5B9-D407B03CAEB4}" destId="{D005CE8C-CC26-4C3E-AC11-E15060ECD759}" srcOrd="0" destOrd="0" presId="urn:microsoft.com/office/officeart/2005/8/layout/target3"/>
    <dgm:cxn modelId="{B12AF07B-B47F-4A76-9095-CFE0931F15A5}" type="presOf" srcId="{B651F6E3-6281-48DB-9319-2AEAFDAE7572}" destId="{6BB5E863-4638-4E1D-BFDE-399D028AC4ED}" srcOrd="1" destOrd="0" presId="urn:microsoft.com/office/officeart/2005/8/layout/target3"/>
    <dgm:cxn modelId="{A48E1933-52B5-4D75-907D-F2195F865360}" type="presOf" srcId="{4C35D32F-0EAB-4CD7-82EE-45574DC2A586}" destId="{890E4F0B-2866-4A3F-A3C7-2A14B1797930}" srcOrd="1" destOrd="0" presId="urn:microsoft.com/office/officeart/2005/8/layout/target3"/>
    <dgm:cxn modelId="{1AA26919-1CC3-4C2A-8C34-175B438813D0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CF7305D-6FC1-4E38-995C-C3D597AA451C}" type="presParOf" srcId="{333A1088-737F-45CB-B68E-254E46348037}" destId="{F5ABB229-8D3B-4694-996A-96F23CF14429}" srcOrd="0" destOrd="0" presId="urn:microsoft.com/office/officeart/2005/8/layout/target3"/>
    <dgm:cxn modelId="{E624255C-E1EF-4F94-A2A0-A5EC2914E2BB}" type="presParOf" srcId="{333A1088-737F-45CB-B68E-254E46348037}" destId="{F41139FD-01EE-4571-8B17-4FB00FC51163}" srcOrd="1" destOrd="0" presId="urn:microsoft.com/office/officeart/2005/8/layout/target3"/>
    <dgm:cxn modelId="{4F35DE92-F0BD-4A8B-934D-AD52DB275AA0}" type="presParOf" srcId="{333A1088-737F-45CB-B68E-254E46348037}" destId="{D005CE8C-CC26-4C3E-AC11-E15060ECD759}" srcOrd="2" destOrd="0" presId="urn:microsoft.com/office/officeart/2005/8/layout/target3"/>
    <dgm:cxn modelId="{8D98501C-9F63-44F0-9C90-C9E8D789E334}" type="presParOf" srcId="{333A1088-737F-45CB-B68E-254E46348037}" destId="{2C702D82-9B77-49B7-9568-BB8EB47C3372}" srcOrd="3" destOrd="0" presId="urn:microsoft.com/office/officeart/2005/8/layout/target3"/>
    <dgm:cxn modelId="{7A615D6C-645F-4CDE-A067-8CF9400E898A}" type="presParOf" srcId="{333A1088-737F-45CB-B68E-254E46348037}" destId="{A52A0455-90FF-4808-ABD0-F02540D31D5A}" srcOrd="4" destOrd="0" presId="urn:microsoft.com/office/officeart/2005/8/layout/target3"/>
    <dgm:cxn modelId="{5B32CAAC-9247-4FDF-B37C-378F62341E51}" type="presParOf" srcId="{333A1088-737F-45CB-B68E-254E46348037}" destId="{6140AFEC-043D-4C43-A2F9-D0F5331DF3A3}" srcOrd="5" destOrd="0" presId="urn:microsoft.com/office/officeart/2005/8/layout/target3"/>
    <dgm:cxn modelId="{6CDAA932-256C-47B0-B5D1-F5E5E02387B6}" type="presParOf" srcId="{333A1088-737F-45CB-B68E-254E46348037}" destId="{9358AC05-5D7D-4327-9F80-1AD486AEA664}" srcOrd="6" destOrd="0" presId="urn:microsoft.com/office/officeart/2005/8/layout/target3"/>
    <dgm:cxn modelId="{ECCE4C56-09E7-45B2-B5C2-505C55DB1DA2}" type="presParOf" srcId="{333A1088-737F-45CB-B68E-254E46348037}" destId="{313FC574-E1CD-4FB4-B054-0B805CE0447D}" srcOrd="7" destOrd="0" presId="urn:microsoft.com/office/officeart/2005/8/layout/target3"/>
    <dgm:cxn modelId="{6C7722B8-7DD5-445C-923A-45E1EE74B04F}" type="presParOf" srcId="{333A1088-737F-45CB-B68E-254E46348037}" destId="{619D679B-A015-4ECF-8348-D1034C574F40}" srcOrd="8" destOrd="0" presId="urn:microsoft.com/office/officeart/2005/8/layout/target3"/>
    <dgm:cxn modelId="{D0903532-4198-4BB6-BCE6-D9F5DF54B6FD}" type="presParOf" srcId="{333A1088-737F-45CB-B68E-254E46348037}" destId="{322283A8-4A27-4CDA-BAE3-F381106A9174}" srcOrd="9" destOrd="0" presId="urn:microsoft.com/office/officeart/2005/8/layout/target3"/>
    <dgm:cxn modelId="{AE1CBFE1-D900-4B51-9CF0-8085E500A6D2}" type="presParOf" srcId="{333A1088-737F-45CB-B68E-254E46348037}" destId="{FFC9F71D-1B4F-4AD9-A4A6-86ADEFC8AF5C}" srcOrd="10" destOrd="0" presId="urn:microsoft.com/office/officeart/2005/8/layout/target3"/>
    <dgm:cxn modelId="{6A16DB5B-6F82-4969-B7BD-DA1175EF9CFE}" type="presParOf" srcId="{333A1088-737F-45CB-B68E-254E46348037}" destId="{25B08C86-7E15-44DC-BE7F-FFB55DD49D12}" srcOrd="11" destOrd="0" presId="urn:microsoft.com/office/officeart/2005/8/layout/target3"/>
    <dgm:cxn modelId="{F2A53274-9EAD-4444-A048-D36934D68BC1}" type="presParOf" srcId="{333A1088-737F-45CB-B68E-254E46348037}" destId="{76644BE8-9D7C-4C09-B250-3D10AF48CBB7}" srcOrd="12" destOrd="0" presId="urn:microsoft.com/office/officeart/2005/8/layout/target3"/>
    <dgm:cxn modelId="{74720152-4AA1-4796-8F4D-91BC2055F672}" type="presParOf" srcId="{333A1088-737F-45CB-B68E-254E46348037}" destId="{EE85B701-7295-41C0-BA7A-34D3756A2AE6}" srcOrd="13" destOrd="0" presId="urn:microsoft.com/office/officeart/2005/8/layout/target3"/>
    <dgm:cxn modelId="{07B61E0A-A746-4D5A-9CB1-E7315DA1D0CA}" type="presParOf" srcId="{333A1088-737F-45CB-B68E-254E46348037}" destId="{8BEBB6EC-1DAA-4CAC-8A25-BC0FCBD5DBD5}" srcOrd="14" destOrd="0" presId="urn:microsoft.com/office/officeart/2005/8/layout/target3"/>
    <dgm:cxn modelId="{C4F9A916-19A1-473C-8291-76CE2ED53EF1}" type="presParOf" srcId="{333A1088-737F-45CB-B68E-254E46348037}" destId="{AED2198E-93D5-4001-81B4-73124B309672}" srcOrd="15" destOrd="0" presId="urn:microsoft.com/office/officeart/2005/8/layout/target3"/>
    <dgm:cxn modelId="{1715655D-8011-446A-949A-3A4730AC2991}" type="presParOf" srcId="{333A1088-737F-45CB-B68E-254E46348037}" destId="{2BE915AB-18AA-4053-B92C-3BFC9ED204BB}" srcOrd="16" destOrd="0" presId="urn:microsoft.com/office/officeart/2005/8/layout/target3"/>
    <dgm:cxn modelId="{256C080E-144E-4498-AFFA-EC21DAA02D86}" type="presParOf" srcId="{333A1088-737F-45CB-B68E-254E46348037}" destId="{6BB5E863-4638-4E1D-BFDE-399D028AC4ED}" srcOrd="17" destOrd="0" presId="urn:microsoft.com/office/officeart/2005/8/layout/target3"/>
    <dgm:cxn modelId="{4BDE56D7-E439-4B26-B921-2989B5C411E7}" type="presParOf" srcId="{333A1088-737F-45CB-B68E-254E46348037}" destId="{5A5FFA88-C948-4069-8E93-59FA12366E83}" srcOrd="18" destOrd="0" presId="urn:microsoft.com/office/officeart/2005/8/layout/target3"/>
    <dgm:cxn modelId="{424C8D85-D4AD-4DA7-A9DA-ED8CFBDFD2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52328" cy="29523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6164" y="0"/>
          <a:ext cx="6944308" cy="2952328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 ŠKOLY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: </a:t>
          </a:r>
          <a:r>
            <a:rPr lang="cs-CZ" sz="2000" kern="120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Základní škola Kolín V., Mnichovická 62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0"/>
        <a:ext cx="6944308" cy="472372"/>
      </dsp:txXfrm>
    </dsp:sp>
    <dsp:sp modelId="{A52A0455-90FF-4808-ABD0-F02540D31D5A}">
      <dsp:nvSpPr>
        <dsp:cNvPr id="0" name=""/>
        <dsp:cNvSpPr/>
      </dsp:nvSpPr>
      <dsp:spPr>
        <a:xfrm>
          <a:off x="309994" y="472372"/>
          <a:ext cx="2332339" cy="23323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76164" y="472372"/>
          <a:ext cx="6944308" cy="2332339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AUTOR: Ing. Martina Šťastná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472372"/>
        <a:ext cx="6944308" cy="472372"/>
      </dsp:txXfrm>
    </dsp:sp>
    <dsp:sp modelId="{313FC574-E1CD-4FB4-B054-0B805CE0447D}">
      <dsp:nvSpPr>
        <dsp:cNvPr id="0" name=""/>
        <dsp:cNvSpPr/>
      </dsp:nvSpPr>
      <dsp:spPr>
        <a:xfrm>
          <a:off x="619988" y="944744"/>
          <a:ext cx="1712350" cy="17123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76164" y="944744"/>
          <a:ext cx="6944308" cy="1712350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NÁZEV:</a:t>
          </a:r>
          <a:r>
            <a:rPr lang="cs-CZ" sz="1800" kern="1200" baseline="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 VY_32_INOVACE_16_M7_VĚTY O SHODNOSTI TROJÚHELNÍKU</a:t>
          </a:r>
          <a:endParaRPr lang="cs-CZ" sz="18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944744"/>
        <a:ext cx="6944308" cy="472372"/>
      </dsp:txXfrm>
    </dsp:sp>
    <dsp:sp modelId="{FFC9F71D-1B4F-4AD9-A4A6-86ADEFC8AF5C}">
      <dsp:nvSpPr>
        <dsp:cNvPr id="0" name=""/>
        <dsp:cNvSpPr/>
      </dsp:nvSpPr>
      <dsp:spPr>
        <a:xfrm>
          <a:off x="929983" y="1417117"/>
          <a:ext cx="1092361" cy="10923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76164" y="1417117"/>
          <a:ext cx="6944308" cy="1092361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TEMA: TROJÚHELNÍK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417117"/>
        <a:ext cx="6944308" cy="472372"/>
      </dsp:txXfrm>
    </dsp:sp>
    <dsp:sp modelId="{EE85B701-7295-41C0-BA7A-34D3756A2AE6}">
      <dsp:nvSpPr>
        <dsp:cNvPr id="0" name=""/>
        <dsp:cNvSpPr/>
      </dsp:nvSpPr>
      <dsp:spPr>
        <a:xfrm>
          <a:off x="1239977" y="1889489"/>
          <a:ext cx="472372" cy="47237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rgbClr val="4F81BD">
                <a:hueOff val="0"/>
                <a:satOff val="0"/>
                <a:lumOff val="0"/>
                <a:alphaOff val="0"/>
                <a:shade val="51000"/>
                <a:satMod val="130000"/>
              </a:srgbClr>
            </a:gs>
            <a:gs pos="80000">
              <a:srgbClr val="4F81BD">
                <a:hueOff val="0"/>
                <a:satOff val="0"/>
                <a:lumOff val="0"/>
                <a:alphaOff val="0"/>
                <a:shade val="93000"/>
                <a:satMod val="130000"/>
              </a:srgbClr>
            </a:gs>
            <a:gs pos="100000">
              <a:srgbClr val="4F81BD">
                <a:hueOff val="0"/>
                <a:satOff val="0"/>
                <a:lumOff val="0"/>
                <a:alphaOff val="0"/>
                <a:shade val="94000"/>
                <a:satMod val="135000"/>
              </a:srgb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6164" y="1835766"/>
          <a:ext cx="6944308" cy="472372"/>
        </a:xfrm>
        <a:prstGeom prst="rect">
          <a:avLst/>
        </a:prstGeom>
        <a:solidFill>
          <a:sysClr val="window" lastClr="FFFFFF">
            <a:alpha val="90000"/>
            <a:hueOff val="0"/>
            <a:satOff val="0"/>
            <a:lumOff val="0"/>
            <a:alphaOff val="0"/>
          </a:sysClr>
        </a:solidFill>
        <a:ln w="9525" cap="flat" cmpd="sng" algn="ctr">
          <a:solidFill>
            <a:srgbClr val="4F81BD">
              <a:hueOff val="0"/>
              <a:satOff val="0"/>
              <a:lumOff val="0"/>
              <a:alphaOff val="0"/>
            </a:srgb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ysClr val="windowText" lastClr="000000">
                  <a:hueOff val="0"/>
                  <a:satOff val="0"/>
                  <a:lumOff val="0"/>
                  <a:alphaOff val="0"/>
                </a:sysClr>
              </a:solidFill>
              <a:latin typeface="Calibri"/>
              <a:ea typeface="+mn-ea"/>
              <a:cs typeface="+mn-cs"/>
            </a:rPr>
            <a:t>ČÍSLO PROJEKTU:</a:t>
          </a:r>
          <a:endParaRPr lang="cs-CZ" sz="2000" kern="1200" dirty="0">
            <a:solidFill>
              <a:sysClr val="windowText" lastClr="000000">
                <a:hueOff val="0"/>
                <a:satOff val="0"/>
                <a:lumOff val="0"/>
                <a:alphaOff val="0"/>
              </a:sysClr>
            </a:solidFill>
            <a:latin typeface="Calibri"/>
            <a:ea typeface="+mn-ea"/>
            <a:cs typeface="+mn-cs"/>
          </a:endParaRPr>
        </a:p>
      </dsp:txBody>
      <dsp:txXfrm>
        <a:off x="1476164" y="1835766"/>
        <a:ext cx="6944308" cy="4723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D58CD9-83E4-4058-948E-50FB07291595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C3B5A5-EDE7-4538-9C5A-B044A9FDBC6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4271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B3E27AE-3B02-44A5-B66B-990BBC286946}" type="datetimeFigureOut">
              <a:rPr lang="cs-CZ" smtClean="0"/>
              <a:pPr/>
              <a:t>22.8.2012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A674EE4-1E50-49B9-83C7-B1B0DFAD96D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861048"/>
            <a:ext cx="7851648" cy="779512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MATEMATIKA – GEOMETRIE 7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4725144"/>
            <a:ext cx="7854696" cy="776528"/>
          </a:xfrm>
        </p:spPr>
        <p:txBody>
          <a:bodyPr>
            <a:normAutofit/>
          </a:bodyPr>
          <a:lstStyle/>
          <a:p>
            <a:pPr lvl="0" algn="ctr"/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VĚTY</a:t>
            </a:r>
            <a:r>
              <a:rPr lang="en-US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 O SHODNOSTI TROJ</a:t>
            </a:r>
            <a:r>
              <a:rPr lang="cs-CZ" sz="3200" b="1" dirty="0" smtClean="0">
                <a:solidFill>
                  <a:sysClr val="windowText" lastClr="000000">
                    <a:hueOff val="0"/>
                    <a:satOff val="0"/>
                    <a:lumOff val="0"/>
                    <a:alphaOff val="0"/>
                  </a:sysClr>
                </a:solidFill>
              </a:rPr>
              <a:t>ÚHELNÍKU</a:t>
            </a:r>
          </a:p>
        </p:txBody>
      </p:sp>
      <p:graphicFrame>
        <p:nvGraphicFramePr>
          <p:cNvPr id="30" name="Diagram 29"/>
          <p:cNvGraphicFramePr/>
          <p:nvPr>
            <p:extLst>
              <p:ext uri="{D42A27DB-BD31-4B8C-83A1-F6EECF244321}">
                <p14:modId xmlns:p14="http://schemas.microsoft.com/office/powerpoint/2010/main" val="817751343"/>
              </p:ext>
            </p:extLst>
          </p:nvPr>
        </p:nvGraphicFramePr>
        <p:xfrm>
          <a:off x="179512" y="836712"/>
          <a:ext cx="8420472" cy="29523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1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712" y="5445224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722344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ČÍM JE TROJÚHELNÍK DEFINOVÁN?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Trojúhelník je definován stranami a vnitřními úhly</a:t>
            </a:r>
          </a:p>
          <a:p>
            <a:r>
              <a:rPr lang="cs-CZ" dirty="0" smtClean="0"/>
              <a:t>Abychom mohli sestrojit trojúhelník, musíme mít zadány alespoň 3 údaje</a:t>
            </a:r>
          </a:p>
          <a:p>
            <a:r>
              <a:rPr lang="cs-CZ" dirty="0" smtClean="0"/>
              <a:t>Trojúhelník je shodný, shodují-li se: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délky všech tří stran (věta </a:t>
            </a:r>
            <a:r>
              <a:rPr lang="cs-CZ" dirty="0" err="1" smtClean="0"/>
              <a:t>sss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dvě strany a úhel jimi sevřený (věta </a:t>
            </a:r>
            <a:r>
              <a:rPr lang="cs-CZ" dirty="0" err="1" smtClean="0"/>
              <a:t>sus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- jedna strana a dva úhly k ní přilehlé (věta usu)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	- dvě strany a úhel proti větší z nich (věta </a:t>
            </a:r>
            <a:r>
              <a:rPr lang="cs-CZ" dirty="0" err="1" smtClean="0"/>
              <a:t>Ssu</a:t>
            </a:r>
            <a:r>
              <a:rPr lang="cs-CZ" dirty="0" smtClean="0"/>
              <a:t>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3712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566936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ČÍM JE TVOŘEN TROJÚHELNÍK?</a:t>
            </a:r>
            <a:endParaRPr lang="cs-CZ" sz="32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67544" y="1484784"/>
            <a:ext cx="4038600" cy="4896544"/>
          </a:xfrm>
        </p:spPr>
        <p:txBody>
          <a:bodyPr/>
          <a:lstStyle/>
          <a:p>
            <a:r>
              <a:rPr lang="cs-CZ" dirty="0" smtClean="0"/>
              <a:t>STRANY = ÚSEČKY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870141"/>
          </a:xfrm>
        </p:spPr>
        <p:txBody>
          <a:bodyPr/>
          <a:lstStyle/>
          <a:p>
            <a:r>
              <a:rPr lang="cs-CZ" dirty="0" smtClean="0"/>
              <a:t>VNITŘNÍ ÚHLY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V="1">
            <a:off x="755576" y="2204864"/>
            <a:ext cx="648072" cy="72008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763688" y="2420888"/>
            <a:ext cx="216024" cy="9361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195736" y="2204864"/>
            <a:ext cx="1080120" cy="72008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899592" y="3356992"/>
            <a:ext cx="1728192" cy="6480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75856" y="3068960"/>
            <a:ext cx="288032" cy="12961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403648" y="4581128"/>
            <a:ext cx="1332148" cy="21602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95736" y="3933056"/>
            <a:ext cx="717941" cy="25202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Výseč 27"/>
          <p:cNvSpPr/>
          <p:nvPr/>
        </p:nvSpPr>
        <p:spPr>
          <a:xfrm>
            <a:off x="5220072" y="2348880"/>
            <a:ext cx="1080120" cy="1008112"/>
          </a:xfrm>
          <a:prstGeom prst="pie">
            <a:avLst>
              <a:gd name="adj1" fmla="val 9410759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Výseč 28"/>
          <p:cNvSpPr/>
          <p:nvPr/>
        </p:nvSpPr>
        <p:spPr>
          <a:xfrm>
            <a:off x="6300192" y="1808820"/>
            <a:ext cx="1152128" cy="1224136"/>
          </a:xfrm>
          <a:prstGeom prst="pie">
            <a:avLst>
              <a:gd name="adj1" fmla="val 0"/>
              <a:gd name="adj2" fmla="val 30322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Výseč 29"/>
          <p:cNvSpPr/>
          <p:nvPr/>
        </p:nvSpPr>
        <p:spPr>
          <a:xfrm>
            <a:off x="5900762" y="2705311"/>
            <a:ext cx="1008112" cy="990110"/>
          </a:xfrm>
          <a:prstGeom prst="pie">
            <a:avLst>
              <a:gd name="adj1" fmla="val 0"/>
              <a:gd name="adj2" fmla="val 90838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Výseč 30"/>
          <p:cNvSpPr/>
          <p:nvPr/>
        </p:nvSpPr>
        <p:spPr>
          <a:xfrm rot="12879513">
            <a:off x="4923461" y="3919914"/>
            <a:ext cx="1008112" cy="1044116"/>
          </a:xfrm>
          <a:prstGeom prst="pie">
            <a:avLst>
              <a:gd name="adj1" fmla="val 1035281"/>
              <a:gd name="adj2" fmla="val 86777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Výseč 31"/>
          <p:cNvSpPr/>
          <p:nvPr/>
        </p:nvSpPr>
        <p:spPr>
          <a:xfrm rot="5950382">
            <a:off x="6228760" y="3987062"/>
            <a:ext cx="864096" cy="756084"/>
          </a:xfrm>
          <a:prstGeom prst="pie">
            <a:avLst>
              <a:gd name="adj1" fmla="val 8950808"/>
              <a:gd name="adj2" fmla="val 1620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1079612" y="5158043"/>
            <a:ext cx="324036" cy="9352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583668" y="5077542"/>
            <a:ext cx="792088" cy="935253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275856" y="2564904"/>
            <a:ext cx="792088" cy="463241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Výseč 22"/>
          <p:cNvSpPr/>
          <p:nvPr/>
        </p:nvSpPr>
        <p:spPr>
          <a:xfrm rot="11233436">
            <a:off x="7369951" y="3310510"/>
            <a:ext cx="1008112" cy="1044116"/>
          </a:xfrm>
          <a:prstGeom prst="pie">
            <a:avLst>
              <a:gd name="adj1" fmla="val 3426794"/>
              <a:gd name="adj2" fmla="val 86777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Výseč 24"/>
          <p:cNvSpPr/>
          <p:nvPr/>
        </p:nvSpPr>
        <p:spPr>
          <a:xfrm rot="5950382">
            <a:off x="6691615" y="4594195"/>
            <a:ext cx="1394564" cy="1249845"/>
          </a:xfrm>
          <a:prstGeom prst="pie">
            <a:avLst>
              <a:gd name="adj1" fmla="val 8950808"/>
              <a:gd name="adj2" fmla="val 1428970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16691" y="5094318"/>
            <a:ext cx="4425106" cy="1200329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Potřebujeme mít zadané alespoň </a:t>
            </a:r>
            <a:r>
              <a:rPr lang="cs-CZ" sz="2400" b="1" dirty="0" smtClean="0"/>
              <a:t>3 údaje</a:t>
            </a:r>
            <a:r>
              <a:rPr lang="cs-CZ" sz="2400" dirty="0" smtClean="0"/>
              <a:t>, abychom mohli sestrojit trojúhelník.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18845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POKUD MÁME ZADÁNY: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tři strany, tedy </a:t>
            </a:r>
            <a:r>
              <a:rPr lang="cs-CZ" sz="3200" b="1" i="1" dirty="0" smtClean="0">
                <a:solidFill>
                  <a:schemeClr val="bg2">
                    <a:lumMod val="10000"/>
                  </a:schemeClr>
                </a:solidFill>
              </a:rPr>
              <a:t>věta </a:t>
            </a:r>
            <a:r>
              <a:rPr lang="cs-CZ" sz="3200" b="1" i="1" dirty="0" err="1" smtClean="0">
                <a:solidFill>
                  <a:schemeClr val="bg2">
                    <a:lumMod val="10000"/>
                  </a:schemeClr>
                </a:solidFill>
              </a:rPr>
              <a:t>sss</a:t>
            </a:r>
            <a:endParaRPr lang="cs-CZ" sz="3200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Dva trojúhelníky jsou shodné, pokud se shodují délky všech </a:t>
            </a:r>
            <a:r>
              <a:rPr lang="cs-CZ" smtClean="0"/>
              <a:t>tří stran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43608" y="2708920"/>
            <a:ext cx="1368152" cy="1512168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11760" y="2708920"/>
            <a:ext cx="1440160" cy="273630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043608" y="4221088"/>
            <a:ext cx="2808312" cy="122413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Rovnoramenný trojúhelník 26"/>
          <p:cNvSpPr/>
          <p:nvPr/>
        </p:nvSpPr>
        <p:spPr>
          <a:xfrm rot="19215618">
            <a:off x="4691095" y="4246175"/>
            <a:ext cx="1656184" cy="1872208"/>
          </a:xfrm>
          <a:prstGeom prst="triangle">
            <a:avLst/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Rovnoramenný trojúhelník 27"/>
          <p:cNvSpPr/>
          <p:nvPr/>
        </p:nvSpPr>
        <p:spPr>
          <a:xfrm rot="3867869">
            <a:off x="6961761" y="3571617"/>
            <a:ext cx="1656184" cy="1872208"/>
          </a:xfrm>
          <a:prstGeom prst="triangle">
            <a:avLst/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062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POKUD MÁME ZADÁNY: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dvě strany a úhel jimi sevřený, tedy </a:t>
            </a:r>
            <a:r>
              <a:rPr lang="cs-CZ" sz="3200" b="1" i="1" dirty="0" smtClean="0">
                <a:solidFill>
                  <a:schemeClr val="bg2">
                    <a:lumMod val="10000"/>
                  </a:schemeClr>
                </a:solidFill>
              </a:rPr>
              <a:t>věta </a:t>
            </a:r>
            <a:r>
              <a:rPr lang="cs-CZ" sz="3200" b="1" i="1" dirty="0" err="1" smtClean="0">
                <a:solidFill>
                  <a:schemeClr val="bg2">
                    <a:lumMod val="10000"/>
                  </a:schemeClr>
                </a:solidFill>
              </a:rPr>
              <a:t>sus</a:t>
            </a:r>
            <a:endParaRPr lang="cs-CZ" sz="3200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Dva trojúhelníky jsou shodné, pokud se shodují v jedné straně a v úhlu jimi sevřeném.</a:t>
            </a:r>
            <a:endParaRPr lang="cs-CZ" dirty="0"/>
          </a:p>
        </p:txBody>
      </p:sp>
      <p:sp>
        <p:nvSpPr>
          <p:cNvPr id="27" name="Rovnoramenný trojúhelník 26"/>
          <p:cNvSpPr/>
          <p:nvPr/>
        </p:nvSpPr>
        <p:spPr>
          <a:xfrm rot="1373234" flipV="1">
            <a:off x="4961630" y="4711045"/>
            <a:ext cx="1965281" cy="920290"/>
          </a:xfrm>
          <a:prstGeom prst="triangle">
            <a:avLst>
              <a:gd name="adj" fmla="val 0"/>
            </a:avLst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>
            <a:off x="1043608" y="2708920"/>
            <a:ext cx="864096" cy="3096344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3214">
            <a:off x="828171" y="2882916"/>
            <a:ext cx="1158848" cy="9481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1043608" y="2708920"/>
            <a:ext cx="3456384" cy="154817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1907704" y="4257092"/>
            <a:ext cx="2592288" cy="1548172"/>
          </a:xfrm>
          <a:prstGeom prst="line">
            <a:avLst/>
          </a:prstGeom>
          <a:ln w="3175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ovnoramenný trojúhelník 10"/>
          <p:cNvSpPr/>
          <p:nvPr/>
        </p:nvSpPr>
        <p:spPr>
          <a:xfrm rot="16200000" flipV="1">
            <a:off x="6810566" y="4346818"/>
            <a:ext cx="1965281" cy="920290"/>
          </a:xfrm>
          <a:prstGeom prst="triangle">
            <a:avLst>
              <a:gd name="adj" fmla="val 0"/>
            </a:avLst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963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7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POKUD MÁME ZADÁNY: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jednu stranu a dva úhly, které jsou k ní přilehlé, tedy </a:t>
            </a:r>
            <a:r>
              <a:rPr lang="cs-CZ" sz="3200" b="1" i="1" dirty="0" smtClean="0">
                <a:solidFill>
                  <a:schemeClr val="bg2">
                    <a:lumMod val="10000"/>
                  </a:schemeClr>
                </a:solidFill>
              </a:rPr>
              <a:t>věta usu</a:t>
            </a:r>
            <a:endParaRPr lang="cs-CZ" sz="3200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Dva trojúhelníky jsou shodné, pokud se shodují v jedné straně a ve dvou úhlech k nim přilehlých.</a:t>
            </a:r>
            <a:endParaRPr lang="cs-CZ" dirty="0"/>
          </a:p>
        </p:txBody>
      </p:sp>
      <p:sp>
        <p:nvSpPr>
          <p:cNvPr id="10" name="Rovnoramenný trojúhelník 9"/>
          <p:cNvSpPr/>
          <p:nvPr/>
        </p:nvSpPr>
        <p:spPr>
          <a:xfrm rot="4577884">
            <a:off x="6779021" y="4098375"/>
            <a:ext cx="2108626" cy="1071744"/>
          </a:xfrm>
          <a:prstGeom prst="triangle">
            <a:avLst>
              <a:gd name="adj" fmla="val 77468"/>
            </a:avLst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43608" y="4257092"/>
            <a:ext cx="2880320" cy="644446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94657">
            <a:off x="2948871" y="3624390"/>
            <a:ext cx="912540" cy="7468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784030">
            <a:off x="1051017" y="4161965"/>
            <a:ext cx="1066800" cy="944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9" name="Přímá spojnice 8"/>
          <p:cNvCxnSpPr/>
          <p:nvPr/>
        </p:nvCxnSpPr>
        <p:spPr>
          <a:xfrm flipV="1">
            <a:off x="1043608" y="1628800"/>
            <a:ext cx="1584176" cy="3272738"/>
          </a:xfrm>
          <a:prstGeom prst="line">
            <a:avLst/>
          </a:prstGeom>
          <a:ln w="3175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1403648" y="2204864"/>
            <a:ext cx="2531982" cy="2052228"/>
          </a:xfrm>
          <a:prstGeom prst="line">
            <a:avLst/>
          </a:prstGeom>
          <a:ln w="3175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vnoramenný trojúhelník 12"/>
          <p:cNvSpPr/>
          <p:nvPr/>
        </p:nvSpPr>
        <p:spPr>
          <a:xfrm rot="1042145">
            <a:off x="4648085" y="4872460"/>
            <a:ext cx="2108626" cy="1071744"/>
          </a:xfrm>
          <a:prstGeom prst="triangle">
            <a:avLst>
              <a:gd name="adj" fmla="val 77468"/>
            </a:avLst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2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POKUD MÁME ZADÁNY: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dvě strany a úhel, který leží proti větší z nich, </a:t>
            </a:r>
            <a:b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</a:rPr>
              <a:t>tedy </a:t>
            </a:r>
            <a:r>
              <a:rPr lang="cs-CZ" sz="3200" b="1" i="1" dirty="0" smtClean="0">
                <a:solidFill>
                  <a:schemeClr val="bg2">
                    <a:lumMod val="10000"/>
                  </a:schemeClr>
                </a:solidFill>
              </a:rPr>
              <a:t>věta </a:t>
            </a:r>
            <a:r>
              <a:rPr lang="cs-CZ" sz="3200" b="1" i="1" dirty="0" err="1" smtClean="0">
                <a:solidFill>
                  <a:schemeClr val="bg2">
                    <a:lumMod val="10000"/>
                  </a:schemeClr>
                </a:solidFill>
              </a:rPr>
              <a:t>Ssu</a:t>
            </a:r>
            <a:endParaRPr lang="cs-CZ" sz="3200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Dva trojúhelníky jsou shodné, pokud se shodují ve dvou stranách a v úhlu, který leží proti větší z nich.</a:t>
            </a:r>
            <a:endParaRPr lang="cs-CZ" dirty="0"/>
          </a:p>
        </p:txBody>
      </p:sp>
      <p:sp>
        <p:nvSpPr>
          <p:cNvPr id="27" name="Rovnoramenný trojúhelník 26"/>
          <p:cNvSpPr/>
          <p:nvPr/>
        </p:nvSpPr>
        <p:spPr>
          <a:xfrm rot="1373234">
            <a:off x="6980847" y="3845552"/>
            <a:ext cx="1936797" cy="1517961"/>
          </a:xfrm>
          <a:prstGeom prst="triangle">
            <a:avLst>
              <a:gd name="adj" fmla="val 35979"/>
            </a:avLst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43608" y="5085184"/>
            <a:ext cx="2016224" cy="460800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ovnoramenný trojúhelník 12"/>
          <p:cNvSpPr/>
          <p:nvPr/>
        </p:nvSpPr>
        <p:spPr>
          <a:xfrm rot="16793086">
            <a:off x="4661573" y="4142557"/>
            <a:ext cx="1936797" cy="1517961"/>
          </a:xfrm>
          <a:prstGeom prst="triangle">
            <a:avLst>
              <a:gd name="adj" fmla="val 35979"/>
            </a:avLst>
          </a:prstGeom>
          <a:noFill/>
          <a:ln w="50800"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840933">
            <a:off x="2424847" y="4626899"/>
            <a:ext cx="854075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7"/>
          <p:cNvCxnSpPr/>
          <p:nvPr/>
        </p:nvCxnSpPr>
        <p:spPr>
          <a:xfrm flipV="1">
            <a:off x="3059832" y="1628800"/>
            <a:ext cx="1800200" cy="3456385"/>
          </a:xfrm>
          <a:prstGeom prst="line">
            <a:avLst/>
          </a:prstGeom>
          <a:ln w="31750" cap="rnd" cmpd="sng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1043608" y="2276872"/>
            <a:ext cx="3456384" cy="3269112"/>
          </a:xfrm>
          <a:prstGeom prst="line">
            <a:avLst/>
          </a:prstGeom>
          <a:ln w="38100" cap="rnd" cmpd="sng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016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7" grpId="0" animBg="1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229286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„Co se navzájem kryje, navzájem rovno jest.“</a:t>
            </a:r>
            <a:b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						EUKLEIDES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863588" y="2748099"/>
            <a:ext cx="1800200" cy="136815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1043608" y="4774782"/>
            <a:ext cx="1800200" cy="136815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3995936" y="4749594"/>
            <a:ext cx="1800200" cy="1368152"/>
          </a:xfrm>
          <a:prstGeom prst="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787097">
            <a:off x="3828274" y="2394811"/>
            <a:ext cx="182245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2843808" y="2748099"/>
            <a:ext cx="648072" cy="684076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hnutá šipka dolů 9"/>
          <p:cNvSpPr/>
          <p:nvPr/>
        </p:nvSpPr>
        <p:spPr>
          <a:xfrm>
            <a:off x="3887924" y="4091063"/>
            <a:ext cx="1008112" cy="658531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952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POJĎME SI HRÁT: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700808"/>
            <a:ext cx="4572000" cy="2246769"/>
          </a:xfrm>
          <a:prstGeom prst="rect">
            <a:avLst/>
          </a:prstGeom>
          <a:solidFill>
            <a:schemeClr val="bg1"/>
          </a:solidFill>
        </p:spPr>
        <p:txBody>
          <a:bodyPr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  <a:latin typeface="Constantia"/>
              </a:rPr>
              <a:t>Co máme k dispozici?</a:t>
            </a:r>
          </a:p>
          <a:p>
            <a:pPr marL="285750" lvl="0" indent="-285750">
              <a:buFontTx/>
              <a:buChar char="-"/>
            </a:pPr>
            <a:r>
              <a:rPr lang="cs-CZ" sz="2800" b="1" dirty="0">
                <a:solidFill>
                  <a:prstClr val="black"/>
                </a:solidFill>
                <a:latin typeface="Constantia"/>
              </a:rPr>
              <a:t>Špejle</a:t>
            </a:r>
            <a:r>
              <a:rPr lang="cs-CZ" sz="2800" dirty="0">
                <a:solidFill>
                  <a:prstClr val="black"/>
                </a:solidFill>
                <a:latin typeface="Constantia"/>
              </a:rPr>
              <a:t> = úsečky = strany trojúhelníka</a:t>
            </a:r>
          </a:p>
          <a:p>
            <a:pPr marL="285750" lvl="0" indent="-285750">
              <a:buFontTx/>
              <a:buChar char="-"/>
            </a:pPr>
            <a:r>
              <a:rPr lang="cs-CZ" sz="2800" b="1" dirty="0">
                <a:solidFill>
                  <a:prstClr val="black"/>
                </a:solidFill>
                <a:latin typeface="Constantia"/>
              </a:rPr>
              <a:t>Kruhové výseče </a:t>
            </a:r>
            <a:r>
              <a:rPr lang="cs-CZ" sz="2800" dirty="0">
                <a:solidFill>
                  <a:prstClr val="black"/>
                </a:solidFill>
                <a:latin typeface="Constantia"/>
              </a:rPr>
              <a:t>= vnitřní úhly trojúhelníka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146" y="3501008"/>
            <a:ext cx="3942492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214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305800" cy="11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bg2">
                    <a:lumMod val="10000"/>
                  </a:schemeClr>
                </a:solidFill>
              </a:rPr>
              <a:t>CO MŮŽEME SESTAVIT?</a:t>
            </a:r>
            <a:endParaRPr lang="cs-CZ" sz="3600" b="1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57" y="1840835"/>
            <a:ext cx="2880879" cy="216066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401" y="1808896"/>
            <a:ext cx="2778890" cy="208416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858" y="4245387"/>
            <a:ext cx="2880879" cy="21606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401" y="4245387"/>
            <a:ext cx="2832315" cy="212423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79093" y="188181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Věta </a:t>
            </a:r>
            <a:r>
              <a:rPr lang="cs-CZ" sz="2400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sss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04932" y="1840835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Věta </a:t>
            </a:r>
            <a:r>
              <a:rPr lang="cs-CZ" sz="2400" b="1" dirty="0" err="1" smtClean="0"/>
              <a:t>sus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4402" y="436510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Věta usu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424538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Věta </a:t>
            </a:r>
            <a:r>
              <a:rPr lang="cs-CZ" sz="2400" b="1" dirty="0" err="1" smtClean="0"/>
              <a:t>Ssu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88960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259632" y="548680"/>
            <a:ext cx="8219256" cy="420656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>     ANOTACE:  </a:t>
            </a:r>
            <a:endParaRPr lang="cs-CZ" sz="32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</p:spPr>
        <p:txBody>
          <a:bodyPr anchor="b">
            <a:normAutofit fontScale="92500" lnSpcReduction="20000"/>
          </a:bodyPr>
          <a:lstStyle/>
          <a:p>
            <a:r>
              <a:rPr lang="cs-CZ" sz="2200" dirty="0" smtClean="0"/>
              <a:t>Tento výukový materiál bude využíván v hodině geometrie v 7. ročníku, jako doplňkový materiál na téma: věty o shodnosti trojúhelníků. </a:t>
            </a:r>
          </a:p>
          <a:p>
            <a:r>
              <a:rPr lang="cs-CZ" sz="2200" dirty="0" smtClean="0"/>
              <a:t>Začátek hodiny věnujeme definici trojúhelníku, jakými způsoby  může být trojúhelník zadán.</a:t>
            </a:r>
          </a:p>
          <a:p>
            <a:r>
              <a:rPr lang="cs-CZ" sz="2200" dirty="0" smtClean="0"/>
              <a:t>Pak následují definice jednotlivých vět a k nim animace, které názorně ukazují konstrukci trojúhelníků podle jednotlivých vět.</a:t>
            </a:r>
          </a:p>
          <a:p>
            <a:r>
              <a:rPr lang="cs-CZ" sz="2200" dirty="0" smtClean="0"/>
              <a:t>Žáci si podle animací dělají náčrtky do sešitu.</a:t>
            </a:r>
          </a:p>
          <a:p>
            <a:r>
              <a:rPr lang="cs-CZ" sz="2200" dirty="0" smtClean="0"/>
              <a:t>Následuje práce ve skupinkách se špejlemi a kruhovými výsečemi.</a:t>
            </a:r>
          </a:p>
          <a:p>
            <a:r>
              <a:rPr lang="cs-CZ" sz="2200" dirty="0" smtClean="0"/>
              <a:t>Žáci ve skupinkách zkoušejí sestavit trojúhelníky z připraveného materiálu – špejle jako strany a kruhové výseče jako vnitřní úhly.</a:t>
            </a:r>
          </a:p>
          <a:p>
            <a:r>
              <a:rPr lang="cs-CZ" sz="2200" dirty="0" smtClean="0"/>
              <a:t>Závěr hodiny věnujeme porovnávání jednotlivých trojúhelníků sestavených při skupinové práci.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2400" dirty="0" smtClean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CITACE:</a:t>
            </a:r>
            <a:r>
              <a:rPr lang="cs-CZ" sz="2400" i="1" dirty="0" smtClean="0"/>
              <a:t> 	- </a:t>
            </a:r>
            <a:r>
              <a:rPr lang="cs-CZ" sz="1400" i="1" dirty="0" smtClean="0"/>
              <a:t>Matematika 7 Geometrie učebnice pro ZŠ a víceletá gymnázia </a:t>
            </a:r>
          </a:p>
          <a:p>
            <a:pPr>
              <a:buNone/>
            </a:pPr>
            <a:r>
              <a:rPr lang="cs-CZ" sz="1400" i="1" dirty="0" smtClean="0"/>
              <a:t>			H. </a:t>
            </a:r>
            <a:r>
              <a:rPr lang="cs-CZ" sz="1400" i="1" dirty="0" err="1" smtClean="0"/>
              <a:t>Binterová</a:t>
            </a:r>
            <a:r>
              <a:rPr lang="cs-CZ" sz="1400" i="1" dirty="0" smtClean="0"/>
              <a:t>, E. Fuchs, P. Tlustý, nakladatelství Fraus 2008</a:t>
            </a:r>
          </a:p>
          <a:p>
            <a:pPr>
              <a:buNone/>
            </a:pPr>
            <a:r>
              <a:rPr lang="cs-CZ" sz="1400" i="1" dirty="0"/>
              <a:t>	</a:t>
            </a:r>
            <a:r>
              <a:rPr lang="cs-CZ" sz="1400" i="1" dirty="0" smtClean="0"/>
              <a:t>		- foto – archiv autora</a:t>
            </a:r>
          </a:p>
          <a:p>
            <a:pPr>
              <a:buNone/>
            </a:pPr>
            <a:r>
              <a:rPr lang="cs-CZ" sz="2400" i="1" dirty="0" smtClean="0"/>
              <a:t>			</a:t>
            </a:r>
            <a:endParaRPr lang="cs-CZ" sz="1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lnDef>
      <a:spPr>
        <a:ln w="38100" cap="rnd" cmpd="sng">
          <a:solidFill>
            <a:srgbClr val="FF0000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2035</TotalTime>
  <Words>323</Words>
  <Application>Microsoft Office PowerPoint</Application>
  <PresentationFormat>Předvádění na obrazovce (4:3)</PresentationFormat>
  <Paragraphs>56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 MATEMATIKA – GEOMETRIE 7</vt:lpstr>
      <vt:lpstr>ČÍM JE TROJÚHELNÍK DEFINOVÁN?</vt:lpstr>
      <vt:lpstr>ČÍM JE TVOŘEN TROJÚHELNÍK?</vt:lpstr>
      <vt:lpstr>POKUD MÁME ZADÁNY: tři strany, tedy věta sss</vt:lpstr>
      <vt:lpstr>POKUD MÁME ZADÁNY: dvě strany a úhel jimi sevřený, tedy věta sus</vt:lpstr>
      <vt:lpstr>POKUD MÁME ZADÁNY: jednu stranu a dva úhly, které jsou k ní přilehlé, tedy věta usu</vt:lpstr>
      <vt:lpstr>POKUD MÁME ZADÁNY: dvě strany a úhel, který leží proti větší z nich,  tedy věta Ssu</vt:lpstr>
      <vt:lpstr>„Co se navzájem kryje, navzájem rovno jest.“       EUKLEIDES</vt:lpstr>
      <vt:lpstr>POJĎME SI HRÁT:</vt:lpstr>
      <vt:lpstr>CO MŮŽEME SESTAVIT?</vt:lpstr>
      <vt:lpstr>     ANOTACE: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Geometrie – 7.ročník</dc:title>
  <dc:creator>Lubos</dc:creator>
  <cp:lastModifiedBy>Aleš Polívka</cp:lastModifiedBy>
  <cp:revision>331</cp:revision>
  <dcterms:created xsi:type="dcterms:W3CDTF">2011-11-27T20:43:59Z</dcterms:created>
  <dcterms:modified xsi:type="dcterms:W3CDTF">2012-08-22T20:54:15Z</dcterms:modified>
</cp:coreProperties>
</file>