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60" r:id="rId5"/>
    <p:sldId id="261" r:id="rId6"/>
    <p:sldId id="262" r:id="rId7"/>
    <p:sldId id="263" r:id="rId8"/>
    <p:sldId id="259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Kolín V., Mnichovická 62</a:t>
          </a: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Housing</a:t>
          </a:r>
          <a:r>
            <a:rPr lang="cs-CZ" sz="2000" dirty="0" smtClean="0"/>
            <a:t> in GB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VY_32_INOVACE_17_AJ5_Housing in GB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Hana Řebíčková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5BE5AD-F214-4960-A5FB-EC46BDAA7AF6}" type="presOf" srcId="{757F3AB3-0718-4624-B441-E567A8F0AB56}" destId="{333A1088-737F-45CB-B68E-254E46348037}" srcOrd="0" destOrd="0" presId="urn:microsoft.com/office/officeart/2005/8/layout/target3"/>
    <dgm:cxn modelId="{35F6BDFB-ACAE-4BE5-80A5-AC70A6705379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F090F45-7C9C-490E-A2E9-7510F7DD9738}" type="presOf" srcId="{D1B46980-6531-4606-95E6-44980827E919}" destId="{2BE915AB-18AA-4053-B92C-3BFC9ED204BB}" srcOrd="1" destOrd="0" presId="urn:microsoft.com/office/officeart/2005/8/layout/target3"/>
    <dgm:cxn modelId="{5F5BAA63-1F8B-41B0-ACB4-E81D2D9DB39A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9C11459-517E-4949-B618-F13CCA3B8B9F}" type="presOf" srcId="{D1B46980-6531-4606-95E6-44980827E919}" destId="{6140AFEC-043D-4C43-A2F9-D0F5331DF3A3}" srcOrd="0" destOrd="0" presId="urn:microsoft.com/office/officeart/2005/8/layout/target3"/>
    <dgm:cxn modelId="{8C0B212E-1C64-4FBA-80DF-DDB9AB7E5DF4}" type="presOf" srcId="{D1D4F407-5343-4D3F-B5B9-D407B03CAEB4}" destId="{D005CE8C-CC26-4C3E-AC11-E15060ECD759}" srcOrd="0" destOrd="0" presId="urn:microsoft.com/office/officeart/2005/8/layout/target3"/>
    <dgm:cxn modelId="{DF39865B-09C2-48AD-9CE7-5738E20C2CCD}" type="presOf" srcId="{D8197B8C-B260-4A16-BDF4-0947B075E274}" destId="{25B08C86-7E15-44DC-BE7F-FFB55DD49D12}" srcOrd="0" destOrd="0" presId="urn:microsoft.com/office/officeart/2005/8/layout/target3"/>
    <dgm:cxn modelId="{0CAE0D3F-CB32-48D1-B3A6-19C78A3131C7}" type="presOf" srcId="{D8197B8C-B260-4A16-BDF4-0947B075E274}" destId="{5A5FFA88-C948-4069-8E93-59FA12366E83}" srcOrd="1" destOrd="0" presId="urn:microsoft.com/office/officeart/2005/8/layout/target3"/>
    <dgm:cxn modelId="{31953EAE-C5F6-4B04-9CCC-35030E808F3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8A028A7-E389-49B4-A3DD-101AF84645DC}" type="presParOf" srcId="{333A1088-737F-45CB-B68E-254E46348037}" destId="{F5ABB229-8D3B-4694-996A-96F23CF14429}" srcOrd="0" destOrd="0" presId="urn:microsoft.com/office/officeart/2005/8/layout/target3"/>
    <dgm:cxn modelId="{64BC533F-A0BB-43FB-8A0D-804431509B59}" type="presParOf" srcId="{333A1088-737F-45CB-B68E-254E46348037}" destId="{F41139FD-01EE-4571-8B17-4FB00FC51163}" srcOrd="1" destOrd="0" presId="urn:microsoft.com/office/officeart/2005/8/layout/target3"/>
    <dgm:cxn modelId="{21FDE7E9-F1B9-450B-B7A7-CD6FD3E327BF}" type="presParOf" srcId="{333A1088-737F-45CB-B68E-254E46348037}" destId="{D005CE8C-CC26-4C3E-AC11-E15060ECD759}" srcOrd="2" destOrd="0" presId="urn:microsoft.com/office/officeart/2005/8/layout/target3"/>
    <dgm:cxn modelId="{C467CF3A-4646-4AF2-A768-6228C8B1CE61}" type="presParOf" srcId="{333A1088-737F-45CB-B68E-254E46348037}" destId="{2C702D82-9B77-49B7-9568-BB8EB47C3372}" srcOrd="3" destOrd="0" presId="urn:microsoft.com/office/officeart/2005/8/layout/target3"/>
    <dgm:cxn modelId="{58AFBAE9-EF45-483A-B585-34A2A02AD6FD}" type="presParOf" srcId="{333A1088-737F-45CB-B68E-254E46348037}" destId="{A52A0455-90FF-4808-ABD0-F02540D31D5A}" srcOrd="4" destOrd="0" presId="urn:microsoft.com/office/officeart/2005/8/layout/target3"/>
    <dgm:cxn modelId="{B73C67A1-5061-478A-B11C-A21E95B44BD4}" type="presParOf" srcId="{333A1088-737F-45CB-B68E-254E46348037}" destId="{6140AFEC-043D-4C43-A2F9-D0F5331DF3A3}" srcOrd="5" destOrd="0" presId="urn:microsoft.com/office/officeart/2005/8/layout/target3"/>
    <dgm:cxn modelId="{8FF0A59F-8553-4863-8748-DF797E275AA2}" type="presParOf" srcId="{333A1088-737F-45CB-B68E-254E46348037}" destId="{9358AC05-5D7D-4327-9F80-1AD486AEA664}" srcOrd="6" destOrd="0" presId="urn:microsoft.com/office/officeart/2005/8/layout/target3"/>
    <dgm:cxn modelId="{4753DB2D-3AEC-4672-9E44-8ECCD2943A69}" type="presParOf" srcId="{333A1088-737F-45CB-B68E-254E46348037}" destId="{313FC574-E1CD-4FB4-B054-0B805CE0447D}" srcOrd="7" destOrd="0" presId="urn:microsoft.com/office/officeart/2005/8/layout/target3"/>
    <dgm:cxn modelId="{EAA27112-360C-4FFF-ABA0-3D5E11642626}" type="presParOf" srcId="{333A1088-737F-45CB-B68E-254E46348037}" destId="{619D679B-A015-4ECF-8348-D1034C574F40}" srcOrd="8" destOrd="0" presId="urn:microsoft.com/office/officeart/2005/8/layout/target3"/>
    <dgm:cxn modelId="{BC5179F1-0EA7-4966-8F04-5D201D0D594E}" type="presParOf" srcId="{333A1088-737F-45CB-B68E-254E46348037}" destId="{322283A8-4A27-4CDA-BAE3-F381106A9174}" srcOrd="9" destOrd="0" presId="urn:microsoft.com/office/officeart/2005/8/layout/target3"/>
    <dgm:cxn modelId="{6CC3D068-BC0D-4846-8E8F-64424C539F88}" type="presParOf" srcId="{333A1088-737F-45CB-B68E-254E46348037}" destId="{FFC9F71D-1B4F-4AD9-A4A6-86ADEFC8AF5C}" srcOrd="10" destOrd="0" presId="urn:microsoft.com/office/officeart/2005/8/layout/target3"/>
    <dgm:cxn modelId="{AE5FA48F-F7FA-4949-85AD-114000C6F40F}" type="presParOf" srcId="{333A1088-737F-45CB-B68E-254E46348037}" destId="{25B08C86-7E15-44DC-BE7F-FFB55DD49D12}" srcOrd="11" destOrd="0" presId="urn:microsoft.com/office/officeart/2005/8/layout/target3"/>
    <dgm:cxn modelId="{1E1A2467-E230-4313-AD57-21E121650D12}" type="presParOf" srcId="{333A1088-737F-45CB-B68E-254E46348037}" destId="{AED2198E-93D5-4001-81B4-73124B309672}" srcOrd="12" destOrd="0" presId="urn:microsoft.com/office/officeart/2005/8/layout/target3"/>
    <dgm:cxn modelId="{29869B5F-26FD-4525-912D-4B9E3B2D8F66}" type="presParOf" srcId="{333A1088-737F-45CB-B68E-254E46348037}" destId="{2BE915AB-18AA-4053-B92C-3BFC9ED204BB}" srcOrd="13" destOrd="0" presId="urn:microsoft.com/office/officeart/2005/8/layout/target3"/>
    <dgm:cxn modelId="{F05C760C-DB3F-40CE-9EA9-E722716A51C3}" type="presParOf" srcId="{333A1088-737F-45CB-B68E-254E46348037}" destId="{6BB5E863-4638-4E1D-BFDE-399D028AC4ED}" srcOrd="14" destOrd="0" presId="urn:microsoft.com/office/officeart/2005/8/layout/target3"/>
    <dgm:cxn modelId="{0DA8DE8F-97F2-434E-96F6-A6CD391A8161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Kolín V., Mnichovická 62</a:t>
          </a:r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Hana Řebíčková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VY_32_INOVACE_17_AJ5_Housing in GB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Housing</a:t>
          </a:r>
          <a:r>
            <a:rPr lang="cs-CZ" sz="2000" kern="1200" dirty="0" smtClean="0"/>
            <a:t> in GB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6AED-B64D-410E-9471-C5E48E27D296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51721-6DF0-41D3-8C63-2EC6E9D405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837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6AED-B64D-410E-9471-C5E48E27D296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51721-6DF0-41D3-8C63-2EC6E9D405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242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6AED-B64D-410E-9471-C5E48E27D296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51721-6DF0-41D3-8C63-2EC6E9D405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815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6AED-B64D-410E-9471-C5E48E27D296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51721-6DF0-41D3-8C63-2EC6E9D405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979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6AED-B64D-410E-9471-C5E48E27D296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51721-6DF0-41D3-8C63-2EC6E9D405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78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6AED-B64D-410E-9471-C5E48E27D296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51721-6DF0-41D3-8C63-2EC6E9D405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940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6AED-B64D-410E-9471-C5E48E27D296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51721-6DF0-41D3-8C63-2EC6E9D405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918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6AED-B64D-410E-9471-C5E48E27D296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51721-6DF0-41D3-8C63-2EC6E9D405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16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6AED-B64D-410E-9471-C5E48E27D296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51721-6DF0-41D3-8C63-2EC6E9D405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531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6AED-B64D-410E-9471-C5E48E27D296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51721-6DF0-41D3-8C63-2EC6E9D405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991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B6AED-B64D-410E-9471-C5E48E27D296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51721-6DF0-41D3-8C63-2EC6E9D405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35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1B6AED-B64D-410E-9471-C5E48E27D296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E51721-6DF0-41D3-8C63-2EC6E9D405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39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oodlands-junior.kent.sch.uk/customs/questions/houses.htm" TargetMode="External"/><Relationship Id="rId2" Type="http://schemas.openxmlformats.org/officeDocument/2006/relationships/hyperlink" Target="http://t2.gstatic.com/images?q=tbn:ANd9GcQL6Rq8Zcri4KCDIAkJxEIEellBAwJean8v47PLnlBWjAd7B6kP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13117059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11560" y="6165304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727825" algn="l"/>
              </a:tabLst>
            </a:pPr>
            <a:r>
              <a:rPr lang="cs-CZ" smtClean="0"/>
              <a:t>26.3.2012</a:t>
            </a:r>
            <a:r>
              <a:rPr lang="cs-CZ" smtClean="0"/>
              <a:t>	5. </a:t>
            </a:r>
            <a:r>
              <a:rPr lang="cs-CZ" dirty="0" smtClean="0"/>
              <a:t>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069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err="1" smtClean="0">
                <a:solidFill>
                  <a:srgbClr val="FF0000"/>
                </a:solidFill>
              </a:rPr>
              <a:t>Housing</a:t>
            </a:r>
            <a:r>
              <a:rPr lang="cs-CZ" b="1" i="1" dirty="0" smtClean="0">
                <a:solidFill>
                  <a:srgbClr val="FF0000"/>
                </a:solidFill>
              </a:rPr>
              <a:t> in Great </a:t>
            </a:r>
            <a:r>
              <a:rPr lang="cs-CZ" b="1" i="1" dirty="0" err="1" smtClean="0">
                <a:solidFill>
                  <a:srgbClr val="FF0000"/>
                </a:solidFill>
              </a:rPr>
              <a:t>Britain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505075"/>
            <a:ext cx="4392487" cy="2757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6406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err="1" smtClean="0">
                <a:solidFill>
                  <a:srgbClr val="FF0000"/>
                </a:solidFill>
              </a:rPr>
              <a:t>Housing</a:t>
            </a:r>
            <a:r>
              <a:rPr lang="cs-CZ" b="1" i="1" dirty="0" smtClean="0">
                <a:solidFill>
                  <a:srgbClr val="FF0000"/>
                </a:solidFill>
              </a:rPr>
              <a:t> in Great </a:t>
            </a:r>
            <a:r>
              <a:rPr lang="cs-CZ" b="1" i="1" dirty="0" err="1" smtClean="0">
                <a:solidFill>
                  <a:srgbClr val="FF0000"/>
                </a:solidFill>
              </a:rPr>
              <a:t>Britain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i="1" dirty="0" err="1" smtClean="0"/>
              <a:t>Houses</a:t>
            </a:r>
            <a:r>
              <a:rPr lang="cs-CZ" sz="3600" i="1" dirty="0" smtClean="0"/>
              <a:t> – </a:t>
            </a:r>
            <a:r>
              <a:rPr lang="cs-CZ" sz="3600" i="1" dirty="0" err="1" smtClean="0"/>
              <a:t>brick</a:t>
            </a:r>
            <a:r>
              <a:rPr lang="cs-CZ" sz="3600" i="1" dirty="0" smtClean="0"/>
              <a:t>, stone</a:t>
            </a:r>
          </a:p>
          <a:p>
            <a:r>
              <a:rPr lang="cs-CZ" sz="3600" i="1" dirty="0" err="1" smtClean="0"/>
              <a:t>Apartments</a:t>
            </a:r>
            <a:r>
              <a:rPr lang="cs-CZ" sz="3600" i="1" dirty="0" smtClean="0"/>
              <a:t> – </a:t>
            </a:r>
            <a:r>
              <a:rPr lang="cs-CZ" sz="3600" i="1" dirty="0" err="1" smtClean="0"/>
              <a:t>flats</a:t>
            </a:r>
            <a:endParaRPr lang="cs-CZ" sz="3600" i="1" dirty="0" smtClean="0"/>
          </a:p>
          <a:p>
            <a:r>
              <a:rPr lang="cs-CZ" sz="3600" i="1" dirty="0" err="1" smtClean="0"/>
              <a:t>The</a:t>
            </a:r>
            <a:r>
              <a:rPr lang="cs-CZ" sz="3600" i="1" dirty="0" smtClean="0"/>
              <a:t> most </a:t>
            </a:r>
            <a:r>
              <a:rPr lang="cs-CZ" sz="3600" i="1" dirty="0" err="1" smtClean="0"/>
              <a:t>popular</a:t>
            </a:r>
            <a:r>
              <a:rPr lang="cs-CZ" sz="3600" i="1" dirty="0" smtClean="0"/>
              <a:t> – </a:t>
            </a:r>
            <a:r>
              <a:rPr lang="cs-CZ" sz="3600" i="1" dirty="0" err="1" smtClean="0"/>
              <a:t>semi-detached</a:t>
            </a:r>
            <a:r>
              <a:rPr lang="cs-CZ" sz="3600" i="1" dirty="0" smtClean="0"/>
              <a:t> house</a:t>
            </a:r>
          </a:p>
          <a:p>
            <a:r>
              <a:rPr lang="cs-CZ" sz="3600" i="1" dirty="0" smtClean="0"/>
              <a:t>Most </a:t>
            </a:r>
            <a:r>
              <a:rPr lang="cs-CZ" sz="3600" i="1" dirty="0" err="1" smtClean="0"/>
              <a:t>people</a:t>
            </a:r>
            <a:r>
              <a:rPr lang="cs-CZ" sz="3600" i="1" dirty="0" smtClean="0"/>
              <a:t> in </a:t>
            </a:r>
            <a:r>
              <a:rPr lang="cs-CZ" sz="3600" i="1" dirty="0" err="1" smtClean="0"/>
              <a:t>England</a:t>
            </a:r>
            <a:r>
              <a:rPr lang="cs-CZ" sz="3600" i="1" dirty="0" smtClean="0"/>
              <a:t> live in </a:t>
            </a:r>
            <a:r>
              <a:rPr lang="cs-CZ" sz="3600" i="1" dirty="0" err="1" smtClean="0"/>
              <a:t>urban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areas</a:t>
            </a:r>
            <a:endParaRPr lang="cs-CZ" sz="3600" i="1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27138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err="1" smtClean="0">
                <a:solidFill>
                  <a:srgbClr val="FF0000"/>
                </a:solidFill>
              </a:rPr>
              <a:t>Main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types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of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houses</a:t>
            </a:r>
            <a:r>
              <a:rPr lang="cs-CZ" b="1" i="1" dirty="0" smtClean="0">
                <a:solidFill>
                  <a:srgbClr val="FF0000"/>
                </a:solidFill>
              </a:rPr>
              <a:t> in </a:t>
            </a:r>
            <a:r>
              <a:rPr lang="cs-CZ" b="1" i="1" dirty="0" err="1" smtClean="0">
                <a:solidFill>
                  <a:srgbClr val="FF0000"/>
                </a:solidFill>
              </a:rPr>
              <a:t>England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i="1" dirty="0" err="1" smtClean="0"/>
              <a:t>Semi-detached</a:t>
            </a:r>
            <a:r>
              <a:rPr lang="cs-CZ" sz="4000" b="1" i="1" dirty="0" smtClean="0"/>
              <a:t> </a:t>
            </a:r>
            <a:r>
              <a:rPr lang="cs-CZ" sz="4000" b="1" i="1" dirty="0" err="1" smtClean="0"/>
              <a:t>houses</a:t>
            </a:r>
            <a:endParaRPr lang="cs-CZ" sz="4000" b="1" i="1" dirty="0" smtClean="0"/>
          </a:p>
          <a:p>
            <a:r>
              <a:rPr lang="cs-CZ" sz="4000" b="1" i="1" dirty="0" err="1" smtClean="0"/>
              <a:t>Detached</a:t>
            </a:r>
            <a:r>
              <a:rPr lang="cs-CZ" sz="4000" b="1" i="1" dirty="0" smtClean="0"/>
              <a:t> </a:t>
            </a:r>
            <a:r>
              <a:rPr lang="cs-CZ" sz="4000" b="1" i="1" dirty="0" err="1" smtClean="0"/>
              <a:t>houses</a:t>
            </a:r>
            <a:endParaRPr lang="cs-CZ" sz="4000" b="1" i="1" dirty="0" smtClean="0"/>
          </a:p>
          <a:p>
            <a:r>
              <a:rPr lang="cs-CZ" sz="4000" b="1" i="1" dirty="0" err="1" smtClean="0"/>
              <a:t>Terrace</a:t>
            </a:r>
            <a:r>
              <a:rPr lang="cs-CZ" sz="4000" b="1" i="1" dirty="0" smtClean="0"/>
              <a:t> </a:t>
            </a:r>
            <a:r>
              <a:rPr lang="cs-CZ" sz="4000" b="1" i="1" dirty="0" err="1" smtClean="0"/>
              <a:t>houses</a:t>
            </a:r>
            <a:endParaRPr lang="cs-CZ" sz="4000" b="1" i="1" dirty="0" smtClean="0"/>
          </a:p>
          <a:p>
            <a:r>
              <a:rPr lang="cs-CZ" sz="4000" b="1" i="1" dirty="0" err="1" smtClean="0"/>
              <a:t>Flats</a:t>
            </a:r>
            <a:endParaRPr lang="cs-CZ" sz="4000" b="1" i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238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err="1" smtClean="0">
                <a:solidFill>
                  <a:srgbClr val="FF0000"/>
                </a:solidFill>
              </a:rPr>
              <a:t>Main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types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of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houses</a:t>
            </a:r>
            <a:r>
              <a:rPr lang="cs-CZ" b="1" i="1" dirty="0" smtClean="0">
                <a:solidFill>
                  <a:srgbClr val="FF0000"/>
                </a:solidFill>
              </a:rPr>
              <a:t> in </a:t>
            </a:r>
            <a:r>
              <a:rPr lang="cs-CZ" b="1" i="1" dirty="0" err="1" smtClean="0">
                <a:solidFill>
                  <a:srgbClr val="FF0000"/>
                </a:solidFill>
              </a:rPr>
              <a:t>England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i="1" dirty="0" err="1" smtClean="0"/>
              <a:t>Semi-detached</a:t>
            </a:r>
            <a:r>
              <a:rPr lang="cs-CZ" b="1" i="1" dirty="0" smtClean="0"/>
              <a:t> house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i="1" dirty="0" err="1" smtClean="0"/>
              <a:t>Detached</a:t>
            </a:r>
            <a:r>
              <a:rPr lang="cs-CZ" b="1" i="1" dirty="0" smtClean="0"/>
              <a:t> house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567" y="2852936"/>
            <a:ext cx="2884032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852936"/>
            <a:ext cx="295232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3389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err="1" smtClean="0">
                <a:solidFill>
                  <a:srgbClr val="FF0000"/>
                </a:solidFill>
              </a:rPr>
              <a:t>Main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types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of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houses</a:t>
            </a:r>
            <a:r>
              <a:rPr lang="cs-CZ" b="1" i="1" dirty="0" smtClean="0">
                <a:solidFill>
                  <a:srgbClr val="FF0000"/>
                </a:solidFill>
              </a:rPr>
              <a:t> in </a:t>
            </a:r>
            <a:r>
              <a:rPr lang="cs-CZ" b="1" i="1" dirty="0" err="1" smtClean="0">
                <a:solidFill>
                  <a:srgbClr val="FF0000"/>
                </a:solidFill>
              </a:rPr>
              <a:t>England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i="1" dirty="0" err="1" smtClean="0"/>
              <a:t>Terrace</a:t>
            </a:r>
            <a:r>
              <a:rPr lang="cs-CZ" b="1" i="1" dirty="0" smtClean="0"/>
              <a:t> house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i="1" dirty="0" err="1" smtClean="0"/>
              <a:t>Flat</a:t>
            </a:r>
            <a:endParaRPr lang="cs-CZ" b="1" i="1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08920"/>
            <a:ext cx="3076301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916292"/>
            <a:ext cx="2486199" cy="1889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9469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err="1" smtClean="0">
                <a:solidFill>
                  <a:schemeClr val="accent3">
                    <a:lumMod val="50000"/>
                  </a:schemeClr>
                </a:solidFill>
              </a:rPr>
              <a:t>quiz</a:t>
            </a:r>
            <a:endParaRPr lang="cs-CZ" sz="6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b="1" i="1" dirty="0" err="1" smtClean="0">
                <a:solidFill>
                  <a:schemeClr val="accent3">
                    <a:lumMod val="50000"/>
                  </a:schemeClr>
                </a:solidFill>
              </a:rPr>
              <a:t>Terrace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 house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b="1" i="1" dirty="0" err="1" smtClean="0">
                <a:solidFill>
                  <a:schemeClr val="accent3">
                    <a:lumMod val="50000"/>
                  </a:schemeClr>
                </a:solidFill>
              </a:rPr>
              <a:t>Detached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 house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b="1" i="1" dirty="0" err="1" smtClean="0">
                <a:solidFill>
                  <a:schemeClr val="accent3">
                    <a:lumMod val="50000"/>
                  </a:schemeClr>
                </a:solidFill>
              </a:rPr>
              <a:t>Semi-detached</a:t>
            </a:r>
            <a:endParaRPr lang="cs-CZ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b="1" i="1" dirty="0" err="1" smtClean="0">
                <a:solidFill>
                  <a:schemeClr val="accent3">
                    <a:lumMod val="50000"/>
                  </a:schemeClr>
                </a:solidFill>
              </a:rPr>
              <a:t>Flat</a:t>
            </a:r>
            <a:endParaRPr lang="cs-CZ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en-US" sz="3200" b="1" i="1" dirty="0" smtClean="0"/>
              <a:t>a house not joined to another house</a:t>
            </a:r>
            <a:endParaRPr lang="cs-CZ" sz="3200" b="1" i="1" dirty="0" smtClean="0"/>
          </a:p>
          <a:p>
            <a:pPr marL="514350" indent="-514350">
              <a:buFont typeface="+mj-lt"/>
              <a:buAutoNum type="alphaLcParenR"/>
            </a:pPr>
            <a:r>
              <a:rPr lang="en-US" sz="3200" b="1" i="1" dirty="0" smtClean="0"/>
              <a:t>two houses joined together</a:t>
            </a:r>
            <a:endParaRPr lang="cs-CZ" sz="3200" b="1" i="1" dirty="0" smtClean="0"/>
          </a:p>
          <a:p>
            <a:pPr marL="514350" indent="-514350">
              <a:buFont typeface="+mj-lt"/>
              <a:buAutoNum type="alphaLcParenR"/>
            </a:pPr>
            <a:r>
              <a:rPr lang="en-US" sz="3200" b="1" i="1" dirty="0" smtClean="0"/>
              <a:t>several houses joined together</a:t>
            </a:r>
            <a:endParaRPr lang="cs-CZ" sz="3200" b="1" i="1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3200" b="1" i="1" dirty="0" smtClean="0"/>
              <a:t>apartment</a:t>
            </a:r>
            <a:endParaRPr lang="cs-CZ" sz="3200" b="1" i="1" dirty="0"/>
          </a:p>
        </p:txBody>
      </p:sp>
    </p:spTree>
    <p:extLst>
      <p:ext uri="{BB962C8B-B14F-4D97-AF65-F5344CB8AC3E}">
        <p14:creationId xmlns:p14="http://schemas.microsoft.com/office/powerpoint/2010/main" val="3970319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46650"/>
          </a:xfrm>
        </p:spPr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600" b="1" dirty="0" smtClean="0"/>
              <a:t>Citace: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b="1" dirty="0" err="1" smtClean="0"/>
              <a:t>Semi-detached</a:t>
            </a:r>
            <a:r>
              <a:rPr lang="cs-CZ" sz="1200" b="1" dirty="0" smtClean="0"/>
              <a:t> house 1:</a:t>
            </a:r>
            <a:br>
              <a:rPr lang="cs-CZ" sz="1200" b="1" dirty="0" smtClean="0"/>
            </a:br>
            <a:r>
              <a:rPr lang="cs-CZ" sz="1200" b="1" dirty="0" smtClean="0"/>
              <a:t> </a:t>
            </a:r>
            <a:r>
              <a:rPr lang="cs-CZ" sz="1200" dirty="0" smtClean="0"/>
              <a:t>http://www.google.cz/imgres?q=semi-detached+house&amp;hl=cs&amp;biw=1366&amp;bih=664&amp;tbm=isch&amp;tbnid=yDPj271rkEQHxM:&amp;imgrefurl=http://candidamazzone.blogspot.com/&amp;docid=t-L-7LUANQvIBM&amp;imgurl=http://2.bp.blogspot.com/_8HxdW5doxR4/TNGD8Rp-6VI/AAAAAAAAABc/MagvhXMHP_0/s1600/semi%252Bdetached%252Bhouse.JPG&amp;w=361&amp;h=271&amp;ei=lUh7T8yXJ_L74QS5_JiHBA&amp;zoom=1&amp;iact=hc&amp;vpx=184&amp;vpy=155&amp;dur=62&amp;hovh=194&amp;hovw=259&amp;tx=121&amp;ty=102&amp;sig=113670424324528468800&amp;page=1&amp;tbnh=146&amp;tbnw=186&amp;start=0&amp;ndsp=16&amp;ved=1t:429,r:0,s:0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b="1" dirty="0" err="1" smtClean="0"/>
              <a:t>semi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detached</a:t>
            </a:r>
            <a:r>
              <a:rPr lang="cs-CZ" sz="1200" b="1" dirty="0" smtClean="0"/>
              <a:t> house 2</a:t>
            </a:r>
            <a:r>
              <a:rPr lang="cs-CZ" sz="1200" dirty="0" smtClean="0"/>
              <a:t>: </a:t>
            </a:r>
            <a:br>
              <a:rPr lang="cs-CZ" sz="1200" dirty="0" smtClean="0"/>
            </a:br>
            <a:r>
              <a:rPr lang="cs-CZ" sz="1200" dirty="0" smtClean="0"/>
              <a:t>http://www.google.cz/imgres?q=semi-detached+house&amp;hl=cs&amp;biw=1366&amp;bih=664&amp;tbm=isch&amp;tbnid=d86Ebo9kv-_CKM:&amp;imgrefurl=https://www.edulink.networcs.net/sites/teachlearn/designtech/Gallery/Forms/AllItems.aspx%3FRootFolder%3D%252Fsites%252Fteachlearn%252Fdesigntech%252FGallery%252FStimulus%252FBuildings%26View%3D%257B270BAC0B-7E39-483F-9CCE-764FA2A9F105%257D&amp;docid=4ScZ87c3F8dZJM&amp;imgurl=https://www.edulink.networcs.net/sites/teachlearn/designtech/Gallery/Stimulus/Buildings/Semi-detached.JPG&amp;w=1024&amp;h=768&amp;ei=lUh7T8yXJ_L74QS5_JiHBA&amp;zoom=1&amp;iact=rc&amp;dur=266&amp;sig=113670424324528468800&amp;page=1&amp;tbnh=145&amp;tbnw=215&amp;start=0&amp;ndsp=16&amp;ved=1t:429,r:14,s:0&amp;tx=49&amp;ty=84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b="1" dirty="0" err="1" smtClean="0"/>
              <a:t>detached</a:t>
            </a:r>
            <a:r>
              <a:rPr lang="cs-CZ" sz="1200" b="1" dirty="0" smtClean="0"/>
              <a:t> house : </a:t>
            </a:r>
            <a:br>
              <a:rPr lang="cs-CZ" sz="1200" b="1" dirty="0" smtClean="0"/>
            </a:br>
            <a:r>
              <a:rPr lang="cs-CZ" sz="1200" dirty="0" smtClean="0"/>
              <a:t>http://www.google.cz/imgres?q=detached+house&amp;hl=cs&amp;biw=1366&amp;bih=664&amp;tbm=isch&amp;tbnid=L6oK7slC-5EWlM:&amp;imgrefurl=http://toronto.olx.ca/beautiful-3-bed-2-bath-detached-house-for-rent-great-price-iid-62491122&amp;docid=nuTFFx5Ocxg3pM&amp;imgurl=http://images04.olx.ca/ui/4/13/22/62491122_1-Beautiful-3-Bed-2-Bath-Detached-House-for-Rent-Great-Price-Bayview-Sheppard.jpg&amp;w=625&amp;h=416&amp;ei=_0h7T_qtLqqp4gTp-LWIBA&amp;zoom=1&amp;iact=hc&amp;dur=1158&amp;sig=113670424324528468800&amp;page=2&amp;tbnh=145&amp;tbnw=187&amp;start=17&amp;ndsp=23&amp;ved=1t:429,r:13,s:17&amp;tx=85&amp;ty=99&amp;vpx=527&amp;vpy=190&amp;hovh=183&amp;hovw=275</a:t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600" b="1" dirty="0" smtClean="0"/>
              <a:t>Datum: </a:t>
            </a:r>
            <a:r>
              <a:rPr lang="cs-CZ" sz="1200" dirty="0" smtClean="0"/>
              <a:t>26.3.2012</a:t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3101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3384376"/>
          </a:xfrm>
        </p:spPr>
        <p:txBody>
          <a:bodyPr>
            <a:noAutofit/>
          </a:bodyPr>
          <a:lstStyle/>
          <a:p>
            <a:pPr algn="l"/>
            <a:r>
              <a:rPr lang="cs-CZ" sz="1600" b="1" dirty="0" smtClean="0"/>
              <a:t>Citace: </a:t>
            </a: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 err="1" smtClean="0"/>
              <a:t>terrace</a:t>
            </a:r>
            <a:r>
              <a:rPr lang="cs-CZ" sz="1200" b="1" dirty="0" smtClean="0"/>
              <a:t> house: </a:t>
            </a:r>
            <a:r>
              <a:rPr lang="cs-CZ" sz="1200" dirty="0" smtClean="0"/>
              <a:t>http://www.google.cz/imgres?q=terraced+house&amp;hl=cs&amp;biw=1366&amp;bih=664&amp;tbm=isch&amp;tbnid=DKw8GXMDIPhiTM:&amp;imgrefurl=http://ashton-under-lyne.blogspot.com/2008/04/cranbrook-street.html&amp;docid=T74j2rdNFf7P1M&amp;imgurl=http://www.ashton-under-lyne.com/blogimages/aul691bl.jpg&amp;w=800&amp;h=600&amp;ei=iEl7T_LmKMPP4QT33MmHBA&amp;zoom=1&amp;iact=hc&amp;vpx=1066&amp;vpy=88&amp;dur=947&amp;hovh=194&amp;hovw=259&amp;tx=136&amp;ty=136&amp;sig=113670424324528468800&amp;page=1&amp;tbnh=144&amp;tbnw=212&amp;start=0&amp;ndsp=16&amp;ved=1t:429,r:10,s:0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b="1" dirty="0" err="1" smtClean="0"/>
              <a:t>flat</a:t>
            </a:r>
            <a:r>
              <a:rPr lang="cs-CZ" sz="1200" b="1" dirty="0" smtClean="0"/>
              <a:t>: </a:t>
            </a:r>
            <a:r>
              <a:rPr lang="cs-CZ" sz="1200" dirty="0" smtClean="0">
                <a:hlinkClick r:id="rId2"/>
              </a:rPr>
              <a:t>http://t2.gstatic.com/images?q=tbn:ANd9GcQL6Rq8Zcri4KCDIAkJxEIEellBAwJean8v47PLnlBWjAd7B6kP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b="1" dirty="0" err="1" smtClean="0"/>
              <a:t>Information</a:t>
            </a:r>
            <a:r>
              <a:rPr lang="cs-CZ" sz="1200" b="1" dirty="0" smtClean="0"/>
              <a:t>:  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3"/>
              </a:rPr>
              <a:t>http://www.woodlands-junior.kent.sch.uk/customs/questions/houses.htm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600" b="1" dirty="0" smtClean="0"/>
              <a:t>Datum: </a:t>
            </a:r>
            <a:r>
              <a:rPr lang="cs-CZ" sz="1200" dirty="0" smtClean="0"/>
              <a:t>26.3.2012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31130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1460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Materiál je určen pro práci s interaktivní tabulí. Slouží jako výkladový materiál či jako materiál k zopakování a upevnění znalostí o typech bydlení ve Velké Británii. V závěrečné části prezentace žáci přiřazují názvy typů domů k definicím jednotlivých typů bydlení.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9011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157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Housing in Great Britain</vt:lpstr>
      <vt:lpstr>Housing in Great Britain</vt:lpstr>
      <vt:lpstr>Main types of houses in England</vt:lpstr>
      <vt:lpstr>Main types of houses in England</vt:lpstr>
      <vt:lpstr>Main types of houses in England</vt:lpstr>
      <vt:lpstr>quiz</vt:lpstr>
      <vt:lpstr>     Citace:  Semi-detached house 1:  http://www.google.cz/imgres?q=semi-detached+house&amp;hl=cs&amp;biw=1366&amp;bih=664&amp;tbm=isch&amp;tbnid=yDPj271rkEQHxM:&amp;imgrefurl=http://candidamazzone.blogspot.com/&amp;docid=t-L-7LUANQvIBM&amp;imgurl=http://2.bp.blogspot.com/_8HxdW5doxR4/TNGD8Rp-6VI/AAAAAAAAABc/MagvhXMHP_0/s1600/semi%252Bdetached%252Bhouse.JPG&amp;w=361&amp;h=271&amp;ei=lUh7T8yXJ_L74QS5_JiHBA&amp;zoom=1&amp;iact=hc&amp;vpx=184&amp;vpy=155&amp;dur=62&amp;hovh=194&amp;hovw=259&amp;tx=121&amp;ty=102&amp;sig=113670424324528468800&amp;page=1&amp;tbnh=146&amp;tbnw=186&amp;start=0&amp;ndsp=16&amp;ved=1t:429,r:0,s:0  semi detached house 2:  http://www.google.cz/imgres?q=semi-detached+house&amp;hl=cs&amp;biw=1366&amp;bih=664&amp;tbm=isch&amp;tbnid=d86Ebo9kv-_CKM:&amp;imgrefurl=https://www.edulink.networcs.net/sites/teachlearn/designtech/Gallery/Forms/AllItems.aspx%3FRootFolder%3D%252Fsites%252Fteachlearn%252Fdesigntech%252FGallery%252FStimulus%252FBuildings%26View%3D%257B270BAC0B-7E39-483F-9CCE-764FA2A9F105%257D&amp;docid=4ScZ87c3F8dZJM&amp;imgurl=https://www.edulink.networcs.net/sites/teachlearn/designtech/Gallery/Stimulus/Buildings/Semi-detached.JPG&amp;w=1024&amp;h=768&amp;ei=lUh7T8yXJ_L74QS5_JiHBA&amp;zoom=1&amp;iact=rc&amp;dur=266&amp;sig=113670424324528468800&amp;page=1&amp;tbnh=145&amp;tbnw=215&amp;start=0&amp;ndsp=16&amp;ved=1t:429,r:14,s:0&amp;tx=49&amp;ty=84  detached house :  http://www.google.cz/imgres?q=detached+house&amp;hl=cs&amp;biw=1366&amp;bih=664&amp;tbm=isch&amp;tbnid=L6oK7slC-5EWlM:&amp;imgrefurl=http://toronto.olx.ca/beautiful-3-bed-2-bath-detached-house-for-rent-great-price-iid-62491122&amp;docid=nuTFFx5Ocxg3pM&amp;imgurl=http://images04.olx.ca/ui/4/13/22/62491122_1-Beautiful-3-Bed-2-Bath-Detached-House-for-Rent-Great-Price-Bayview-Sheppard.jpg&amp;w=625&amp;h=416&amp;ei=_0h7T_qtLqqp4gTp-LWIBA&amp;zoom=1&amp;iact=hc&amp;dur=1158&amp;sig=113670424324528468800&amp;page=2&amp;tbnh=145&amp;tbnw=187&amp;start=17&amp;ndsp=23&amp;ved=1t:429,r:13,s:17&amp;tx=85&amp;ty=99&amp;vpx=527&amp;vpy=190&amp;hovh=183&amp;hovw=275  Datum: 26.3.2012   </vt:lpstr>
      <vt:lpstr>Citace:   terrace house: http://www.google.cz/imgres?q=terraced+house&amp;hl=cs&amp;biw=1366&amp;bih=664&amp;tbm=isch&amp;tbnid=DKw8GXMDIPhiTM:&amp;imgrefurl=http://ashton-under-lyne.blogspot.com/2008/04/cranbrook-street.html&amp;docid=T74j2rdNFf7P1M&amp;imgurl=http://www.ashton-under-lyne.com/blogimages/aul691bl.jpg&amp;w=800&amp;h=600&amp;ei=iEl7T_LmKMPP4QT33MmHBA&amp;zoom=1&amp;iact=hc&amp;vpx=1066&amp;vpy=88&amp;dur=947&amp;hovh=194&amp;hovw=259&amp;tx=136&amp;ty=136&amp;sig=113670424324528468800&amp;page=1&amp;tbnh=144&amp;tbnw=212&amp;start=0&amp;ndsp=16&amp;ved=1t:429,r:10,s:0  flat: http://t2.gstatic.com/images?q=tbn:ANd9GcQL6Rq8Zcri4KCDIAkJxEIEellBAwJean8v47PLnlBWjAd7B6kP  Information:   http://www.woodlands-junior.kent.sch.uk/customs/questions/houses.htm  Datum: 26.3.2012</vt:lpstr>
      <vt:lpstr>Anotace: Materiál je určen pro práci s interaktivní tabulí. Slouží jako výkladový materiál či jako materiál k zopakování a upevnění znalostí o typech bydlení ve Velké Británii. V závěrečné části prezentace žáci přiřazují názvy typů domů k definicím jednotlivých typů bydlení.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ZŠ Kolín V., Mnichovická 62 AUTOR: Hana Řebíčková NÁZEV: VY_32_INOVACE_17_Anglický jazyk  5. ročník TEMA: Housing in Great Britain</dc:title>
  <dc:creator>Hanička</dc:creator>
  <cp:lastModifiedBy>Aleš Polívka</cp:lastModifiedBy>
  <cp:revision>10</cp:revision>
  <dcterms:created xsi:type="dcterms:W3CDTF">2012-04-03T18:35:46Z</dcterms:created>
  <dcterms:modified xsi:type="dcterms:W3CDTF">2012-08-15T15:16:09Z</dcterms:modified>
</cp:coreProperties>
</file>