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82" r:id="rId3"/>
    <p:sldId id="298" r:id="rId4"/>
    <p:sldId id="300" r:id="rId5"/>
    <p:sldId id="301" r:id="rId6"/>
    <p:sldId id="302" r:id="rId7"/>
    <p:sldId id="30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1B04"/>
    <a:srgbClr val="E4E43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>
        <p:scale>
          <a:sx n="77" d="100"/>
          <a:sy n="77" d="100"/>
        </p:scale>
        <p:origin x="-48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VY_32_INOVACE_17_M7_ZLOMKY-ÚVOD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ZLOMKY – ÚVOD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VY_32_INOVACE_17_M7_ZLOMKY-ÚVOD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ZLOMKY – ÚVOD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014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ZLOMKY - ÚVOD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2768934791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064896" cy="648072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CO DOSUD VÍME O ČÍSLECH 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12776"/>
                <a:ext cx="8229600" cy="4968552"/>
              </a:xfrm>
            </p:spPr>
            <p:txBody>
              <a:bodyPr>
                <a:noAutofit/>
              </a:bodyPr>
              <a:lstStyle/>
              <a:p>
                <a:pPr>
                  <a:buClrTx/>
                  <a:buFont typeface="Wingdings" pitchFamily="2" charset="2"/>
                  <a:buChar char="v"/>
                </a:pP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Známe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ČÍSLA PŘIROZENÁ</a:t>
                </a: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  (1, 2, 3, 4, atd.)</a:t>
                </a:r>
              </a:p>
              <a:p>
                <a:pPr>
                  <a:buClrTx/>
                  <a:buFont typeface="Wingdings" pitchFamily="2" charset="2"/>
                  <a:buChar char="v"/>
                </a:pP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Známe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ČÍSLA CELÁ </a:t>
                </a: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(-3, -2, -1, 0, 1, 2, 3, atd.)</a:t>
                </a:r>
              </a:p>
              <a:p>
                <a:pPr>
                  <a:buClrTx/>
                  <a:buFont typeface="Wingdings" pitchFamily="2" charset="2"/>
                  <a:buChar char="v"/>
                </a:pP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Nyní se </a:t>
                </a:r>
                <a:r>
                  <a:rPr lang="cs-CZ" sz="2400" dirty="0">
                    <a:solidFill>
                      <a:schemeClr val="bg2">
                        <a:lumMod val="10000"/>
                      </a:schemeClr>
                    </a:solidFill>
                  </a:rPr>
                  <a:t>s</a:t>
                </a:r>
                <a:r>
                  <a:rPr lang="cs-CZ" sz="2400" dirty="0" smtClean="0">
                    <a:solidFill>
                      <a:schemeClr val="bg2">
                        <a:lumMod val="10000"/>
                      </a:schemeClr>
                    </a:solidFill>
                  </a:rPr>
                  <a:t>eznámíme s racionálními čísly</a:t>
                </a:r>
              </a:p>
              <a:p>
                <a:pPr marL="0" indent="0">
                  <a:buClrTx/>
                  <a:buNone/>
                </a:pPr>
                <a:r>
                  <a:rPr lang="cs-CZ" sz="2400" b="1" dirty="0">
                    <a:solidFill>
                      <a:schemeClr val="bg2">
                        <a:lumMod val="10000"/>
                      </a:schemeClr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RACIONÁLNÍ ČÍSLA </a:t>
                </a:r>
                <a:r>
                  <a:rPr lang="cs-CZ" sz="24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jsou čísla, které můžeme napsat také jako          </a:t>
                </a:r>
              </a:p>
              <a:p>
                <a:pPr marL="0" indent="0">
                  <a:buClrTx/>
                  <a:buNone/>
                </a:pPr>
                <a:r>
                  <a:rPr lang="cs-CZ" sz="24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 podíl 2 celých čísel.</a:t>
                </a:r>
              </a:p>
              <a:p>
                <a:pPr marL="0" indent="0">
                  <a:buClrTx/>
                  <a:buNone/>
                </a:pPr>
                <a:r>
                  <a:rPr lang="cs-CZ" sz="24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PODÍL 2 CELÝCH ČÍSEL NAZÝVÁME ZLOMEK.</a:t>
                </a:r>
              </a:p>
              <a:p>
                <a:pPr marL="0" indent="0">
                  <a:buClrTx/>
                  <a:buNone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 marL="0" indent="0">
                  <a:buClrTx/>
                  <a:buNone/>
                </a:pPr>
                <a:r>
                  <a:rPr lang="cs-CZ" sz="24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Zapisujeme například takto:   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bg2">
                        <a:lumMod val="10000"/>
                      </a:schemeClr>
                    </a:solidFill>
                  </a:rPr>
                  <a:t>  (čteme: tři poloviny)</a:t>
                </a: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  <a:p>
                <a:pPr>
                  <a:lnSpc>
                    <a:spcPct val="120000"/>
                  </a:lnSpc>
                  <a:buClrTx/>
                  <a:buFont typeface="Wingdings" pitchFamily="2" charset="2"/>
                  <a:buChar char="v"/>
                </a:pPr>
                <a:endParaRPr lang="cs-CZ" sz="2400" b="1" dirty="0" smtClean="0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12776"/>
                <a:ext cx="8229600" cy="4968552"/>
              </a:xfrm>
              <a:blipFill rotWithShape="1">
                <a:blip r:embed="rId2"/>
                <a:stretch>
                  <a:fillRect l="-1185" t="-982" r="-5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9" y="476672"/>
            <a:ext cx="8147248" cy="9967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NÁZVOSLOVÍ: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22748" y="2564904"/>
                <a:ext cx="1116657" cy="1014317"/>
              </a:xfrm>
              <a:prstGeom prst="rect">
                <a:avLst/>
              </a:prstGeom>
              <a:solidFill>
                <a:schemeClr val="tx1">
                  <a:lumMod val="65000"/>
                  <a:lumOff val="3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748" y="2564904"/>
                <a:ext cx="1116657" cy="101431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843808" y="1809126"/>
            <a:ext cx="1872208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ČITATEL</a:t>
            </a:r>
            <a:endParaRPr lang="cs-CZ" sz="2800" b="1" spc="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08953" y="3758426"/>
            <a:ext cx="2520280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JMENOVATEL</a:t>
            </a:r>
            <a:endParaRPr lang="cs-CZ" sz="2800" b="1" spc="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2810452"/>
            <a:ext cx="3456384" cy="523220"/>
          </a:xfrm>
          <a:prstGeom prst="rect">
            <a:avLst/>
          </a:prstGeom>
          <a:solidFill>
            <a:srgbClr val="F61B04"/>
          </a:solidFill>
        </p:spPr>
        <p:txBody>
          <a:bodyPr wrap="square" rtlCol="0">
            <a:spAutoFit/>
          </a:bodyPr>
          <a:lstStyle/>
          <a:p>
            <a:r>
              <a:rPr lang="cs-CZ" sz="2800" b="1" spc="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ZLOMKOVÁ ČÁRA</a:t>
            </a:r>
            <a:endParaRPr lang="cs-CZ" sz="2800" b="1" spc="3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0800000">
            <a:off x="2450286" y="2954102"/>
            <a:ext cx="864096" cy="235920"/>
          </a:xfrm>
          <a:prstGeom prst="rightArrow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388787">
            <a:off x="1915819" y="3760017"/>
            <a:ext cx="864096" cy="225851"/>
          </a:xfrm>
          <a:prstGeom prst="rightArrow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8905844">
            <a:off x="1907356" y="2137547"/>
            <a:ext cx="864096" cy="231129"/>
          </a:xfrm>
          <a:prstGeom prst="rightArrow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742477"/>
            <a:ext cx="8136905" cy="461665"/>
          </a:xfrm>
          <a:prstGeom prst="rect">
            <a:avLst/>
          </a:prstGeom>
          <a:solidFill>
            <a:srgbClr val="F61B04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ZLOMKOVÁ ČÁRA PŘEDSTAVUJE POČETNÍ OPERACI DĚLENO!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517232"/>
            <a:ext cx="8136905" cy="83099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NESMÍ BÝT NIKDY NULA, PROTOŽE NULOU NELZE DĚLIT!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86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PROČ NELZE DĚLIT NULOU?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43016" y="1461862"/>
                <a:ext cx="8370168" cy="475252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- UVEDEME SI PRAKTICKÝ PŘÍKLAD:</a:t>
                </a:r>
              </a:p>
              <a:p>
                <a:pPr marL="514350" indent="-514350">
                  <a:buClrTx/>
                  <a:buAutoNum type="arabicParenR"/>
                </a:pPr>
                <a:r>
                  <a:rPr lang="cs-CZ" dirty="0" smtClean="0"/>
                  <a:t>Mám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4 jablka</a:t>
                </a:r>
              </a:p>
              <a:p>
                <a:pPr marL="0" indent="0">
                  <a:buNone/>
                </a:pPr>
                <a:r>
                  <a:rPr lang="cs-CZ" dirty="0" smtClean="0"/>
                  <a:t>a chci je rozdělit</a:t>
                </a:r>
              </a:p>
              <a:p>
                <a:pPr marL="0" indent="0">
                  <a:buNone/>
                </a:pPr>
                <a:r>
                  <a:rPr lang="cs-CZ" dirty="0" smtClean="0"/>
                  <a:t>mezi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3 osoby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Tedy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4:3 =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= 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/>
                  <a:t>  </a:t>
                </a:r>
                <a:r>
                  <a:rPr lang="cs-CZ" b="1" dirty="0"/>
                  <a:t>každý dostane 1 celé jablko a ještě k tomu třetinu ze čtvrtého </a:t>
                </a:r>
                <a:r>
                  <a:rPr lang="cs-CZ" b="1" dirty="0" smtClean="0"/>
                  <a:t>jablka</a:t>
                </a:r>
                <a:r>
                  <a:rPr lang="cs-CZ" dirty="0" smtClean="0"/>
                  <a:t>.</a:t>
                </a:r>
                <a:endParaRPr lang="cs-CZ" sz="32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43016" y="1461862"/>
                <a:ext cx="8370168" cy="4752528"/>
              </a:xfrm>
              <a:blipFill rotWithShape="1">
                <a:blip r:embed="rId2"/>
                <a:stretch>
                  <a:fillRect l="-1238" t="-1926" b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120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GNYKVR83\MC900343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966" y="3270828"/>
            <a:ext cx="1639062" cy="165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100" y="1869837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399" y="170123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474" y="170123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25652" y="2927664"/>
            <a:ext cx="433772" cy="717360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118061" y="2568782"/>
            <a:ext cx="0" cy="70204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746400" y="2568782"/>
            <a:ext cx="265760" cy="70204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740352" y="1622354"/>
            <a:ext cx="0" cy="1297451"/>
          </a:xfrm>
          <a:prstGeom prst="line">
            <a:avLst/>
          </a:prstGeom>
          <a:ln w="38100" cap="rnd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910746" y="1622354"/>
            <a:ext cx="0" cy="1297451"/>
          </a:xfrm>
          <a:prstGeom prst="line">
            <a:avLst/>
          </a:prstGeom>
          <a:ln w="38100" cap="rnd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80170" y="3213757"/>
            <a:ext cx="2868645" cy="1938992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každému 1 celé jablko a čtvrté jablko rozdělíme na </a:t>
            </a:r>
            <a:r>
              <a:rPr lang="cs-CZ" sz="2400" b="1" dirty="0" smtClean="0"/>
              <a:t>3 stejné díly </a:t>
            </a:r>
            <a:r>
              <a:rPr lang="cs-CZ" sz="2400" dirty="0" smtClean="0"/>
              <a:t>a každému dáme ještě jeden dílek.</a:t>
            </a:r>
            <a:endParaRPr lang="cs-CZ" sz="2400" dirty="0"/>
          </a:p>
        </p:txBody>
      </p:sp>
      <p:cxnSp>
        <p:nvCxnSpPr>
          <p:cNvPr id="1025" name="Přímá spojnice se šipkou 1024"/>
          <p:cNvCxnSpPr/>
          <p:nvPr/>
        </p:nvCxnSpPr>
        <p:spPr>
          <a:xfrm flipH="1">
            <a:off x="6613943" y="2271079"/>
            <a:ext cx="1061274" cy="656585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 flipH="1">
            <a:off x="7299225" y="2641571"/>
            <a:ext cx="882253" cy="57218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6914158" y="2578271"/>
            <a:ext cx="882253" cy="57218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Ohnutá šipka 1032"/>
          <p:cNvSpPr/>
          <p:nvPr/>
        </p:nvSpPr>
        <p:spPr>
          <a:xfrm rot="5400000" flipV="1">
            <a:off x="2472307" y="3489547"/>
            <a:ext cx="959025" cy="1656184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2017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16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775896" y="741607"/>
                <a:ext cx="7684535" cy="634628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buClrTx/>
                </a:pPr>
                <a:r>
                  <a:rPr lang="cs-CZ" sz="2400" dirty="0" smtClean="0"/>
                  <a:t>2) Mám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0 jablek, tedy NIC           </a:t>
                </a:r>
                <a:endParaRPr lang="cs-CZ" sz="2400" b="1" dirty="0">
                  <a:solidFill>
                    <a:srgbClr val="FF0000"/>
                  </a:solidFill>
                </a:endParaRPr>
              </a:p>
              <a:p>
                <a:r>
                  <a:rPr lang="cs-CZ" sz="2400" dirty="0"/>
                  <a:t>a chci </a:t>
                </a:r>
                <a:r>
                  <a:rPr lang="cs-CZ" sz="2400" dirty="0" smtClean="0"/>
                  <a:t>podělit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3 osoby</a:t>
                </a:r>
                <a:r>
                  <a:rPr lang="cs-CZ" sz="2400" dirty="0" smtClean="0"/>
                  <a:t>.</a:t>
                </a:r>
              </a:p>
              <a:p>
                <a:r>
                  <a:rPr lang="cs-CZ" sz="2400" dirty="0" smtClean="0"/>
                  <a:t>Je vám jasné, že nikdo nedostane NIC, tedy </a:t>
                </a:r>
              </a:p>
              <a:p>
                <a:r>
                  <a:rPr lang="cs-CZ" sz="2400" dirty="0" smtClean="0"/>
                  <a:t>0 jablek.</a:t>
                </a:r>
              </a:p>
              <a:p>
                <a:r>
                  <a:rPr lang="cs-CZ" sz="2600" b="1" dirty="0"/>
                  <a:t>Matematicky zapíšeme </a:t>
                </a:r>
                <a:r>
                  <a:rPr lang="cs-CZ" sz="2600" b="1" dirty="0" smtClean="0">
                    <a:solidFill>
                      <a:srgbClr val="FF0000"/>
                    </a:solidFill>
                  </a:rPr>
                  <a:t>0:3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600" b="1" dirty="0">
                    <a:solidFill>
                      <a:srgbClr val="FF0000"/>
                    </a:solidFill>
                  </a:rPr>
                  <a:t> = 0</a:t>
                </a:r>
              </a:p>
              <a:p>
                <a:pPr algn="ctr">
                  <a:spcBef>
                    <a:spcPct val="20000"/>
                  </a:spcBef>
                  <a:buClr>
                    <a:schemeClr val="accent3"/>
                  </a:buClr>
                  <a:buSzPct val="95000"/>
                </a:pPr>
                <a:r>
                  <a:rPr lang="cs-CZ" sz="2600" b="1" dirty="0" smtClean="0">
                    <a:solidFill>
                      <a:srgbClr val="FF0000"/>
                    </a:solidFill>
                  </a:rPr>
                  <a:t>V ČITATELI MÁ TEDY ČÍSLO NULA SMYSL, </a:t>
                </a:r>
              </a:p>
              <a:p>
                <a:pPr algn="ctr">
                  <a:spcBef>
                    <a:spcPct val="20000"/>
                  </a:spcBef>
                  <a:buClr>
                    <a:schemeClr val="accent3"/>
                  </a:buClr>
                  <a:buSzPct val="95000"/>
                </a:pPr>
                <a:r>
                  <a:rPr lang="cs-CZ" sz="2600" b="1" dirty="0" smtClean="0">
                    <a:solidFill>
                      <a:srgbClr val="FF0000"/>
                    </a:solidFill>
                  </a:rPr>
                  <a:t>TAM MŮŽE BÝT!</a:t>
                </a:r>
                <a:endParaRPr lang="cs-CZ" sz="2600" b="1" dirty="0"/>
              </a:p>
              <a:p>
                <a:pPr>
                  <a:buClrTx/>
                </a:pPr>
                <a:r>
                  <a:rPr lang="cs-CZ" sz="2800" dirty="0" smtClean="0"/>
                  <a:t>3) </a:t>
                </a:r>
                <a:r>
                  <a:rPr lang="cs-CZ" sz="2800" dirty="0"/>
                  <a:t>Mám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4 jablka a žádné osoby, tedy 0 osob</a:t>
                </a:r>
              </a:p>
              <a:p>
                <a:r>
                  <a:rPr lang="cs-CZ" sz="2800" dirty="0" smtClean="0"/>
                  <a:t>Je </a:t>
                </a:r>
                <a:r>
                  <a:rPr lang="cs-CZ" sz="2800" dirty="0"/>
                  <a:t>vám jasné, že </a:t>
                </a:r>
                <a:r>
                  <a:rPr lang="cs-CZ" sz="2800" dirty="0" smtClean="0"/>
                  <a:t>nenastane případ dělení,</a:t>
                </a:r>
              </a:p>
              <a:p>
                <a:r>
                  <a:rPr lang="cs-CZ" sz="2800" dirty="0"/>
                  <a:t>t</a:t>
                </a:r>
                <a:r>
                  <a:rPr lang="cs-CZ" sz="2800" dirty="0" smtClean="0"/>
                  <a:t>edy úloha nemá smysl.</a:t>
                </a:r>
                <a:endParaRPr lang="cs-CZ" sz="2800" dirty="0"/>
              </a:p>
              <a:p>
                <a:pPr>
                  <a:spcBef>
                    <a:spcPct val="20000"/>
                  </a:spcBef>
                  <a:buClr>
                    <a:schemeClr val="accent3"/>
                  </a:buClr>
                  <a:buSzPct val="95000"/>
                </a:pPr>
                <a:r>
                  <a:rPr lang="cs-CZ" sz="2600" b="1" dirty="0"/>
                  <a:t>Matematicky zapíšeme </a:t>
                </a:r>
                <a:r>
                  <a:rPr lang="cs-CZ" sz="2600" b="1" dirty="0" smtClean="0">
                    <a:solidFill>
                      <a:srgbClr val="FF0000"/>
                    </a:solidFill>
                  </a:rPr>
                  <a:t>4:0 </a:t>
                </a:r>
                <a:r>
                  <a:rPr lang="cs-CZ" sz="2600" b="1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26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600" b="1" dirty="0" smtClean="0">
                    <a:solidFill>
                      <a:srgbClr val="FF0000"/>
                    </a:solidFill>
                  </a:rPr>
                  <a:t>=</a:t>
                </a:r>
              </a:p>
              <a:p>
                <a:pPr>
                  <a:spcBef>
                    <a:spcPct val="20000"/>
                  </a:spcBef>
                  <a:buClr>
                    <a:schemeClr val="accent3"/>
                  </a:buClr>
                  <a:buSzPct val="95000"/>
                </a:pPr>
                <a:r>
                  <a:rPr lang="cs-CZ" sz="26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600" b="1" dirty="0" smtClean="0">
                    <a:solidFill>
                      <a:srgbClr val="FF0000"/>
                    </a:solidFill>
                  </a:rPr>
                  <a:t>                    ÚLOHA NEMÁ ŘEŠENÍ!!!</a:t>
                </a:r>
                <a:endParaRPr lang="cs-CZ" sz="2600" b="1" dirty="0">
                  <a:solidFill>
                    <a:srgbClr val="FF0000"/>
                  </a:solidFill>
                </a:endParaRPr>
              </a:p>
              <a:p>
                <a:pPr>
                  <a:spcBef>
                    <a:spcPct val="20000"/>
                  </a:spcBef>
                  <a:buClr>
                    <a:schemeClr val="accent3"/>
                  </a:buClr>
                  <a:buSzPct val="95000"/>
                </a:pPr>
                <a:endParaRPr lang="cs-CZ" sz="26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896" y="741607"/>
                <a:ext cx="7684535" cy="6346289"/>
              </a:xfrm>
              <a:prstGeom prst="rect">
                <a:avLst/>
              </a:prstGeom>
              <a:blipFill rotWithShape="1">
                <a:blip r:embed="rId2"/>
                <a:stretch>
                  <a:fillRect l="-1586" t="-7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6" descr="C:\Users\Martina\AppData\Local\Microsoft\Windows\Temporary Internet Files\Content.IE5\GNYKVR83\MC900343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70" y="1644468"/>
            <a:ext cx="1323587" cy="133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720" y="692696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5940152" y="692696"/>
            <a:ext cx="1152128" cy="8675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940152" y="692696"/>
            <a:ext cx="1152128" cy="8675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ný popisek 10"/>
          <p:cNvSpPr/>
          <p:nvPr/>
        </p:nvSpPr>
        <p:spPr>
          <a:xfrm>
            <a:off x="7308304" y="586408"/>
            <a:ext cx="1584176" cy="108012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7786569" y="826887"/>
            <a:ext cx="627646" cy="599161"/>
          </a:xfrm>
          <a:prstGeom prst="actionButtonHelp">
            <a:avLst/>
          </a:prstGeom>
          <a:solidFill>
            <a:srgbClr val="E4E4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482" y="461860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940" y="461860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443" y="371703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tina\AppData\Local\Microsoft\Windows\Temporary Internet Files\Content.IE5\VGNKEXI0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285" y="3751064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Martina\AppData\Local\Microsoft\Windows\Temporary Internet Files\Content.IE5\GNYKVR83\MC900343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53" y="5052380"/>
            <a:ext cx="1323587" cy="133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5829353" y="5052380"/>
            <a:ext cx="1323587" cy="13385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5829353" y="5052380"/>
            <a:ext cx="1262927" cy="13385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83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560840" cy="930408"/>
          </a:xfrm>
        </p:spPr>
        <p:txBody>
          <a:bodyPr/>
          <a:lstStyle/>
          <a:p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DALŠÍ DŮKAZY: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>
              <a:xfrm>
                <a:off x="323528" y="1196752"/>
                <a:ext cx="8352928" cy="5256584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2800" dirty="0" smtClean="0"/>
                  <a:t> - </a:t>
                </a:r>
                <a:r>
                  <a:rPr lang="cs-CZ" sz="2800" b="1" dirty="0" smtClean="0"/>
                  <a:t>PROVEDEME ZKOUŠKU:</a:t>
                </a:r>
              </a:p>
              <a:p>
                <a:r>
                  <a:rPr lang="cs-CZ" sz="2400" dirty="0" smtClean="0"/>
                  <a:t>Například:     8 : 4 = 2 ; zkouška 2 x 4 = 8         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správné řešení</a:t>
                </a:r>
              </a:p>
              <a:p>
                <a:r>
                  <a:rPr lang="cs-CZ" sz="2400" dirty="0" smtClean="0"/>
                  <a:t>                        0 : 4 = 0 ; zkouška 0 x 4 = 0         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správné řešení</a:t>
                </a:r>
              </a:p>
              <a:p>
                <a:r>
                  <a:rPr lang="cs-CZ" sz="2400" dirty="0" smtClean="0"/>
                  <a:t>                        4 : 0 = 0 (?) ; zkouška 0 x 0 ≠ 4 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nesprávné řešení  </a:t>
                </a:r>
              </a:p>
              <a:p>
                <a:r>
                  <a:rPr lang="cs-CZ" sz="2400" b="1" dirty="0">
                    <a:solidFill>
                      <a:srgbClr val="C0000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C00000"/>
                    </a:solidFill>
                  </a:rPr>
                  <a:t> BUDEME TEDY ZAPISOVAT  4 : 0 – ÚLOHA NEMÁ ŘEŠENÍ   </a:t>
                </a:r>
              </a:p>
              <a:p>
                <a:r>
                  <a:rPr lang="cs-CZ" sz="2400" b="1" dirty="0" smtClean="0">
                    <a:solidFill>
                      <a:srgbClr val="C00000"/>
                    </a:solidFill>
                  </a:rPr>
                  <a:t>  </a:t>
                </a:r>
              </a:p>
              <a:p>
                <a:r>
                  <a:rPr lang="cs-CZ" sz="2400" b="1" dirty="0" smtClean="0"/>
                  <a:t> - </a:t>
                </a:r>
                <a:r>
                  <a:rPr lang="cs-CZ" sz="2800" b="1" dirty="0" smtClean="0"/>
                  <a:t>ZKUSÍME NĚKOLIK VÝPOČTŮ:</a:t>
                </a:r>
              </a:p>
              <a:p>
                <a:r>
                  <a:rPr lang="cs-CZ" sz="2400" dirty="0" smtClean="0"/>
                  <a:t>Když je zlomek ve tvaru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200" b="1" dirty="0" smtClean="0"/>
                  <a:t> </a:t>
                </a:r>
                <a:r>
                  <a:rPr lang="cs-CZ" sz="3200" dirty="0" smtClean="0"/>
                  <a:t>,</a:t>
                </a:r>
                <a:r>
                  <a:rPr lang="cs-CZ" sz="3200" b="1" dirty="0" smtClean="0"/>
                  <a:t> </a:t>
                </a:r>
                <a:r>
                  <a:rPr lang="cs-CZ" sz="2400" dirty="0" smtClean="0"/>
                  <a:t>kde x je menší než 1 a zároveň větší než 0, tedy, když se x zmenšuje, výsledek se neustále zvětšuje až k nekonečnu  </a:t>
                </a:r>
                <a:r>
                  <a:rPr lang="cs-CZ" sz="4000" dirty="0" smtClean="0"/>
                  <a:t>∞. </a:t>
                </a:r>
                <a:r>
                  <a:rPr lang="cs-CZ" sz="2600" b="1" dirty="0" smtClean="0">
                    <a:solidFill>
                      <a:srgbClr val="C00000"/>
                    </a:solidFill>
                  </a:rPr>
                  <a:t>NEKONEČNO JE ABSTRAKTNÍ POJEM, NEDÁ SE SPOČÍTAT, NEBO ZMĚŘIT!</a:t>
                </a:r>
              </a:p>
              <a:p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323528" y="1196752"/>
                <a:ext cx="8352928" cy="5256584"/>
              </a:xfrm>
              <a:blipFill rotWithShape="1">
                <a:blip r:embed="rId2"/>
                <a:stretch>
                  <a:fillRect l="-1825" t="-1854" r="-5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5364088" y="1772816"/>
            <a:ext cx="36004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397082" y="2204864"/>
            <a:ext cx="36004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72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VÝSLEDKY VÝPOČTŮ SI USPOŘÁDÁME DO TABULKY: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584851"/>
              </p:ext>
            </p:extLst>
          </p:nvPr>
        </p:nvGraphicFramePr>
        <p:xfrm>
          <a:off x="2657775" y="1384776"/>
          <a:ext cx="4044140" cy="3657600"/>
        </p:xfrm>
        <a:graphic>
          <a:graphicData uri="http://schemas.openxmlformats.org/drawingml/2006/table">
            <a:tbl>
              <a:tblPr firstRow="1" lastCol="1" bandRow="1">
                <a:tableStyleId>{5C22544A-7EE6-4342-B048-85BDC9FD1C3A}</a:tableStyleId>
              </a:tblPr>
              <a:tblGrid>
                <a:gridCol w="1359314"/>
                <a:gridCol w="2476546"/>
                <a:gridCol w="208280"/>
              </a:tblGrid>
              <a:tr h="351536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podílu 1 :</a:t>
                      </a:r>
                      <a:r>
                        <a:rPr lang="cs-CZ" baseline="0" dirty="0" smtClean="0"/>
                        <a:t> x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1,111111111111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0,000001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56419">
                <a:tc>
                  <a:txBody>
                    <a:bodyPr/>
                    <a:lstStyle/>
                    <a:p>
                      <a:r>
                        <a:rPr lang="cs-CZ" dirty="0" smtClean="0"/>
                        <a:t>0,0000001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</a:tbl>
          </a:graphicData>
        </a:graphic>
      </p:graphicFrame>
      <p:sp>
        <p:nvSpPr>
          <p:cNvPr id="4" name="Šipka dolů 3"/>
          <p:cNvSpPr/>
          <p:nvPr/>
        </p:nvSpPr>
        <p:spPr>
          <a:xfrm rot="19413991">
            <a:off x="1441186" y="3145991"/>
            <a:ext cx="423651" cy="15439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3566" y="2348880"/>
            <a:ext cx="19388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Hodnota x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KLESÁ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2751343"/>
            <a:ext cx="19388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Hodnota podílu 1 : x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ROSTE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Šipka dolů 9"/>
          <p:cNvSpPr/>
          <p:nvPr/>
        </p:nvSpPr>
        <p:spPr>
          <a:xfrm rot="12661741">
            <a:off x="7898739" y="3499737"/>
            <a:ext cx="423651" cy="15439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6" y="5194066"/>
            <a:ext cx="7848873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Tedy kdyby ve jmenovateli byla nula, výsledek by byl nekonečno, což není spočitatelné, </a:t>
            </a:r>
          </a:p>
          <a:p>
            <a:pPr algn="ctr"/>
            <a:r>
              <a:rPr lang="cs-CZ" sz="2400" b="1" dirty="0" smtClean="0"/>
              <a:t>TEDY ÚLOHA  1 : 0 NEMÁ ŘEŠENÍ.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751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00600"/>
          </a:xfrm>
        </p:spPr>
        <p:txBody>
          <a:bodyPr anchor="b">
            <a:normAutofit fontScale="92500" lnSpcReduction="10000"/>
          </a:bodyPr>
          <a:lstStyle/>
          <a:p>
            <a:r>
              <a:rPr lang="cs-CZ" sz="2200" dirty="0" smtClean="0"/>
              <a:t>Tento výukový materiál bude využíván v hodině aritmetiky v 7. ročníku, jako úvodní hodina do tématu zlomků.</a:t>
            </a:r>
          </a:p>
          <a:p>
            <a:r>
              <a:rPr lang="cs-CZ" sz="2200" dirty="0" smtClean="0"/>
              <a:t>Začátek hodiny věnujeme rekapitulaci dosavadních poznatků o číslech, které známe a jak je třídíme.</a:t>
            </a:r>
          </a:p>
          <a:p>
            <a:r>
              <a:rPr lang="cs-CZ" sz="2200" dirty="0" smtClean="0"/>
              <a:t>Následuje definice zlomku a výklad názvosloví.</a:t>
            </a:r>
          </a:p>
          <a:p>
            <a:r>
              <a:rPr lang="cs-CZ" sz="2200" dirty="0" smtClean="0"/>
              <a:t>Dále velkou část věnuji axiomu, že nulou dělit nelze. Žáci v tomto často chybují, proto se tématu věnuji delší dobu, aby si toto pravidlo správně osvojili a věděli, proč tomu tak je.</a:t>
            </a:r>
          </a:p>
          <a:p>
            <a:r>
              <a:rPr lang="cs-CZ" sz="2200" dirty="0" smtClean="0"/>
              <a:t>Pro pochopení jsou pro žáky připraveny 3 typy důkazů, že nulou dělit nelze. Žáci si důkazy zkouší do sešitů, pak porovnáváme řešení.</a:t>
            </a:r>
          </a:p>
          <a:p>
            <a:r>
              <a:rPr lang="cs-CZ" sz="2200" dirty="0" smtClean="0"/>
              <a:t>Závěr hodiny věnujeme diskusi, popřípadě námětům na další možné důkazy.</a:t>
            </a: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</a:t>
            </a:r>
            <a:r>
              <a:rPr lang="cs-CZ" sz="1400" i="1" dirty="0" smtClean="0"/>
              <a:t>	Populární encyklopedie matematiky, </a:t>
            </a:r>
            <a:r>
              <a:rPr lang="cs-CZ" sz="1400" i="1" dirty="0" err="1" smtClean="0"/>
              <a:t>Meyers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Grosser</a:t>
            </a:r>
            <a:r>
              <a:rPr lang="cs-CZ" sz="1400" i="1" dirty="0" smtClean="0"/>
              <a:t>, SNTL Praha 1971</a:t>
            </a:r>
          </a:p>
          <a:p>
            <a:pPr>
              <a:buNone/>
            </a:pPr>
            <a:r>
              <a:rPr lang="cs-CZ" sz="1400" i="1" dirty="0" smtClean="0"/>
              <a:t>			 </a:t>
            </a:r>
            <a:r>
              <a:rPr lang="cs-CZ" sz="1400" b="1" i="1" dirty="0" smtClean="0"/>
              <a:t>obrázek jablka </a:t>
            </a:r>
            <a:r>
              <a:rPr lang="cs-CZ" sz="1400" i="1" dirty="0" smtClean="0"/>
              <a:t>:http</a:t>
            </a:r>
            <a:r>
              <a:rPr lang="cs-CZ" sz="1400" i="1" dirty="0"/>
              <a:t>://office.microsoft.com/</a:t>
            </a:r>
            <a:r>
              <a:rPr lang="cs-CZ" sz="1400" i="1" dirty="0" err="1"/>
              <a:t>cs-cz</a:t>
            </a:r>
            <a:r>
              <a:rPr lang="cs-CZ" sz="1400" i="1" dirty="0"/>
              <a:t>/</a:t>
            </a:r>
            <a:r>
              <a:rPr lang="cs-CZ" sz="1400" i="1" dirty="0" err="1"/>
              <a:t>images</a:t>
            </a:r>
            <a:r>
              <a:rPr lang="cs-CZ" sz="1400" i="1" dirty="0"/>
              <a:t>/</a:t>
            </a:r>
            <a:r>
              <a:rPr lang="cs-CZ" sz="1400" i="1" dirty="0" err="1"/>
              <a:t>results.aspx?ex</a:t>
            </a:r>
            <a:r>
              <a:rPr lang="cs-CZ" sz="1400" i="1" dirty="0"/>
              <a:t>=2&amp;qu=jablko#ai:MC900441708|mt:0</a:t>
            </a:r>
            <a:r>
              <a:rPr lang="cs-CZ" sz="1400" i="1" dirty="0" smtClean="0"/>
              <a:t>|, staženo dne 2.3.2012, 21:00</a:t>
            </a:r>
          </a:p>
          <a:p>
            <a:pPr>
              <a:buNone/>
            </a:pPr>
            <a:r>
              <a:rPr lang="cs-CZ" sz="1400" b="1" i="1" dirty="0" smtClean="0"/>
              <a:t>     obrázek postav </a:t>
            </a:r>
            <a:r>
              <a:rPr lang="cs-CZ" sz="1400" i="1" dirty="0" smtClean="0"/>
              <a:t>http</a:t>
            </a:r>
            <a:r>
              <a:rPr lang="cs-CZ" sz="1400" i="1" dirty="0"/>
              <a:t>://</a:t>
            </a:r>
            <a:r>
              <a:rPr lang="cs-CZ" sz="1400" i="1" dirty="0" smtClean="0"/>
              <a:t>office.microsoft.com/</a:t>
            </a:r>
            <a:r>
              <a:rPr lang="cs-CZ" sz="1400" i="1" dirty="0" err="1" smtClean="0"/>
              <a:t>cs-cz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images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results.aspx?ex</a:t>
            </a:r>
            <a:r>
              <a:rPr lang="cs-CZ" sz="1400" i="1" dirty="0" smtClean="0"/>
              <a:t>=2&amp;qu=žáci#ai:MC900343297|mt:0, staženo dne 2.3.2010, 21:10</a:t>
            </a: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1789</TotalTime>
  <Words>621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ARITMETIKA 7</vt:lpstr>
      <vt:lpstr>CO DOSUD VÍME O ČÍSLECH ?</vt:lpstr>
      <vt:lpstr>NÁZVOSLOVÍ:</vt:lpstr>
      <vt:lpstr>PROČ NELZE DĚLIT NULOU?</vt:lpstr>
      <vt:lpstr>Prezentace aplikace PowerPoint</vt:lpstr>
      <vt:lpstr>DALŠÍ DŮKAZY:</vt:lpstr>
      <vt:lpstr>VÝSLEDKY VÝPOČTŮ SI USPOŘÁDÁME DO TABULKY: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291</cp:revision>
  <dcterms:created xsi:type="dcterms:W3CDTF">2011-11-27T20:43:59Z</dcterms:created>
  <dcterms:modified xsi:type="dcterms:W3CDTF">2012-08-22T20:52:06Z</dcterms:modified>
</cp:coreProperties>
</file>