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5" r:id="rId4"/>
    <p:sldId id="278" r:id="rId5"/>
    <p:sldId id="27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87" d="100"/>
          <a:sy n="87" d="100"/>
        </p:scale>
        <p:origin x="-105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VY_32_INOVACE_18_CJ4_Shoda přísudku s podmětem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Zatřepálková, OBDOBÍ: březen 2012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– shoda přísudku s podmětem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Zatřepálková, OBDOBÍ: březen 2012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VY_32_INOVACE_18_CJ4_Shoda přísudku s podmětem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– shoda přísudku s podmětem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26642006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4.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PROCVIČOVÁNÍ PRAVOPISU PODSTATNÝCH JMEN, DOPLŇOVÁNÍ KONCOVEK SLOVESNÝCH TVARŮ, OPAKOVÁNÍ SHODY PŘÍSUDKU S PODMĚTEM</a:t>
            </a:r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3799" y="188641"/>
            <a:ext cx="8229600" cy="648072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01207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sz="4000" dirty="0" smtClean="0"/>
              <a:t>Labuť si stav</a:t>
            </a:r>
            <a:r>
              <a:rPr lang="cs-CZ" sz="4000" u="sng" dirty="0" smtClean="0">
                <a:solidFill>
                  <a:srgbClr val="FF0000"/>
                </a:solidFill>
              </a:rPr>
              <a:t> í </a:t>
            </a:r>
            <a:r>
              <a:rPr lang="cs-CZ" sz="4000" dirty="0" smtClean="0"/>
              <a:t> hnízdo u vody. Topol__ stál__ podél polních cest. Na hladině řeky plul__ ledy. Všechna jablka v dědečkově sadu dozrál__. Koťata se </a:t>
            </a:r>
            <a:r>
              <a:rPr lang="cs-CZ" sz="4000" dirty="0" err="1" smtClean="0"/>
              <a:t>brz</a:t>
            </a:r>
            <a:r>
              <a:rPr lang="cs-CZ" sz="4000" dirty="0" smtClean="0"/>
              <a:t>__ unavil__. Koňské povoz__ jel__ pomalu krajinou. Koz__ trávil__ léto na zelených </a:t>
            </a:r>
            <a:r>
              <a:rPr lang="cs-CZ" sz="4000" dirty="0" err="1" smtClean="0"/>
              <a:t>pastv</a:t>
            </a:r>
            <a:r>
              <a:rPr lang="cs-CZ" sz="4000" dirty="0" smtClean="0"/>
              <a:t>__</a:t>
            </a:r>
            <a:r>
              <a:rPr lang="cs-CZ" sz="4000" dirty="0" err="1" smtClean="0"/>
              <a:t>nách</a:t>
            </a:r>
            <a:r>
              <a:rPr lang="cs-CZ" sz="4000" dirty="0" smtClean="0"/>
              <a:t>. Za </a:t>
            </a:r>
            <a:r>
              <a:rPr lang="cs-CZ" sz="4000" dirty="0" err="1" smtClean="0"/>
              <a:t>úsv</a:t>
            </a:r>
            <a:r>
              <a:rPr lang="cs-CZ" sz="4000" dirty="0" smtClean="0"/>
              <a:t>__tu si prozpěvoval__ kos__.</a:t>
            </a:r>
          </a:p>
        </p:txBody>
      </p:sp>
      <p:pic>
        <p:nvPicPr>
          <p:cNvPr id="1027" name="Picture 3" descr="C:\Users\Iva\AppData\Local\Microsoft\Windows\Temporary Internet Files\Content.IE5\ALUL496V\MC900151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301208"/>
            <a:ext cx="1759306" cy="1089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 rot="18904070">
            <a:off x="6537746" y="5599119"/>
            <a:ext cx="648072" cy="32895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46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8734" y="188640"/>
            <a:ext cx="8479730" cy="1008111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Vyznač základní skladebnou dvojici. Podmět podtrhni rovně, přísudek vlnovkou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069159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sz="4000" dirty="0" smtClean="0"/>
              <a:t>Labuť si staví hnízdo u vody. Topoly stály podél polních cest. Na hladině řeky pluly ledy. Všechna jablka v dědečkově sadu dozrála. Koťata se brzy unavila. Koňské povozy jely pomalu krajinou. Kozy trávily léto na zelených pastvinách. Za úsvitu si prozpěvovali kosi.</a:t>
            </a:r>
          </a:p>
        </p:txBody>
      </p:sp>
      <p:sp>
        <p:nvSpPr>
          <p:cNvPr id="4" name="Volný tvar 3"/>
          <p:cNvSpPr/>
          <p:nvPr/>
        </p:nvSpPr>
        <p:spPr>
          <a:xfrm>
            <a:off x="1869743" y="1924295"/>
            <a:ext cx="1296538" cy="122909"/>
          </a:xfrm>
          <a:custGeom>
            <a:avLst/>
            <a:gdLst>
              <a:gd name="connsiteX0" fmla="*/ 0 w 1296538"/>
              <a:gd name="connsiteY0" fmla="*/ 13687 h 122909"/>
              <a:gd name="connsiteX1" fmla="*/ 204717 w 1296538"/>
              <a:gd name="connsiteY1" fmla="*/ 109221 h 122909"/>
              <a:gd name="connsiteX2" fmla="*/ 477672 w 1296538"/>
              <a:gd name="connsiteY2" fmla="*/ 39 h 122909"/>
              <a:gd name="connsiteX3" fmla="*/ 696036 w 1296538"/>
              <a:gd name="connsiteY3" fmla="*/ 95574 h 122909"/>
              <a:gd name="connsiteX4" fmla="*/ 696036 w 1296538"/>
              <a:gd name="connsiteY4" fmla="*/ 95574 h 122909"/>
              <a:gd name="connsiteX5" fmla="*/ 777923 w 1296538"/>
              <a:gd name="connsiteY5" fmla="*/ 109221 h 122909"/>
              <a:gd name="connsiteX6" fmla="*/ 955344 w 1296538"/>
              <a:gd name="connsiteY6" fmla="*/ 39 h 122909"/>
              <a:gd name="connsiteX7" fmla="*/ 1132764 w 1296538"/>
              <a:gd name="connsiteY7" fmla="*/ 122869 h 122909"/>
              <a:gd name="connsiteX8" fmla="*/ 1296538 w 1296538"/>
              <a:gd name="connsiteY8" fmla="*/ 13687 h 122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96538" h="122909">
                <a:moveTo>
                  <a:pt x="0" y="13687"/>
                </a:moveTo>
                <a:cubicBezTo>
                  <a:pt x="62552" y="62591"/>
                  <a:pt x="125105" y="111496"/>
                  <a:pt x="204717" y="109221"/>
                </a:cubicBezTo>
                <a:cubicBezTo>
                  <a:pt x="284329" y="106946"/>
                  <a:pt x="395786" y="2313"/>
                  <a:pt x="477672" y="39"/>
                </a:cubicBezTo>
                <a:cubicBezTo>
                  <a:pt x="559558" y="-2235"/>
                  <a:pt x="696036" y="95574"/>
                  <a:pt x="696036" y="95574"/>
                </a:cubicBezTo>
                <a:lnTo>
                  <a:pt x="696036" y="95574"/>
                </a:lnTo>
                <a:cubicBezTo>
                  <a:pt x="709684" y="97848"/>
                  <a:pt x="734705" y="125144"/>
                  <a:pt x="777923" y="109221"/>
                </a:cubicBezTo>
                <a:cubicBezTo>
                  <a:pt x="821141" y="93299"/>
                  <a:pt x="896204" y="-2236"/>
                  <a:pt x="955344" y="39"/>
                </a:cubicBezTo>
                <a:cubicBezTo>
                  <a:pt x="1014484" y="2314"/>
                  <a:pt x="1075899" y="120594"/>
                  <a:pt x="1132764" y="122869"/>
                </a:cubicBezTo>
                <a:cubicBezTo>
                  <a:pt x="1189629" y="125144"/>
                  <a:pt x="1266968" y="31884"/>
                  <a:pt x="1296538" y="13687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611560" y="1924295"/>
            <a:ext cx="108012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236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282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393</TotalTime>
  <Words>212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Doplň</vt:lpstr>
      <vt:lpstr>Vyznač základní skladebnou dvojici. Podmět podtrhni rovně, přísudek vlnovkou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220</cp:revision>
  <dcterms:created xsi:type="dcterms:W3CDTF">2011-06-20T10:40:08Z</dcterms:created>
  <dcterms:modified xsi:type="dcterms:W3CDTF">2012-06-27T09:16:02Z</dcterms:modified>
</cp:coreProperties>
</file>