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99" r:id="rId3"/>
    <p:sldId id="300" r:id="rId4"/>
    <p:sldId id="301" r:id="rId5"/>
    <p:sldId id="302" r:id="rId6"/>
    <p:sldId id="30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C5D3A"/>
    <a:srgbClr val="F61B04"/>
    <a:srgbClr val="E4E43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>
        <p:scale>
          <a:sx n="70" d="100"/>
          <a:sy n="70" d="100"/>
        </p:scale>
        <p:origin x="-6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VY_32_INOVACE_18_M7_ZLOMKY-MODELY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ZLOMKY – MODELY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VY_32_INOVACE_18_M7_ZLOMKY-MODELY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ZLOMKY – MODELY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014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ZLOMKY - MODELY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002269794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075240" cy="1080120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JAK SE ZLOMKY POČÍTÁME A JAK JE ZOBRAZUJEME?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1115665" cy="1012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87983" y="1772816"/>
            <a:ext cx="6336704" cy="83099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TEDY STEJNÉ JAKO </a:t>
            </a:r>
            <a:r>
              <a:rPr lang="cs-CZ" sz="2400" b="1" dirty="0" smtClean="0"/>
              <a:t>3:2 = 1,5</a:t>
            </a:r>
            <a:r>
              <a:rPr lang="cs-CZ" sz="2400" dirty="0" smtClean="0"/>
              <a:t>  TEDY ZLOMEK MŮŽEME VYJÁDŘIT TAKÉ JAKO </a:t>
            </a:r>
            <a:r>
              <a:rPr lang="cs-CZ" sz="2400" b="1" dirty="0" smtClean="0"/>
              <a:t>DESETINNÉ ČÍSLO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575" y="289615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GRAFICKÉ VYJÁDŘENÍ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-   JE VÍCE MOŽNOSTÍ, ZDE JSOU UVEDENY NĚKTERÉ MOŽNOSTI: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Výseč 8"/>
          <p:cNvSpPr/>
          <p:nvPr/>
        </p:nvSpPr>
        <p:spPr>
          <a:xfrm>
            <a:off x="1187624" y="4149080"/>
            <a:ext cx="1152128" cy="1080120"/>
          </a:xfrm>
          <a:prstGeom prst="pi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419872" y="4149080"/>
            <a:ext cx="1224136" cy="1080120"/>
          </a:xfrm>
          <a:prstGeom prst="hexagon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79317" y="4149080"/>
            <a:ext cx="1800200" cy="1080120"/>
          </a:xfrm>
          <a:prstGeom prst="rect">
            <a:avLst/>
          </a:prstGeom>
          <a:noFill/>
          <a:ln w="508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0" idx="2"/>
            <a:endCxn id="10" idx="5"/>
          </p:cNvCxnSpPr>
          <p:nvPr/>
        </p:nvCxnSpPr>
        <p:spPr>
          <a:xfrm flipV="1">
            <a:off x="3689902" y="4149080"/>
            <a:ext cx="684076" cy="10801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10" idx="4"/>
            <a:endCxn id="10" idx="1"/>
          </p:cNvCxnSpPr>
          <p:nvPr/>
        </p:nvCxnSpPr>
        <p:spPr>
          <a:xfrm>
            <a:off x="3689902" y="4149080"/>
            <a:ext cx="684076" cy="10801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0" idx="3"/>
            <a:endCxn id="10" idx="0"/>
          </p:cNvCxnSpPr>
          <p:nvPr/>
        </p:nvCxnSpPr>
        <p:spPr>
          <a:xfrm>
            <a:off x="3419872" y="4689140"/>
            <a:ext cx="12241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1" idx="1"/>
            <a:endCxn id="11" idx="3"/>
          </p:cNvCxnSpPr>
          <p:nvPr/>
        </p:nvCxnSpPr>
        <p:spPr>
          <a:xfrm>
            <a:off x="5879317" y="4689140"/>
            <a:ext cx="1800200" cy="0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1" idx="0"/>
            <a:endCxn id="11" idx="2"/>
          </p:cNvCxnSpPr>
          <p:nvPr/>
        </p:nvCxnSpPr>
        <p:spPr>
          <a:xfrm>
            <a:off x="6779417" y="4149080"/>
            <a:ext cx="0" cy="1080120"/>
          </a:xfrm>
          <a:prstGeom prst="line">
            <a:avLst/>
          </a:prstGeom>
          <a:ln w="38100" cap="rnd" cmpd="sng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899592" y="5418213"/>
                <a:ext cx="1944216" cy="10819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dirty="0" smtClean="0"/>
                  <a:t> CELKU </a:t>
                </a:r>
              </a:p>
              <a:p>
                <a:r>
                  <a:rPr lang="cs-CZ" sz="2400" dirty="0" smtClean="0"/>
                  <a:t>celého kruhu</a:t>
                </a:r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418213"/>
                <a:ext cx="1944216" cy="1081963"/>
              </a:xfrm>
              <a:prstGeom prst="rect">
                <a:avLst/>
              </a:prstGeom>
              <a:blipFill rotWithShape="1">
                <a:blip r:embed="rId3"/>
                <a:stretch>
                  <a:fillRect l="-5016" b="-12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282483" y="5447835"/>
                <a:ext cx="1944216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:r>
                  <a:rPr lang="cs-CZ" sz="2400" dirty="0" smtClean="0"/>
                  <a:t>jeden díl je</a:t>
                </a:r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dirty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0" dirty="0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400" b="1" dirty="0" smtClean="0"/>
                  <a:t> CELKU </a:t>
                </a: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2483" y="5447835"/>
                <a:ext cx="1944216" cy="1145570"/>
              </a:xfrm>
              <a:prstGeom prst="rect">
                <a:avLst/>
              </a:prstGeom>
              <a:blipFill rotWithShape="1">
                <a:blip r:embed="rId4"/>
                <a:stretch>
                  <a:fillRect l="-627" b="-2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960810" y="5447835"/>
                <a:ext cx="1944216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:r>
                  <a:rPr lang="cs-CZ" sz="2400" dirty="0" smtClean="0"/>
                  <a:t>jeden díl je</a:t>
                </a:r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dirty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0" dirty="0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b="1" dirty="0" smtClean="0"/>
                  <a:t> CELKU </a:t>
                </a: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0810" y="5447835"/>
                <a:ext cx="1944216" cy="1145570"/>
              </a:xfrm>
              <a:prstGeom prst="rect">
                <a:avLst/>
              </a:prstGeom>
              <a:blipFill rotWithShape="1">
                <a:blip r:embed="rId5"/>
                <a:stretch>
                  <a:fillRect l="-940" b="-21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5879317" y="4149080"/>
            <a:ext cx="900100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689902" y="4689140"/>
            <a:ext cx="665118" cy="540060"/>
          </a:xfrm>
          <a:prstGeom prst="triangl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4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992888" cy="100811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MODELY – GRAFICKÉ ZNÁZORNĚNÍ ZLOMKŮ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49160"/>
          </a:xfrm>
        </p:spPr>
        <p:txBody>
          <a:bodyPr/>
          <a:lstStyle/>
          <a:p>
            <a:r>
              <a:rPr lang="cs-CZ" dirty="0" smtClean="0"/>
              <a:t>Koláčový model (v kruhu, nebo v pravidelném n-úhelníku)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Čokoládový model (obdélník, nebo čtverec)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Tyčový model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Kuličkový model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6213" y="4005064"/>
            <a:ext cx="100811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3928" y="4005064"/>
            <a:ext cx="1008112" cy="720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36976" y="4005064"/>
            <a:ext cx="1008112" cy="720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152" y="4005064"/>
            <a:ext cx="1008112" cy="720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48264" y="4005064"/>
            <a:ext cx="1008112" cy="720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seč 9"/>
          <p:cNvSpPr/>
          <p:nvPr/>
        </p:nvSpPr>
        <p:spPr>
          <a:xfrm>
            <a:off x="2238521" y="1916832"/>
            <a:ext cx="792088" cy="792088"/>
          </a:xfrm>
          <a:prstGeom prst="pie">
            <a:avLst>
              <a:gd name="adj1" fmla="val 0"/>
              <a:gd name="adj2" fmla="val 1460697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esetiúhelník 10"/>
          <p:cNvSpPr/>
          <p:nvPr/>
        </p:nvSpPr>
        <p:spPr>
          <a:xfrm>
            <a:off x="5882959" y="1936884"/>
            <a:ext cx="914400" cy="914400"/>
          </a:xfrm>
          <a:prstGeom prst="dec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24325" y="1998866"/>
            <a:ext cx="792088" cy="790436"/>
          </a:xfrm>
          <a:prstGeom prst="ellipse">
            <a:avLst/>
          </a:prstGeom>
          <a:ln w="508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1" idx="6"/>
            <a:endCxn id="11" idx="1"/>
          </p:cNvCxnSpPr>
          <p:nvPr/>
        </p:nvCxnSpPr>
        <p:spPr>
          <a:xfrm>
            <a:off x="5882959" y="2394084"/>
            <a:ext cx="91440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1" idx="7"/>
            <a:endCxn id="11" idx="2"/>
          </p:cNvCxnSpPr>
          <p:nvPr/>
        </p:nvCxnSpPr>
        <p:spPr>
          <a:xfrm>
            <a:off x="5970276" y="2111519"/>
            <a:ext cx="739766" cy="56513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1" idx="8"/>
            <a:endCxn id="11" idx="3"/>
          </p:cNvCxnSpPr>
          <p:nvPr/>
        </p:nvCxnSpPr>
        <p:spPr>
          <a:xfrm>
            <a:off x="6198876" y="1936885"/>
            <a:ext cx="282566" cy="91439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1" idx="9"/>
            <a:endCxn id="11" idx="4"/>
          </p:cNvCxnSpPr>
          <p:nvPr/>
        </p:nvCxnSpPr>
        <p:spPr>
          <a:xfrm flipH="1">
            <a:off x="6198876" y="1936885"/>
            <a:ext cx="282566" cy="91439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1" idx="5"/>
            <a:endCxn id="11" idx="0"/>
          </p:cNvCxnSpPr>
          <p:nvPr/>
        </p:nvCxnSpPr>
        <p:spPr>
          <a:xfrm flipV="1">
            <a:off x="5970276" y="2111519"/>
            <a:ext cx="739766" cy="56513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6797359" y="2851284"/>
            <a:ext cx="1519057" cy="865748"/>
          </a:xfrm>
          <a:prstGeom prst="rect">
            <a:avLst/>
          </a:prstGeom>
          <a:solidFill>
            <a:srgbClr val="9C5D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0" idx="1"/>
            <a:endCxn id="30" idx="3"/>
          </p:cNvCxnSpPr>
          <p:nvPr/>
        </p:nvCxnSpPr>
        <p:spPr>
          <a:xfrm>
            <a:off x="6797359" y="3284158"/>
            <a:ext cx="1519057" cy="0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164288" y="2851284"/>
            <a:ext cx="0" cy="865748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30" idx="0"/>
            <a:endCxn id="30" idx="2"/>
          </p:cNvCxnSpPr>
          <p:nvPr/>
        </p:nvCxnSpPr>
        <p:spPr>
          <a:xfrm>
            <a:off x="7556888" y="2851284"/>
            <a:ext cx="0" cy="865748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956376" y="2851284"/>
            <a:ext cx="0" cy="865748"/>
          </a:xfrm>
          <a:prstGeom prst="line">
            <a:avLst/>
          </a:prstGeom>
          <a:ln w="381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3275856" y="4869160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572272" y="5439275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139952" y="5008525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283968" y="5487144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780309" y="5916619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644008" y="6093296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4932040" y="5343128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738943" y="6060635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792960" y="4831848"/>
            <a:ext cx="288032" cy="288032"/>
          </a:xfrm>
          <a:prstGeom prst="ellipse">
            <a:avLst/>
          </a:prstGeom>
          <a:solidFill>
            <a:srgbClr val="F61B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5357071" y="5628587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643995" y="4975864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026975" y="5487144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5" idx="2"/>
            <a:endCxn id="15" idx="6"/>
          </p:cNvCxnSpPr>
          <p:nvPr/>
        </p:nvCxnSpPr>
        <p:spPr>
          <a:xfrm>
            <a:off x="3924325" y="2394084"/>
            <a:ext cx="79208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5" idx="0"/>
            <a:endCxn id="15" idx="4"/>
          </p:cNvCxnSpPr>
          <p:nvPr/>
        </p:nvCxnSpPr>
        <p:spPr>
          <a:xfrm>
            <a:off x="4320369" y="1998866"/>
            <a:ext cx="0" cy="7904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255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KOLÁČOVÝ MODEL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51520" y="1412776"/>
            <a:ext cx="8136904" cy="4433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 obrázek připište správně zlomek: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17709" y="-1405341"/>
            <a:ext cx="1607844" cy="8828255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3970930"/>
                <a:ext cx="720080" cy="136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970930"/>
                <a:ext cx="720080" cy="13644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195736" y="3970930"/>
                <a:ext cx="720080" cy="136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4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970930"/>
                <a:ext cx="720080" cy="13644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71011" y="3976048"/>
                <a:ext cx="720080" cy="136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4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1011" y="3976048"/>
                <a:ext cx="720080" cy="13644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84293" y="4035757"/>
                <a:ext cx="720080" cy="136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44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293" y="4035757"/>
                <a:ext cx="720080" cy="136441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958965" y="4035757"/>
                <a:ext cx="720080" cy="13644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4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8965" y="4035757"/>
                <a:ext cx="720080" cy="136441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956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6860" y="-86138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ČOKOLÁDOVÝ MODEL: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132856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2649255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5869" y="2132856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47664" y="2649255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09965" y="2132856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74061" y="2132856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13496" y="2649255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856" y="2649255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77592" y="3153311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45869" y="3155869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1773" y="3153311"/>
            <a:ext cx="864096" cy="504056"/>
          </a:xfrm>
          <a:prstGeom prst="rect">
            <a:avLst/>
          </a:prstGeom>
          <a:solidFill>
            <a:srgbClr val="9C5D3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3496" y="3153311"/>
            <a:ext cx="864096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545082" y="1196752"/>
            <a:ext cx="5911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část čokolády je vyznačená hnědou barvou a jaká část je bez barvy ?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61582" y="3934199"/>
            <a:ext cx="29975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TYČOVÝ MODEL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 flipV="1">
            <a:off x="755576" y="4869160"/>
            <a:ext cx="1008112" cy="1897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flipV="1">
            <a:off x="1763688" y="4869160"/>
            <a:ext cx="1008112" cy="1897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 flipV="1">
            <a:off x="2773536" y="4869160"/>
            <a:ext cx="1008112" cy="18973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flipV="1">
            <a:off x="3781648" y="4869160"/>
            <a:ext cx="1008112" cy="1897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flipV="1">
            <a:off x="4789760" y="4869160"/>
            <a:ext cx="1008112" cy="18973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flipV="1">
            <a:off x="5798012" y="4869160"/>
            <a:ext cx="1008112" cy="1897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flipV="1">
            <a:off x="6806124" y="4869160"/>
            <a:ext cx="1008112" cy="18973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flipV="1">
            <a:off x="7814236" y="4869160"/>
            <a:ext cx="1008112" cy="1897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83569" y="5301208"/>
            <a:ext cx="54584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část tyče je vyznačená červenou barvou a jaká část je bez barvy 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546268" y="2315821"/>
                <a:ext cx="2910526" cy="788742"/>
              </a:xfrm>
              <a:prstGeom prst="rect">
                <a:avLst/>
              </a:prstGeom>
              <a:solidFill>
                <a:srgbClr val="9C5D3A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Hnědou barvou: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6268" y="2315821"/>
                <a:ext cx="2910526" cy="788742"/>
              </a:xfrm>
              <a:prstGeom prst="rect">
                <a:avLst/>
              </a:prstGeom>
              <a:blipFill rotWithShape="1">
                <a:blip r:embed="rId2"/>
                <a:stretch>
                  <a:fillRect l="-3354" b="-15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310748" y="3145457"/>
                <a:ext cx="3511600" cy="788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bez barvy: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0748" y="3145457"/>
                <a:ext cx="3511600" cy="788742"/>
              </a:xfrm>
              <a:prstGeom prst="rect">
                <a:avLst/>
              </a:prstGeom>
              <a:blipFill rotWithShape="1">
                <a:blip r:embed="rId3"/>
                <a:stretch>
                  <a:fillRect l="-2604" b="-15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554380" y="5263394"/>
                <a:ext cx="2906052" cy="788742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červenou barvou: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4380" y="5263394"/>
                <a:ext cx="2906052" cy="788742"/>
              </a:xfrm>
              <a:prstGeom prst="rect">
                <a:avLst/>
              </a:prstGeom>
              <a:blipFill rotWithShape="1">
                <a:blip r:embed="rId4"/>
                <a:stretch>
                  <a:fillRect l="-3145" b="-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444208" y="6044666"/>
                <a:ext cx="2057945" cy="7991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bez barvy: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6044666"/>
                <a:ext cx="2057945" cy="799193"/>
              </a:xfrm>
              <a:prstGeom prst="rect">
                <a:avLst/>
              </a:prstGeom>
              <a:blipFill rotWithShape="1">
                <a:blip r:embed="rId5"/>
                <a:stretch>
                  <a:fillRect l="-4438" b="-7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77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/>
      <p:bldP spid="29" grpId="0" animBg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KULIČKOVÝ MODEL: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73623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Jaká část balónků je červená, modrá, zelená a žlutá? Zapište pomocí zlomku.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899592" y="2852936"/>
            <a:ext cx="360040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387939" y="500463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25560" y="3517776"/>
            <a:ext cx="360040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589594" y="2743466"/>
            <a:ext cx="360040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69614" y="366943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64804" y="416487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47974" y="462035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78832" y="3538153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02845" y="399762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298812" y="2933751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03848" y="311474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563888" y="4524918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076714" y="2797696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975225" y="4824611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36143" y="5364671"/>
            <a:ext cx="360040" cy="36004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447974" y="5430117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042687" y="5803651"/>
            <a:ext cx="360040" cy="36004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868537" y="4532427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69614" y="5723960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76180" y="523829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39552" y="4440337"/>
            <a:ext cx="360040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99259" y="5746506"/>
            <a:ext cx="360040" cy="36004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270799" y="4794336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910759" y="3724479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788024" y="2694077"/>
                <a:ext cx="4117625" cy="7866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Červené jsou 4 ze 24,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694077"/>
                <a:ext cx="4117625" cy="786690"/>
              </a:xfrm>
              <a:prstGeom prst="rect">
                <a:avLst/>
              </a:prstGeom>
              <a:blipFill rotWithShape="1">
                <a:blip r:embed="rId2"/>
                <a:stretch>
                  <a:fillRect l="-2219" b="-7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940423" y="3691174"/>
                <a:ext cx="4117625" cy="7866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Modrých  je 11, ze 24,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0423" y="3691174"/>
                <a:ext cx="4117625" cy="786690"/>
              </a:xfrm>
              <a:prstGeom prst="rect">
                <a:avLst/>
              </a:prstGeom>
              <a:blipFill rotWithShape="1">
                <a:blip r:embed="rId3"/>
                <a:stretch>
                  <a:fillRect l="-2219" b="-7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677747" y="5544691"/>
                <a:ext cx="4117625" cy="788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Zelené jsou 3, ze 24,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7747" y="5544691"/>
                <a:ext cx="4117625" cy="788742"/>
              </a:xfrm>
              <a:prstGeom prst="rect">
                <a:avLst/>
              </a:prstGeom>
              <a:blipFill rotWithShape="1">
                <a:blip r:embed="rId4"/>
                <a:stretch>
                  <a:fillRect l="-2219" b="-15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178775" y="4738939"/>
                <a:ext cx="4117625" cy="787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Zelených  je 6, ze 24, tedy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8775" y="4738939"/>
                <a:ext cx="4117625" cy="787716"/>
              </a:xfrm>
              <a:prstGeom prst="rect">
                <a:avLst/>
              </a:prstGeom>
              <a:blipFill rotWithShape="1">
                <a:blip r:embed="rId5"/>
                <a:stretch>
                  <a:fillRect l="-2370" b="-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419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/>
          </a:bodyPr>
          <a:lstStyle/>
          <a:p>
            <a:r>
              <a:rPr lang="cs-CZ" sz="2200" dirty="0" smtClean="0"/>
              <a:t>Tento výukový materiál bude využíván v hodině aritmetiky v 7. ročníku, jako doplňkový materiál na nové téma: zlomky. Konkrétně grafické znázornění zlomků – modely.</a:t>
            </a:r>
          </a:p>
          <a:p>
            <a:r>
              <a:rPr lang="cs-CZ" sz="2200" dirty="0" smtClean="0"/>
              <a:t>Následuje přehled všech používaných grafických modelů.</a:t>
            </a:r>
          </a:p>
          <a:p>
            <a:r>
              <a:rPr lang="cs-CZ" sz="2200" dirty="0" smtClean="0"/>
              <a:t>Poté se podrobněji vracíme k </a:t>
            </a:r>
            <a:r>
              <a:rPr lang="cs-CZ" sz="2200" smtClean="0"/>
              <a:t>jednotlivým grafickým modelům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Tématu se věnuji dostatečně dlouho, aby si žáci dobře osvojili pojem celku a jeho částí.</a:t>
            </a:r>
          </a:p>
          <a:p>
            <a:r>
              <a:rPr lang="cs-CZ" sz="2200" dirty="0" smtClean="0"/>
              <a:t>Žáci si tak mohou vybrat, který z modelů jim připadá nejnázornější. Ten pak mohou používat při pochopení složitějších případů.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</a:t>
            </a:r>
            <a:r>
              <a:rPr lang="cs-CZ" sz="1400" i="1" dirty="0" smtClean="0"/>
              <a:t>- 25 kapitol z didaktiky matematiky – M. Hejný,  J. Novotná, N. Stehlíková – KMDM,  		Praha 2004 </a:t>
            </a: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1867</TotalTime>
  <Words>382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ARITMETIKA 7</vt:lpstr>
      <vt:lpstr>JAK SE ZLOMKY POČÍTÁME A JAK JE ZOBRAZUJEME?</vt:lpstr>
      <vt:lpstr>MODELY – GRAFICKÉ ZNÁZORNĚNÍ ZLOMKŮ</vt:lpstr>
      <vt:lpstr>KOLÁČOVÝ MODEL</vt:lpstr>
      <vt:lpstr>ČOKOLÁDOVÝ MODEL:</vt:lpstr>
      <vt:lpstr>KULIČKOVÝ MODEL: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300</cp:revision>
  <dcterms:created xsi:type="dcterms:W3CDTF">2011-11-27T20:43:59Z</dcterms:created>
  <dcterms:modified xsi:type="dcterms:W3CDTF">2012-08-22T20:53:45Z</dcterms:modified>
</cp:coreProperties>
</file>