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3" r:id="rId7"/>
    <p:sldId id="265" r:id="rId8"/>
    <p:sldId id="266" r:id="rId9"/>
    <p:sldId id="267" r:id="rId10"/>
    <p:sldId id="268" r:id="rId11"/>
    <p:sldId id="269" r:id="rId12"/>
    <p:sldId id="270"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8" d="100"/>
          <a:sy n="78" d="100"/>
        </p:scale>
        <p:origin x="-74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smtClean="0"/>
            <a:t>:</a:t>
          </a:r>
          <a:r>
            <a:rPr lang="cs-CZ" sz="2000" baseline="0" smtClean="0"/>
            <a:t> </a:t>
          </a:r>
          <a:r>
            <a:rPr lang="cs-CZ" sz="2000" baseline="0" smtClean="0"/>
            <a:t>VY_32_INOVACE_19_ČJ1</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Kolín V., Mnichovická 62</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Šárka Fantová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Práce s textem, rozvoj čtenářské gramotnosti</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4"/>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4"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4"/>
      <dgm:spPr/>
    </dgm:pt>
    <dgm:pt modelId="{A52A0455-90FF-4808-ABD0-F02540D31D5A}" type="pres">
      <dgm:prSet presAssocID="{D1B46980-6531-4606-95E6-44980827E919}" presName="circle2" presStyleLbl="node1" presStyleIdx="1" presStyleCnt="4"/>
      <dgm:spPr/>
    </dgm:pt>
    <dgm:pt modelId="{6140AFEC-043D-4C43-A2F9-D0F5331DF3A3}" type="pres">
      <dgm:prSet presAssocID="{D1B46980-6531-4606-95E6-44980827E919}" presName="rect2" presStyleLbl="alignAcc1" presStyleIdx="1" presStyleCnt="4"/>
      <dgm:spPr/>
      <dgm:t>
        <a:bodyPr/>
        <a:lstStyle/>
        <a:p>
          <a:endParaRPr lang="cs-CZ"/>
        </a:p>
      </dgm:t>
    </dgm:pt>
    <dgm:pt modelId="{9358AC05-5D7D-4327-9F80-1AD486AEA664}" type="pres">
      <dgm:prSet presAssocID="{B651F6E3-6281-48DB-9319-2AEAFDAE7572}" presName="vertSpace3" presStyleLbl="node1" presStyleIdx="1" presStyleCnt="4"/>
      <dgm:spPr/>
    </dgm:pt>
    <dgm:pt modelId="{313FC574-E1CD-4FB4-B054-0B805CE0447D}" type="pres">
      <dgm:prSet presAssocID="{B651F6E3-6281-48DB-9319-2AEAFDAE7572}" presName="circle3" presStyleLbl="node1" presStyleIdx="2" presStyleCnt="4"/>
      <dgm:spPr/>
    </dgm:pt>
    <dgm:pt modelId="{619D679B-A015-4ECF-8348-D1034C574F40}" type="pres">
      <dgm:prSet presAssocID="{B651F6E3-6281-48DB-9319-2AEAFDAE7572}" presName="rect3" presStyleLbl="alignAcc1" presStyleIdx="2" presStyleCnt="4"/>
      <dgm:spPr/>
      <dgm:t>
        <a:bodyPr/>
        <a:lstStyle/>
        <a:p>
          <a:endParaRPr lang="cs-CZ"/>
        </a:p>
      </dgm:t>
    </dgm:pt>
    <dgm:pt modelId="{322283A8-4A27-4CDA-BAE3-F381106A9174}" type="pres">
      <dgm:prSet presAssocID="{D8197B8C-B260-4A16-BDF4-0947B075E274}" presName="vertSpace4" presStyleLbl="node1" presStyleIdx="2" presStyleCnt="4"/>
      <dgm:spPr/>
    </dgm:pt>
    <dgm:pt modelId="{FFC9F71D-1B4F-4AD9-A4A6-86ADEFC8AF5C}" type="pres">
      <dgm:prSet presAssocID="{D8197B8C-B260-4A16-BDF4-0947B075E274}" presName="circle4" presStyleLbl="node1" presStyleIdx="3" presStyleCnt="4"/>
      <dgm:spPr/>
    </dgm:pt>
    <dgm:pt modelId="{25B08C86-7E15-44DC-BE7F-FFB55DD49D12}" type="pres">
      <dgm:prSet presAssocID="{D8197B8C-B260-4A16-BDF4-0947B075E274}" presName="rect4" presStyleLbl="alignAcc1" presStyleIdx="3" presStyleCnt="4"/>
      <dgm:spPr/>
      <dgm:t>
        <a:bodyPr/>
        <a:lstStyle/>
        <a:p>
          <a:endParaRPr lang="cs-CZ"/>
        </a:p>
      </dgm:t>
    </dgm:pt>
    <dgm:pt modelId="{AED2198E-93D5-4001-81B4-73124B309672}" type="pres">
      <dgm:prSet presAssocID="{D1D4F407-5343-4D3F-B5B9-D407B03CAEB4}" presName="rect1ParTxNoCh" presStyleLbl="alignAcc1" presStyleIdx="3" presStyleCnt="4">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3" presStyleCnt="4">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3" presStyleCnt="4">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3" presStyleCnt="4">
        <dgm:presLayoutVars>
          <dgm:chMax val="1"/>
          <dgm:bulletEnabled val="1"/>
        </dgm:presLayoutVars>
      </dgm:prSet>
      <dgm:spPr/>
      <dgm:t>
        <a:bodyPr/>
        <a:lstStyle/>
        <a:p>
          <a:endParaRPr lang="cs-CZ"/>
        </a:p>
      </dgm:t>
    </dgm:pt>
  </dgm:ptLst>
  <dgm:cxnLst>
    <dgm:cxn modelId="{7780C161-DAD9-4F60-A667-1D81B3ADC70C}"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7BF84B44-8D77-4309-B658-90EA9323895D}" type="presOf" srcId="{D1D4F407-5343-4D3F-B5B9-D407B03CAEB4}" destId="{D005CE8C-CC26-4C3E-AC11-E15060ECD759}" srcOrd="0" destOrd="0" presId="urn:microsoft.com/office/officeart/2005/8/layout/target3"/>
    <dgm:cxn modelId="{AF769983-0882-4D0F-BA01-B4517FB1125E}" type="presOf" srcId="{D1B46980-6531-4606-95E6-44980827E919}" destId="{2BE915AB-18AA-4053-B92C-3BFC9ED204BB}" srcOrd="1"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FB7A05B0-F93E-41B5-B3BD-CCD5DC9128D1}" type="presOf" srcId="{757F3AB3-0718-4624-B441-E567A8F0AB56}" destId="{333A1088-737F-45CB-B68E-254E46348037}" srcOrd="0" destOrd="0" presId="urn:microsoft.com/office/officeart/2005/8/layout/target3"/>
    <dgm:cxn modelId="{C336FDF4-C65B-4F9F-8367-399A8B586F30}" type="presOf" srcId="{B651F6E3-6281-48DB-9319-2AEAFDAE7572}" destId="{619D679B-A015-4ECF-8348-D1034C574F40}" srcOrd="0" destOrd="0" presId="urn:microsoft.com/office/officeart/2005/8/layout/target3"/>
    <dgm:cxn modelId="{FB34F70A-2036-4485-ACEB-C1BD4D5A5E95}" type="presOf" srcId="{D8197B8C-B260-4A16-BDF4-0947B075E274}" destId="{5A5FFA88-C948-4069-8E93-59FA12366E83}" srcOrd="1"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9DEA8773-2CEE-4925-97FA-DB806740743D}" type="presOf" srcId="{D8197B8C-B260-4A16-BDF4-0947B075E274}" destId="{25B08C86-7E15-44DC-BE7F-FFB55DD49D12}"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13CDA376-51CC-43A4-BB28-D68FA4900018}" type="presParOf" srcId="{333A1088-737F-45CB-B68E-254E46348037}" destId="{AED2198E-93D5-4001-81B4-73124B309672}" srcOrd="12" destOrd="0" presId="urn:microsoft.com/office/officeart/2005/8/layout/target3"/>
    <dgm:cxn modelId="{43CC709B-1745-47B2-8A06-E8380F06E8A9}" type="presParOf" srcId="{333A1088-737F-45CB-B68E-254E46348037}" destId="{2BE915AB-18AA-4053-B92C-3BFC9ED204BB}" srcOrd="13" destOrd="0" presId="urn:microsoft.com/office/officeart/2005/8/layout/target3"/>
    <dgm:cxn modelId="{23FB4463-6545-4245-B514-AB668D3F89F0}" type="presParOf" srcId="{333A1088-737F-45CB-B68E-254E46348037}" destId="{6BB5E863-4638-4E1D-BFDE-399D028AC4ED}" srcOrd="14" destOrd="0" presId="urn:microsoft.com/office/officeart/2005/8/layout/target3"/>
    <dgm:cxn modelId="{E511B6D4-0D10-4AEB-B5EF-3B249F5AA9AF}" type="presParOf" srcId="{333A1088-737F-45CB-B68E-254E46348037}" destId="{5A5FFA88-C948-4069-8E93-59FA12366E83}"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1470025" cy="147002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717841" y="0"/>
          <a:ext cx="7037387" cy="147002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Kolín V., Mnichovická 62</a:t>
          </a:r>
          <a:endParaRPr lang="cs-CZ" sz="2000" kern="1200" dirty="0"/>
        </a:p>
      </dsp:txBody>
      <dsp:txXfrm>
        <a:off x="717841" y="0"/>
        <a:ext cx="7037387" cy="312380"/>
      </dsp:txXfrm>
    </dsp:sp>
    <dsp:sp modelId="{A52A0455-90FF-4808-ABD0-F02540D31D5A}">
      <dsp:nvSpPr>
        <dsp:cNvPr id="0" name=""/>
        <dsp:cNvSpPr/>
      </dsp:nvSpPr>
      <dsp:spPr>
        <a:xfrm>
          <a:off x="192940" y="312380"/>
          <a:ext cx="1084143" cy="108414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735012" y="312380"/>
          <a:ext cx="7037387" cy="108414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Šárka Fantová</a:t>
          </a:r>
          <a:endParaRPr lang="cs-CZ" sz="2000" kern="1200" dirty="0"/>
        </a:p>
      </dsp:txBody>
      <dsp:txXfrm>
        <a:off x="735012" y="312380"/>
        <a:ext cx="7037387" cy="312380"/>
      </dsp:txXfrm>
    </dsp:sp>
    <dsp:sp modelId="{313FC574-E1CD-4FB4-B054-0B805CE0447D}">
      <dsp:nvSpPr>
        <dsp:cNvPr id="0" name=""/>
        <dsp:cNvSpPr/>
      </dsp:nvSpPr>
      <dsp:spPr>
        <a:xfrm>
          <a:off x="385881" y="624760"/>
          <a:ext cx="698261" cy="69826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735012" y="624760"/>
          <a:ext cx="7037387" cy="69826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smtClean="0"/>
            <a:t>:</a:t>
          </a:r>
          <a:r>
            <a:rPr lang="cs-CZ" sz="2000" kern="1200" baseline="0" smtClean="0"/>
            <a:t> </a:t>
          </a:r>
          <a:r>
            <a:rPr lang="cs-CZ" sz="2000" kern="1200" baseline="0" smtClean="0"/>
            <a:t>VY_32_INOVACE_19_ČJ1</a:t>
          </a:r>
          <a:endParaRPr lang="cs-CZ" sz="2000" kern="1200" dirty="0"/>
        </a:p>
      </dsp:txBody>
      <dsp:txXfrm>
        <a:off x="735012" y="624760"/>
        <a:ext cx="7037387" cy="312380"/>
      </dsp:txXfrm>
    </dsp:sp>
    <dsp:sp modelId="{FFC9F71D-1B4F-4AD9-A4A6-86ADEFC8AF5C}">
      <dsp:nvSpPr>
        <dsp:cNvPr id="0" name=""/>
        <dsp:cNvSpPr/>
      </dsp:nvSpPr>
      <dsp:spPr>
        <a:xfrm>
          <a:off x="578822" y="937140"/>
          <a:ext cx="312380" cy="312380"/>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735012" y="937140"/>
          <a:ext cx="7037387" cy="31238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Práce s textem, rozvoj čtenářské gramotnosti</a:t>
          </a:r>
          <a:endParaRPr lang="cs-CZ" sz="2000" kern="1200" dirty="0"/>
        </a:p>
      </dsp:txBody>
      <dsp:txXfrm>
        <a:off x="735012" y="937140"/>
        <a:ext cx="7037387" cy="31238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22.8.2012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011046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22.8.2012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92793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t>22.8.2012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401153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t>22.8.2012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50737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t>22.8.2012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74820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t>22.8.2012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4180409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t>22.8.2012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65690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t>22.8.2012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1267879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t>22.8.2012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3354419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22.8.2012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941121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22.8.2012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29256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t>22.8.2012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t>‹#›</a:t>
            </a:fld>
            <a:endParaRPr lang="cs-CZ"/>
          </a:p>
        </p:txBody>
      </p:sp>
    </p:spTree>
    <p:extLst>
      <p:ext uri="{BB962C8B-B14F-4D97-AF65-F5344CB8AC3E}">
        <p14:creationId xmlns:p14="http://schemas.microsoft.com/office/powerpoint/2010/main" val="251834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192435784"/>
              </p:ext>
            </p:extLst>
          </p:nvPr>
        </p:nvGraphicFramePr>
        <p:xfrm>
          <a:off x="685800" y="2130425"/>
          <a:ext cx="7772400" cy="14700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Podnadpis 2"/>
          <p:cNvSpPr>
            <a:spLocks noGrp="1"/>
          </p:cNvSpPr>
          <p:nvPr>
            <p:ph type="subTitle" idx="1"/>
          </p:nvPr>
        </p:nvSpPr>
        <p:spPr/>
        <p:txBody>
          <a:bodyPr/>
          <a:lstStyle/>
          <a:p>
            <a:r>
              <a:rPr lang="cs-CZ" dirty="0" smtClean="0"/>
              <a:t>Práce s textem, rozvoj čtenářské gramotnosti</a:t>
            </a:r>
            <a:endParaRPr lang="cs-CZ" dirty="0"/>
          </a:p>
        </p:txBody>
      </p:sp>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20468" y="5085184"/>
            <a:ext cx="5407152" cy="1045464"/>
          </a:xfrm>
          <a:prstGeom prst="rect">
            <a:avLst/>
          </a:prstGeom>
        </p:spPr>
      </p:pic>
      <p:sp>
        <p:nvSpPr>
          <p:cNvPr id="6" name="TextovéPole 5"/>
          <p:cNvSpPr txBox="1"/>
          <p:nvPr/>
        </p:nvSpPr>
        <p:spPr>
          <a:xfrm>
            <a:off x="107504" y="6309320"/>
            <a:ext cx="8856984" cy="369332"/>
          </a:xfrm>
          <a:prstGeom prst="rect">
            <a:avLst/>
          </a:prstGeom>
          <a:noFill/>
        </p:spPr>
        <p:txBody>
          <a:bodyPr wrap="square" rtlCol="0">
            <a:spAutoFit/>
          </a:bodyPr>
          <a:lstStyle/>
          <a:p>
            <a:pPr>
              <a:tabLst>
                <a:tab pos="7534275" algn="l"/>
              </a:tabLst>
            </a:pPr>
            <a:r>
              <a:rPr lang="cs-CZ" dirty="0" smtClean="0"/>
              <a:t>20. 1. 2012	1. třída</a:t>
            </a:r>
            <a:endParaRPr lang="cs-CZ" dirty="0"/>
          </a:p>
        </p:txBody>
      </p:sp>
    </p:spTree>
    <p:extLst>
      <p:ext uri="{BB962C8B-B14F-4D97-AF65-F5344CB8AC3E}">
        <p14:creationId xmlns:p14="http://schemas.microsoft.com/office/powerpoint/2010/main" val="4181967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Víš, co je ILUSTRACE?</a:t>
            </a:r>
            <a:endParaRPr lang="cs-CZ" dirty="0"/>
          </a:p>
        </p:txBody>
      </p:sp>
      <p:sp>
        <p:nvSpPr>
          <p:cNvPr id="3" name="Zástupný symbol pro obsah 2"/>
          <p:cNvSpPr>
            <a:spLocks noGrp="1"/>
          </p:cNvSpPr>
          <p:nvPr>
            <p:ph idx="1"/>
          </p:nvPr>
        </p:nvSpPr>
        <p:spPr/>
        <p:txBody>
          <a:bodyPr/>
          <a:lstStyle/>
          <a:p>
            <a:endParaRPr lang="cs-CZ"/>
          </a:p>
        </p:txBody>
      </p:sp>
    </p:spTree>
    <p:extLst>
      <p:ext uri="{BB962C8B-B14F-4D97-AF65-F5344CB8AC3E}">
        <p14:creationId xmlns:p14="http://schemas.microsoft.com/office/powerpoint/2010/main" val="3220613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Toto je ilustrace k jedné pohádce. O čem by pohádka mohla být?</a:t>
            </a:r>
            <a:endParaRPr lang="cs-CZ" dirty="0"/>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776" y="1628800"/>
            <a:ext cx="5351008" cy="4525963"/>
          </a:xfrm>
        </p:spPr>
      </p:pic>
    </p:spTree>
    <p:extLst>
      <p:ext uri="{BB962C8B-B14F-4D97-AF65-F5344CB8AC3E}">
        <p14:creationId xmlns:p14="http://schemas.microsoft.com/office/powerpoint/2010/main" val="4027409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Poslechni si první část pohádky </a:t>
            </a:r>
            <a:br>
              <a:rPr lang="cs-CZ" dirty="0" smtClean="0"/>
            </a:br>
            <a:r>
              <a:rPr lang="cs-CZ" dirty="0" smtClean="0"/>
              <a:t>(</a:t>
            </a:r>
            <a:r>
              <a:rPr lang="cs-CZ" i="1" dirty="0" smtClean="0"/>
              <a:t>četba 1. části)</a:t>
            </a:r>
            <a:endParaRPr lang="cs-CZ" dirty="0"/>
          </a:p>
        </p:txBody>
      </p:sp>
      <p:sp>
        <p:nvSpPr>
          <p:cNvPr id="3" name="Zástupný symbol pro obsah 2"/>
          <p:cNvSpPr>
            <a:spLocks noGrp="1"/>
          </p:cNvSpPr>
          <p:nvPr>
            <p:ph idx="1"/>
          </p:nvPr>
        </p:nvSpPr>
        <p:spPr/>
        <p:txBody>
          <a:bodyPr/>
          <a:lstStyle/>
          <a:p>
            <a:r>
              <a:rPr lang="cs-CZ" dirty="0" smtClean="0"/>
              <a:t>OTÁZKA  po čtení:</a:t>
            </a:r>
          </a:p>
          <a:p>
            <a:pPr marL="0" indent="0">
              <a:buNone/>
            </a:pPr>
            <a:r>
              <a:rPr lang="cs-CZ" dirty="0" smtClean="0">
                <a:solidFill>
                  <a:srgbClr val="FF0000"/>
                </a:solidFill>
              </a:rPr>
              <a:t>PROČ TO ASI PRO MEDVĚDA NENÍ ŽÁDNÝ ZÁVOD?</a:t>
            </a:r>
            <a:endParaRPr lang="cs-CZ" dirty="0">
              <a:solidFill>
                <a:srgbClr val="FF0000"/>
              </a:solidFill>
            </a:endParaRPr>
          </a:p>
        </p:txBody>
      </p:sp>
    </p:spTree>
    <p:extLst>
      <p:ext uri="{BB962C8B-B14F-4D97-AF65-F5344CB8AC3E}">
        <p14:creationId xmlns:p14="http://schemas.microsoft.com/office/powerpoint/2010/main" val="880065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A posloucháme dál…</a:t>
            </a:r>
            <a:br>
              <a:rPr lang="cs-CZ" dirty="0" smtClean="0"/>
            </a:br>
            <a:r>
              <a:rPr lang="cs-CZ" dirty="0" smtClean="0"/>
              <a:t>(</a:t>
            </a:r>
            <a:r>
              <a:rPr lang="cs-CZ" i="1" dirty="0" smtClean="0"/>
              <a:t>četba 2. části)</a:t>
            </a:r>
            <a:endParaRPr lang="cs-CZ" dirty="0"/>
          </a:p>
        </p:txBody>
      </p:sp>
      <p:sp>
        <p:nvSpPr>
          <p:cNvPr id="3" name="Zástupný symbol pro obsah 2"/>
          <p:cNvSpPr>
            <a:spLocks noGrp="1"/>
          </p:cNvSpPr>
          <p:nvPr>
            <p:ph idx="1"/>
          </p:nvPr>
        </p:nvSpPr>
        <p:spPr/>
        <p:txBody>
          <a:bodyPr/>
          <a:lstStyle/>
          <a:p>
            <a:r>
              <a:rPr lang="cs-CZ" dirty="0" smtClean="0"/>
              <a:t>OTÁZKA po čtení?</a:t>
            </a:r>
          </a:p>
          <a:p>
            <a:pPr marL="0" indent="0">
              <a:buNone/>
            </a:pPr>
            <a:r>
              <a:rPr lang="cs-CZ" dirty="0" smtClean="0">
                <a:solidFill>
                  <a:srgbClr val="FF0000"/>
                </a:solidFill>
              </a:rPr>
              <a:t>KDO TO ASI MLUVÍ?</a:t>
            </a:r>
            <a:endParaRPr lang="cs-CZ" dirty="0">
              <a:solidFill>
                <a:srgbClr val="FF0000"/>
              </a:solidFill>
            </a:endParaRPr>
          </a:p>
        </p:txBody>
      </p:sp>
    </p:spTree>
    <p:extLst>
      <p:ext uri="{BB962C8B-B14F-4D97-AF65-F5344CB8AC3E}">
        <p14:creationId xmlns:p14="http://schemas.microsoft.com/office/powerpoint/2010/main" val="173254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Čteme dál….</a:t>
            </a:r>
            <a:br>
              <a:rPr lang="cs-CZ" dirty="0" smtClean="0"/>
            </a:br>
            <a:r>
              <a:rPr lang="cs-CZ" i="1" dirty="0" smtClean="0"/>
              <a:t>(četba 3. části)</a:t>
            </a:r>
            <a:endParaRPr lang="cs-CZ" dirty="0"/>
          </a:p>
        </p:txBody>
      </p:sp>
      <p:sp>
        <p:nvSpPr>
          <p:cNvPr id="3" name="Zástupný symbol pro obsah 2"/>
          <p:cNvSpPr>
            <a:spLocks noGrp="1"/>
          </p:cNvSpPr>
          <p:nvPr>
            <p:ph idx="1"/>
          </p:nvPr>
        </p:nvSpPr>
        <p:spPr/>
        <p:txBody>
          <a:bodyPr/>
          <a:lstStyle/>
          <a:p>
            <a:r>
              <a:rPr lang="cs-CZ" dirty="0" smtClean="0"/>
              <a:t>OTÁZKA po čtení:</a:t>
            </a:r>
          </a:p>
          <a:p>
            <a:pPr marL="0" indent="0">
              <a:buNone/>
            </a:pPr>
            <a:r>
              <a:rPr lang="cs-CZ" dirty="0" smtClean="0">
                <a:solidFill>
                  <a:srgbClr val="FF0000"/>
                </a:solidFill>
              </a:rPr>
              <a:t>JAK BY MOHLA POHÁDKA POKRAČOVAT?</a:t>
            </a:r>
            <a:endParaRPr lang="cs-CZ" dirty="0">
              <a:solidFill>
                <a:srgbClr val="FF0000"/>
              </a:solidFill>
            </a:endParaRPr>
          </a:p>
        </p:txBody>
      </p:sp>
    </p:spTree>
    <p:extLst>
      <p:ext uri="{BB962C8B-B14F-4D97-AF65-F5344CB8AC3E}">
        <p14:creationId xmlns:p14="http://schemas.microsoft.com/office/powerpoint/2010/main" val="329676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Tak se přesvědčíme, kdo měl pravdu…</a:t>
            </a:r>
            <a:br>
              <a:rPr lang="cs-CZ" dirty="0" smtClean="0"/>
            </a:br>
            <a:r>
              <a:rPr lang="cs-CZ" i="1" dirty="0" smtClean="0"/>
              <a:t>(četba 4. části)</a:t>
            </a:r>
            <a:endParaRPr lang="cs-CZ" dirty="0"/>
          </a:p>
        </p:txBody>
      </p:sp>
      <p:sp>
        <p:nvSpPr>
          <p:cNvPr id="3" name="Zástupný symbol pro obsah 2"/>
          <p:cNvSpPr>
            <a:spLocks noGrp="1"/>
          </p:cNvSpPr>
          <p:nvPr>
            <p:ph idx="1"/>
          </p:nvPr>
        </p:nvSpPr>
        <p:spPr/>
        <p:txBody>
          <a:bodyPr/>
          <a:lstStyle/>
          <a:p>
            <a:pPr marL="0" indent="0">
              <a:buNone/>
            </a:pPr>
            <a:endParaRPr lang="cs-CZ" dirty="0"/>
          </a:p>
        </p:txBody>
      </p:sp>
    </p:spTree>
    <p:extLst>
      <p:ext uri="{BB962C8B-B14F-4D97-AF65-F5344CB8AC3E}">
        <p14:creationId xmlns:p14="http://schemas.microsoft.com/office/powerpoint/2010/main" val="2101127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85000" lnSpcReduction="20000"/>
          </a:bodyPr>
          <a:lstStyle/>
          <a:p>
            <a:r>
              <a:rPr lang="cs-CZ" dirty="0" smtClean="0"/>
              <a:t>Citace: STŘEDA, L. </a:t>
            </a:r>
            <a:r>
              <a:rPr lang="cs-CZ" i="1" dirty="0" smtClean="0"/>
              <a:t>Čítanka pro malé čtenáře. </a:t>
            </a:r>
            <a:r>
              <a:rPr lang="cs-CZ" dirty="0" smtClean="0"/>
              <a:t>Liberec: Dialog, 1997</a:t>
            </a:r>
            <a:endParaRPr lang="cs-CZ" i="1" dirty="0" smtClean="0"/>
          </a:p>
          <a:p>
            <a:r>
              <a:rPr lang="cs-CZ" dirty="0" smtClean="0"/>
              <a:t>Anotace:  materiál je určen pro práci s interaktivní tabulí, pro žáky 1. ročníku. Žáci nejprve podle ilustrace předvídají, o čem by mohla pohádka být, učitel zaznamenává názory na balící papír. Poté čte učitel text po částech, žáci předvídají, učitel zaznamenává jejich odpovědi pro závěrečné porovnání. Závěrečné porovnání. Vhodné pro individuální práci, pro práci ve dvojicích i ve skupinách. Materiál lze použít i pro vyšší ročníky, žáci čtou sami. Text je uveden na konci prezentace.</a:t>
            </a:r>
          </a:p>
          <a:p>
            <a:endParaRPr lang="cs-CZ" dirty="0"/>
          </a:p>
          <a:p>
            <a:pPr marL="0" indent="0">
              <a:buNone/>
            </a:pPr>
            <a:endParaRPr lang="cs-CZ" dirty="0"/>
          </a:p>
        </p:txBody>
      </p:sp>
    </p:spTree>
    <p:extLst>
      <p:ext uri="{BB962C8B-B14F-4D97-AF65-F5344CB8AC3E}">
        <p14:creationId xmlns:p14="http://schemas.microsoft.com/office/powerpoint/2010/main" val="29674757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t>
            </a:r>
            <a:r>
              <a:rPr lang="cs-CZ" dirty="0"/>
              <a:t/>
            </a:r>
            <a:br>
              <a:rPr lang="cs-CZ" dirty="0"/>
            </a:br>
            <a:r>
              <a:rPr lang="cs-CZ" dirty="0" smtClean="0"/>
              <a:t>Jednotlivé </a:t>
            </a:r>
            <a:r>
              <a:rPr lang="cs-CZ" dirty="0"/>
              <a:t>části textu</a:t>
            </a:r>
            <a:r>
              <a:rPr lang="cs-CZ" dirty="0" smtClean="0"/>
              <a:t/>
            </a:r>
            <a:br>
              <a:rPr lang="cs-CZ" dirty="0" smtClean="0"/>
            </a:br>
            <a:r>
              <a:rPr lang="cs-CZ" dirty="0" smtClean="0"/>
              <a:t>Jiří </a:t>
            </a:r>
            <a:r>
              <a:rPr lang="cs-CZ" dirty="0"/>
              <a:t>Kahoun, Jak to jede, medvěde?</a:t>
            </a:r>
          </a:p>
        </p:txBody>
      </p:sp>
      <p:sp>
        <p:nvSpPr>
          <p:cNvPr id="3" name="Zástupný symbol pro obsah 2"/>
          <p:cNvSpPr>
            <a:spLocks noGrp="1"/>
          </p:cNvSpPr>
          <p:nvPr>
            <p:ph idx="1"/>
          </p:nvPr>
        </p:nvSpPr>
        <p:spPr>
          <a:xfrm>
            <a:off x="467544" y="1772816"/>
            <a:ext cx="8229600" cy="4525963"/>
          </a:xfrm>
        </p:spPr>
        <p:txBody>
          <a:bodyPr/>
          <a:lstStyle/>
          <a:p>
            <a:r>
              <a:rPr lang="cs-CZ" dirty="0" smtClean="0"/>
              <a:t>1. část</a:t>
            </a:r>
          </a:p>
          <a:p>
            <a:pPr marL="0" indent="0">
              <a:buNone/>
            </a:pPr>
            <a:r>
              <a:rPr lang="cs-CZ" sz="2400" dirty="0" smtClean="0"/>
              <a:t>Medvídek jezdil na sněhovém kopečku. Seděl ve škopíku, odstrkoval se klackem a křičel: „Jsem závodník!“ A – šup dolů! Vylezl na kopeček a zase šup dolů! Škrábal se nahoru potřetí a mručel: „Tohle není žádný závod. To není žádný závod.“ </a:t>
            </a:r>
          </a:p>
          <a:p>
            <a:pPr marL="0" indent="0">
              <a:buNone/>
            </a:pPr>
            <a:endParaRPr lang="cs-CZ" dirty="0"/>
          </a:p>
        </p:txBody>
      </p:sp>
    </p:spTree>
    <p:extLst>
      <p:ext uri="{BB962C8B-B14F-4D97-AF65-F5344CB8AC3E}">
        <p14:creationId xmlns:p14="http://schemas.microsoft.com/office/powerpoint/2010/main" val="9806682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endParaRPr lang="cs-CZ"/>
          </a:p>
        </p:txBody>
      </p:sp>
      <p:sp>
        <p:nvSpPr>
          <p:cNvPr id="6" name="Zástupný symbol pro obsah 5"/>
          <p:cNvSpPr>
            <a:spLocks noGrp="1"/>
          </p:cNvSpPr>
          <p:nvPr>
            <p:ph idx="1"/>
          </p:nvPr>
        </p:nvSpPr>
        <p:spPr/>
        <p:txBody>
          <a:bodyPr/>
          <a:lstStyle/>
          <a:p>
            <a:r>
              <a:rPr lang="cs-CZ" dirty="0" smtClean="0"/>
              <a:t>2. část</a:t>
            </a:r>
          </a:p>
          <a:p>
            <a:pPr marL="0" indent="0">
              <a:buNone/>
            </a:pPr>
            <a:r>
              <a:rPr lang="cs-CZ" sz="2400" dirty="0" smtClean="0"/>
              <a:t>Mrzelo ho, že se na něj nikdo nedívá. A najednou se ozvalo: „Jak to jede, medvěde?“ „Špatně,“ zabručel a rozhlížel se, kdo to mluví. Kolem byl jen sníh. „Kde je kdo?“ zeptal se. </a:t>
            </a:r>
          </a:p>
          <a:p>
            <a:pPr marL="0" indent="0">
              <a:buNone/>
            </a:pPr>
            <a:endParaRPr lang="cs-CZ" dirty="0"/>
          </a:p>
        </p:txBody>
      </p:sp>
    </p:spTree>
    <p:extLst>
      <p:ext uri="{BB962C8B-B14F-4D97-AF65-F5344CB8AC3E}">
        <p14:creationId xmlns:p14="http://schemas.microsoft.com/office/powerpoint/2010/main" val="33766730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3. část</a:t>
            </a:r>
          </a:p>
          <a:p>
            <a:pPr marL="0" indent="0">
              <a:buNone/>
            </a:pPr>
            <a:r>
              <a:rPr lang="cs-CZ" sz="2400" dirty="0" smtClean="0"/>
              <a:t>„Tady, sněhulák.“ „Kde? Nikde tě nevidím.“ „Tady,“ povídá to ze sněhu. „Já nejsem ještě udělaný.“ </a:t>
            </a:r>
            <a:endParaRPr lang="cs-CZ" sz="2400" dirty="0"/>
          </a:p>
        </p:txBody>
      </p:sp>
    </p:spTree>
    <p:extLst>
      <p:ext uri="{BB962C8B-B14F-4D97-AF65-F5344CB8AC3E}">
        <p14:creationId xmlns:p14="http://schemas.microsoft.com/office/powerpoint/2010/main" val="12279703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4. část</a:t>
            </a:r>
          </a:p>
          <a:p>
            <a:pPr marL="0" indent="0">
              <a:buNone/>
            </a:pPr>
            <a:r>
              <a:rPr lang="cs-CZ" sz="2400" dirty="0" smtClean="0"/>
              <a:t>„Tak já Tě udělám,“ řekl medvídek. „A budeš se dívat, jak jezdím, jo?“ „Já se dívám rád,“ povídá neudělaný sněhulák. Medvídek začal válet velkou kouli. Pak druhou menší, hlavu a ruce. Z kamínků udělal oči, z klacíků nos a pusu. Na hlavu posadil plechovku, do ruky zapíchl větev a měl sněhuláka. „A teď se dívej!“ Nasedl do škopíku a zvrhl se. „A teď se dívej!“ ujížděl z kopečku. „A teď zatočím, podívej…“ a bác do sněhu. Sněhulák se díval a křičel: „Jak to jede, medvěde?“ „Dobře,“ smál se medvídek a válel se ve sněhu.</a:t>
            </a:r>
            <a:endParaRPr lang="cs-CZ" sz="2400" dirty="0"/>
          </a:p>
        </p:txBody>
      </p:sp>
    </p:spTree>
    <p:extLst>
      <p:ext uri="{BB962C8B-B14F-4D97-AF65-F5344CB8AC3E}">
        <p14:creationId xmlns:p14="http://schemas.microsoft.com/office/powerpoint/2010/main" val="2906005128"/>
      </p:ext>
    </p:extLst>
  </p:cSld>
  <p:clrMapOvr>
    <a:masterClrMapping/>
  </p:clrMapOvr>
  <p:timing>
    <p:tnLst>
      <p:par>
        <p:cTn id="1" dur="indefinite" restart="never" nodeType="tmRoot"/>
      </p:par>
    </p:tnLst>
  </p:timing>
</p:sld>
</file>

<file path=ppt/theme/theme1.xml><?xml version="1.0" encoding="utf-8"?>
<a:theme xmlns:a="http://schemas.openxmlformats.org/drawingml/2006/main" name="ŠABLONA">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ŠABLONA</Template>
  <TotalTime>173</TotalTime>
  <Words>481</Words>
  <Application>Microsoft Office PowerPoint</Application>
  <PresentationFormat>Předvádění na obrazovce (4:3)</PresentationFormat>
  <Paragraphs>29</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ŠABLONA</vt:lpstr>
      <vt:lpstr>Prezentace aplikace PowerPoint</vt:lpstr>
      <vt:lpstr>Víš, co je ILUSTRACE?</vt:lpstr>
      <vt:lpstr>Toto je ilustrace k jedné pohádce. O čem by pohádka mohla být?</vt:lpstr>
      <vt:lpstr>Poslechni si první část pohádky  (četba 1. části)</vt:lpstr>
      <vt:lpstr>A posloucháme dál… (četba 2. části)</vt:lpstr>
      <vt:lpstr>Čteme dál…. (četba 3. části)</vt:lpstr>
      <vt:lpstr>Tak se přesvědčíme, kdo měl pravdu… (četba 4. části)</vt:lpstr>
      <vt:lpstr>Prezentace aplikace PowerPoint</vt:lpstr>
      <vt:lpstr>  Jednotlivé části textu Jiří Kahoun, Jak to jede, medvěde?</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Šárka</dc:creator>
  <cp:lastModifiedBy>Aleš Polívka</cp:lastModifiedBy>
  <cp:revision>23</cp:revision>
  <dcterms:created xsi:type="dcterms:W3CDTF">2012-03-26T12:29:42Z</dcterms:created>
  <dcterms:modified xsi:type="dcterms:W3CDTF">2012-08-22T20:26:15Z</dcterms:modified>
</cp:coreProperties>
</file>