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63" r:id="rId3"/>
    <p:sldId id="264" r:id="rId4"/>
    <p:sldId id="266" r:id="rId5"/>
    <p:sldId id="265" r:id="rId6"/>
    <p:sldId id="267" r:id="rId7"/>
    <p:sldId id="268" r:id="rId8"/>
    <p:sldId id="269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C5D3A"/>
    <a:srgbClr val="F61B04"/>
    <a:srgbClr val="E4E43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65" autoAdjust="0"/>
    <p:restoredTop sz="94494" autoAdjust="0"/>
  </p:normalViewPr>
  <p:slideViewPr>
    <p:cSldViewPr>
      <p:cViewPr varScale="1">
        <p:scale>
          <a:sx n="71" d="100"/>
          <a:sy n="71" d="100"/>
        </p:scale>
        <p:origin x="-6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VY_32_INOVACE_19_M7_ZLOMKOVÁ ZEĎ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ZLOMKOVÁ ZEĎ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VY_32_INOVACE_19_M7_ZLOMKOVÁ ZEĎ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ZLOMKOVÁ ZEĎ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0145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kmdm.pedf.cuni.cz/Default.aspx?ClanekID=332&amp;PorZobr=1&amp;PolozkaID=61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ARITMETIKA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ZLOMKOVÁ ZEĎ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1101113982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CO JE TO ZLOMKOVÁ ZEĎ A JAK S NÍ PRACUJEME?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Tx/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Tvarů zlomků může být nekonečně mnoho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 čitateli může být jakékoliv číslo ( i záporné)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Ve jmenovateli také může být jakékoliv číslo ( i záporné), </a:t>
            </a:r>
            <a:r>
              <a:rPr lang="cs-CZ" b="1" dirty="0" smtClean="0">
                <a:solidFill>
                  <a:srgbClr val="FF0000"/>
                </a:solidFill>
              </a:rPr>
              <a:t>KROMĚ NULY! (TO UŽ VÍME)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 Abychom mohly zlomky dále sčítat a odčítat, tak je zkusíme trochu uspořádat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Začneme s uspořádání zlomků, které budou mít všechny v čitateli číslo jedna, tedy </a:t>
            </a:r>
            <a:r>
              <a:rPr lang="cs-CZ" b="1" dirty="0" smtClean="0">
                <a:solidFill>
                  <a:srgbClr val="FF0000"/>
                </a:solidFill>
              </a:rPr>
              <a:t>ZLOMKY KMENOVÉ</a:t>
            </a:r>
          </a:p>
          <a:p>
            <a:pPr>
              <a:buClrTx/>
              <a:buFont typeface="Wingdings" pitchFamily="2" charset="2"/>
              <a:buChar char="q"/>
            </a:pPr>
            <a:r>
              <a:rPr lang="cs-CZ" dirty="0" smtClean="0"/>
              <a:t> K tomu nám poslouží </a:t>
            </a:r>
            <a:r>
              <a:rPr lang="cs-CZ" b="1" dirty="0" smtClean="0">
                <a:solidFill>
                  <a:srgbClr val="FF0000"/>
                </a:solidFill>
              </a:rPr>
              <a:t>ZLOMKOVÁ ZEĎ</a:t>
            </a:r>
          </a:p>
          <a:p>
            <a:pPr>
              <a:buClrTx/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034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635268"/>
            <a:ext cx="3700348" cy="61135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124745"/>
            <a:ext cx="3600400" cy="4893647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Každý z Vás dostal před sebe list se 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ZLOMKOVOU ZDÍ, NEBO STĚNOU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každý proužek papíru je jeden </a:t>
            </a:r>
            <a:r>
              <a:rPr lang="cs-CZ" sz="2400" b="1" dirty="0" smtClean="0"/>
              <a:t>celek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Každý celek je rozdělen na určitý počet </a:t>
            </a:r>
            <a:r>
              <a:rPr lang="cs-CZ" sz="2400" b="1" dirty="0" smtClean="0"/>
              <a:t>stejných dílků </a:t>
            </a:r>
            <a:r>
              <a:rPr lang="cs-CZ" sz="2400" dirty="0" smtClean="0"/>
              <a:t>(2,3,4,5,atd.)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Vezměte si k ruce pravítko a zkuste ho přiložit na nějakou ze svislých čar.</a:t>
            </a:r>
            <a:endParaRPr lang="cs-CZ" sz="24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868144" y="1916832"/>
            <a:ext cx="0" cy="4392488"/>
          </a:xfrm>
          <a:prstGeom prst="line">
            <a:avLst/>
          </a:prstGeom>
          <a:ln w="38100" cap="rnd" cmpd="sng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76256" y="2996952"/>
            <a:ext cx="0" cy="3312368"/>
          </a:xfrm>
          <a:prstGeom prst="line">
            <a:avLst/>
          </a:prstGeom>
          <a:ln w="38100" cap="rnd" cmpd="sng">
            <a:solidFill>
              <a:schemeClr val="accent5">
                <a:lumMod val="5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383640" y="2348880"/>
            <a:ext cx="0" cy="2808312"/>
          </a:xfrm>
          <a:prstGeom prst="line">
            <a:avLst/>
          </a:prstGeom>
          <a:ln w="38100" cap="rnd" cmpd="sng">
            <a:solidFill>
              <a:schemeClr val="bg2">
                <a:lumMod val="2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840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649817"/>
            <a:ext cx="3700348" cy="6113536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539552" y="468729"/>
                <a:ext cx="3888432" cy="1733808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rgbClr val="FF0000"/>
                    </a:solidFill>
                  </a:rPr>
                  <a:t>Červenou</a:t>
                </a:r>
                <a:r>
                  <a:rPr lang="cs-CZ" sz="2400" dirty="0" smtClean="0"/>
                  <a:t> čarou jsme spojili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 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dirty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  <m:r>
                      <a:rPr lang="cs-CZ" sz="24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;</m:t>
                    </m:r>
                  </m:oMath>
                </a14:m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dirty="0" smtClean="0"/>
                  <a:t>můžeme říci že tyto dílky mají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stejnou velikost.</a:t>
                </a:r>
              </a:p>
              <a:p>
                <a:endParaRPr lang="cs-CZ" sz="24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468729"/>
                <a:ext cx="3888432" cy="1733808"/>
              </a:xfrm>
              <a:prstGeom prst="rect">
                <a:avLst/>
              </a:prstGeom>
              <a:blipFill rotWithShape="1">
                <a:blip r:embed="rId3"/>
                <a:stretch>
                  <a:fillRect l="-2512" t="-2817" r="-26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5868144" y="1916832"/>
            <a:ext cx="0" cy="4392488"/>
          </a:xfrm>
          <a:prstGeom prst="line">
            <a:avLst/>
          </a:prstGeom>
          <a:ln w="38100" cap="rnd" cmpd="sng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76256" y="2996952"/>
            <a:ext cx="0" cy="3312368"/>
          </a:xfrm>
          <a:prstGeom prst="line">
            <a:avLst/>
          </a:prstGeom>
          <a:ln w="38100" cap="rnd" cmpd="sng">
            <a:solidFill>
              <a:schemeClr val="accent5">
                <a:lumMod val="50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394930" y="2348880"/>
            <a:ext cx="0" cy="2808312"/>
          </a:xfrm>
          <a:prstGeom prst="line">
            <a:avLst/>
          </a:prstGeom>
          <a:ln w="38100" cap="rnd" cmpd="sng">
            <a:solidFill>
              <a:schemeClr val="bg2">
                <a:lumMod val="25000"/>
              </a:schemeClr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39552" y="2342044"/>
                <a:ext cx="3798168" cy="136454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Zelenou</a:t>
                </a:r>
                <a:r>
                  <a:rPr lang="cs-CZ" sz="2400" dirty="0" smtClean="0"/>
                  <a:t> </a:t>
                </a:r>
                <a:r>
                  <a:rPr lang="cs-CZ" sz="2400" dirty="0"/>
                  <a:t>čarou jsme spojili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5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𝟏𝟎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chemeClr val="accent5">
                        <a:lumMod val="50000"/>
                      </a:schemeClr>
                    </a:solidFill>
                  </a:rPr>
                  <a:t> ; </a:t>
                </a:r>
                <a:r>
                  <a:rPr lang="cs-CZ" sz="2400" dirty="0" smtClean="0"/>
                  <a:t>můžeme </a:t>
                </a:r>
                <a:r>
                  <a:rPr lang="cs-CZ" sz="2400" dirty="0"/>
                  <a:t>říci že tyto dílky mají</a:t>
                </a:r>
                <a:r>
                  <a:rPr lang="cs-CZ" sz="24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400" b="1" dirty="0">
                    <a:solidFill>
                      <a:schemeClr val="accent5">
                        <a:lumMod val="50000"/>
                      </a:schemeClr>
                    </a:solidFill>
                  </a:rPr>
                  <a:t>stejnou velikost.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2342044"/>
                <a:ext cx="3798168" cy="1364541"/>
              </a:xfrm>
              <a:prstGeom prst="rect">
                <a:avLst/>
              </a:prstGeom>
              <a:blipFill rotWithShape="1">
                <a:blip r:embed="rId4"/>
                <a:stretch>
                  <a:fillRect l="-2568" t="-3571" b="-89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94420" y="3855368"/>
                <a:ext cx="3888432" cy="1733936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square" rtlCol="0">
                <a:spAutoFit/>
              </a:bodyPr>
              <a:lstStyle/>
              <a:p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Modrou</a:t>
                </a:r>
                <a:r>
                  <a:rPr lang="cs-CZ" sz="2400" dirty="0" smtClean="0"/>
                  <a:t> čarou jsme spojili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 ;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2400" b="1" i="1" smtClean="0"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  <m:r>
                      <a:rPr lang="cs-CZ" sz="24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;</m:t>
                    </m:r>
                  </m:oMath>
                </a14:m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 </a:t>
                </a:r>
                <a:r>
                  <a:rPr lang="cs-CZ" sz="2400" dirty="0" smtClean="0"/>
                  <a:t>můžeme říci že tyto dílky mají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24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stejnou velikost.</a:t>
                </a:r>
              </a:p>
              <a:p>
                <a:endParaRPr lang="cs-CZ" sz="2400" b="1" dirty="0" smtClean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4420" y="3855368"/>
                <a:ext cx="3888432" cy="1733936"/>
              </a:xfrm>
              <a:prstGeom prst="rect">
                <a:avLst/>
              </a:prstGeom>
              <a:blipFill rotWithShape="1">
                <a:blip r:embed="rId5"/>
                <a:stretch>
                  <a:fillRect l="-2351" t="-28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Obdélník 5"/>
          <p:cNvSpPr/>
          <p:nvPr/>
        </p:nvSpPr>
        <p:spPr>
          <a:xfrm>
            <a:off x="4644008" y="1916832"/>
            <a:ext cx="1224136" cy="432048"/>
          </a:xfrm>
          <a:prstGeom prst="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3537012"/>
            <a:ext cx="1224136" cy="432048"/>
          </a:xfrm>
          <a:prstGeom prst="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4008" y="5157256"/>
            <a:ext cx="1224136" cy="432048"/>
          </a:xfrm>
          <a:prstGeom prst="rect">
            <a:avLst/>
          </a:prstGeom>
          <a:solidFill>
            <a:srgbClr val="FF0000">
              <a:alpha val="43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44008" y="5733256"/>
            <a:ext cx="2232248" cy="432048"/>
          </a:xfrm>
          <a:prstGeom prst="rect">
            <a:avLst/>
          </a:prstGeom>
          <a:solidFill>
            <a:schemeClr val="accent5">
              <a:lumMod val="50000"/>
              <a:alpha val="4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644008" y="2996952"/>
            <a:ext cx="2232248" cy="432048"/>
          </a:xfrm>
          <a:prstGeom prst="rect">
            <a:avLst/>
          </a:prstGeom>
          <a:solidFill>
            <a:schemeClr val="accent5">
              <a:lumMod val="50000"/>
              <a:alpha val="4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644008" y="2399024"/>
            <a:ext cx="2739632" cy="504056"/>
          </a:xfrm>
          <a:prstGeom prst="rect">
            <a:avLst/>
          </a:prstGeom>
          <a:solidFill>
            <a:schemeClr val="accent1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644008" y="4581128"/>
            <a:ext cx="2739632" cy="504056"/>
          </a:xfrm>
          <a:prstGeom prst="rect">
            <a:avLst/>
          </a:prstGeom>
          <a:solidFill>
            <a:schemeClr val="accent1">
              <a:alpha val="6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733256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Stejnou velikost dílků sledujte na animaci.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>
            <a:off x="3491880" y="5949280"/>
            <a:ext cx="84584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2" grpId="0" animBg="1"/>
      <p:bldP spid="9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1331640" y="2348879"/>
                <a:ext cx="6768752" cy="410715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</a:rPr>
                  <a:t> 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  <m: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2800" b="1" i="1" dirty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2800" dirty="0" smtClean="0"/>
                  <a:t> ; </a:t>
                </a:r>
                <a:r>
                  <a:rPr lang="cs-CZ" sz="2400" dirty="0" smtClean="0"/>
                  <a:t>ve jmenovateli jsou násobky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3</a:t>
                </a:r>
              </a:p>
              <a:p>
                <a:endParaRPr lang="cs-CZ" sz="2400" b="1" dirty="0" smtClean="0">
                  <a:solidFill>
                    <a:srgbClr val="FF0000"/>
                  </a:solidFill>
                </a:endParaRPr>
              </a:p>
              <a:p>
                <a:r>
                  <a:rPr lang="cs-CZ" sz="2400" dirty="0" smtClean="0"/>
                  <a:t>následující úpravě říkáme: </a:t>
                </a:r>
              </a:p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ROZŠIŘOVÁNÍ ZLOMKŮ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</a:rPr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dirty="0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(zlomek 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rozšíříme 2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; vynásobíme čitatele i jmenovatele číslem 2)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</a:rPr>
                  <a:t> ∙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00206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 smtClean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𝟗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(zlomek </a:t>
                </a:r>
                <a:r>
                  <a:rPr lang="cs-CZ" sz="2400" b="1" dirty="0" smtClean="0">
                    <a:solidFill>
                      <a:srgbClr val="002060"/>
                    </a:solidFill>
                  </a:rPr>
                  <a:t>rozšíříme 3</a:t>
                </a:r>
                <a:r>
                  <a:rPr lang="cs-CZ" sz="2400" dirty="0" smtClean="0">
                    <a:solidFill>
                      <a:srgbClr val="002060"/>
                    </a:solidFill>
                  </a:rPr>
                  <a:t>; vynásobíme čitatele i jmenovatel číslem 3)</a:t>
                </a:r>
                <a:endParaRPr lang="cs-CZ" sz="2400" dirty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348879"/>
                <a:ext cx="6768752" cy="4107150"/>
              </a:xfrm>
              <a:prstGeom prst="rect">
                <a:avLst/>
              </a:prstGeom>
              <a:blipFill rotWithShape="1">
                <a:blip r:embed="rId2"/>
                <a:stretch>
                  <a:fillRect l="-1800" r="-1980" b="-8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755576" y="980728"/>
            <a:ext cx="73448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Nyní pojďme zkoumat blíže stejně velké dílky (zlomky). Protože jsou dílky stejné můžeme mezi zlomky zapsat znaménko rovnosti: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9821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076" y="47667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002060"/>
                </a:solidFill>
              </a:rPr>
              <a:t>ROZŠIŘOVÁNÍ ZLOMKŮ:</a:t>
            </a:r>
            <a:endParaRPr lang="cs-CZ" sz="4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755576" y="2060847"/>
                <a:ext cx="7776864" cy="409625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lnSpc>
                    <a:spcPct val="150000"/>
                  </a:lnSpc>
                  <a:buFontTx/>
                  <a:buChar char="-"/>
                </a:pPr>
                <a:r>
                  <a:rPr lang="cs-CZ" sz="2400" dirty="0" smtClean="0"/>
                  <a:t>ROZŠIŘOVÁNÍ ZLOMKU JE POUZE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ÚPRAVA ZLOMKU</a:t>
                </a:r>
              </a:p>
              <a:p>
                <a:pPr marL="285750" indent="-285750">
                  <a:lnSpc>
                    <a:spcPct val="150000"/>
                  </a:lnSpc>
                  <a:buFontTx/>
                  <a:buChar char="-"/>
                </a:pPr>
                <a:r>
                  <a:rPr lang="cs-CZ" sz="2400" dirty="0" smtClean="0"/>
                  <a:t>ROZŠIŘOVÁNÍM ZLOMKU </a:t>
                </a:r>
                <a:r>
                  <a:rPr lang="cs-CZ" sz="2400" b="1" dirty="0" smtClean="0">
                    <a:solidFill>
                      <a:srgbClr val="FF0000"/>
                    </a:solidFill>
                  </a:rPr>
                  <a:t>NEMĚNÍME VELIKOST ZLOMKU</a:t>
                </a:r>
              </a:p>
              <a:p>
                <a:pPr>
                  <a:lnSpc>
                    <a:spcPct val="150000"/>
                  </a:lnSpc>
                </a:pPr>
                <a:r>
                  <a:rPr lang="cs-CZ" sz="2400" dirty="0"/>
                  <a:t> </a:t>
                </a:r>
                <a:r>
                  <a:rPr lang="cs-CZ" sz="2400" dirty="0" smtClean="0"/>
                  <a:t>   PROTOŽE ZLOMEK NÁSOBÍME ZLOMKEM VE TVARU </a:t>
                </a:r>
              </a:p>
              <a:p>
                <a:pPr>
                  <a:lnSpc>
                    <a:spcPct val="150000"/>
                  </a:lnSpc>
                </a:pPr>
                <a:r>
                  <a:rPr lang="cs-CZ" sz="2400" dirty="0" smtClean="0"/>
                  <a:t>    NAPŘ.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 2 </m:t>
                        </m:r>
                      </m:den>
                    </m:f>
                  </m:oMath>
                </a14:m>
                <a:r>
                  <a:rPr lang="cs-CZ" sz="3200" dirty="0" smtClean="0"/>
                  <a:t> = 1;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3200" dirty="0" smtClean="0"/>
                  <a:t> = 1 ;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sz="3200" dirty="0" smtClean="0"/>
                  <a:t> = 1;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dirty="0" smtClean="0">
                            <a:latin typeface="Cambria Math"/>
                          </a:rPr>
                          <m:t>21</m:t>
                        </m:r>
                      </m:num>
                      <m:den>
                        <m:r>
                          <a:rPr lang="cs-CZ" sz="3200" b="0" i="1" dirty="0" smtClean="0">
                            <a:latin typeface="Cambria Math"/>
                          </a:rPr>
                          <m:t>21</m:t>
                        </m:r>
                      </m:den>
                    </m:f>
                    <m:r>
                      <a:rPr lang="cs-CZ" sz="3200" b="0" i="1" dirty="0" smtClean="0">
                        <a:latin typeface="Cambria Math"/>
                      </a:rPr>
                      <m:t>=1;</m:t>
                    </m:r>
                  </m:oMath>
                </a14:m>
                <a:r>
                  <a:rPr lang="cs-CZ" sz="3200" dirty="0" smtClean="0"/>
                  <a:t> atd.</a:t>
                </a:r>
                <a:endParaRPr lang="cs-CZ" sz="3200" dirty="0"/>
              </a:p>
              <a:p>
                <a:pPr>
                  <a:lnSpc>
                    <a:spcPct val="150000"/>
                  </a:lnSpc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KDYŽ NÁSOBÍME </a:t>
                </a:r>
                <a:r>
                  <a:rPr lang="cs-CZ" sz="2800" dirty="0" smtClean="0"/>
                  <a:t>JAKÉKOLIV ČÍSLO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JEDNIČKOU</a:t>
                </a:r>
                <a:r>
                  <a:rPr lang="cs-CZ" sz="2800" dirty="0" smtClean="0"/>
                  <a:t>,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VELIKOST</a:t>
                </a:r>
                <a:r>
                  <a:rPr lang="cs-CZ" sz="2800" dirty="0" smtClean="0"/>
                  <a:t> ČÍSLA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SE NEZMĚNÍ</a:t>
                </a:r>
                <a:r>
                  <a:rPr lang="cs-CZ" sz="2800" dirty="0" smtClean="0"/>
                  <a:t>.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060847"/>
                <a:ext cx="7776864" cy="4096250"/>
              </a:xfrm>
              <a:prstGeom prst="rect">
                <a:avLst/>
              </a:prstGeom>
              <a:blipFill rotWithShape="1">
                <a:blip r:embed="rId2"/>
                <a:stretch>
                  <a:fillRect l="-1646" b="-16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14745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ROZŠIŘOVÁNÍ ZLOMKŮ - PROCVIČOVÁNÍ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8823" y="1654385"/>
            <a:ext cx="6984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Rozšiřte zlomky postupně čísly 2; 5; 10; výsledky zapište do přehledné tabulky: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55446758"/>
                  </p:ext>
                </p:extLst>
              </p:nvPr>
            </p:nvGraphicFramePr>
            <p:xfrm>
              <a:off x="899592" y="2608492"/>
              <a:ext cx="7320136" cy="37440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830034"/>
                    <a:gridCol w="1830034"/>
                    <a:gridCol w="1830034"/>
                    <a:gridCol w="1830034"/>
                  </a:tblGrid>
                  <a:tr h="936007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2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5</a:t>
                          </a:r>
                          <a:endParaRPr lang="cs-CZ" sz="32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10</a:t>
                          </a:r>
                          <a:endParaRPr lang="cs-CZ" sz="32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11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55446758"/>
                  </p:ext>
                </p:extLst>
              </p:nvPr>
            </p:nvGraphicFramePr>
            <p:xfrm>
              <a:off x="899592" y="2608492"/>
              <a:ext cx="7320136" cy="37440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830034"/>
                    <a:gridCol w="1830034"/>
                    <a:gridCol w="1830034"/>
                    <a:gridCol w="1830034"/>
                  </a:tblGrid>
                  <a:tr h="936007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2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5</a:t>
                          </a:r>
                          <a:endParaRPr lang="cs-CZ" sz="32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10</a:t>
                          </a:r>
                          <a:endParaRPr lang="cs-CZ" sz="32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110458" r="-300333" b="-2013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209091" r="-300333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311111" r="-300333" b="-6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1327350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305800" cy="114300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ROZŠIŘOVÁNÍ ZLOMKŮ - PROCVIČOVÁNÍ</a:t>
            </a:r>
            <a:endParaRPr lang="cs-CZ" sz="32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8823" y="1654385"/>
            <a:ext cx="69847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Nyní si zkontrolujeme správnost řešení: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20897104"/>
                  </p:ext>
                </p:extLst>
              </p:nvPr>
            </p:nvGraphicFramePr>
            <p:xfrm>
              <a:off x="899592" y="2608492"/>
              <a:ext cx="7320136" cy="37440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830034"/>
                    <a:gridCol w="1830034"/>
                    <a:gridCol w="1830034"/>
                    <a:gridCol w="1830034"/>
                  </a:tblGrid>
                  <a:tr h="936007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2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5</a:t>
                          </a:r>
                          <a:endParaRPr lang="cs-CZ" sz="32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10</a:t>
                          </a:r>
                          <a:endParaRPr lang="cs-CZ" sz="32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2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20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30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7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14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15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35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30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70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8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sz="2800" b="0" i="1" smtClean="0">
                                        <a:latin typeface="Cambria Math"/>
                                      </a:rPr>
                                      <m:t>11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8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22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25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55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sz="240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50</m:t>
                                    </m:r>
                                  </m:num>
                                  <m:den>
                                    <m:r>
                                      <a:rPr lang="cs-CZ" sz="2400" b="0" i="1" smtClean="0">
                                        <a:latin typeface="Cambria Math"/>
                                      </a:rPr>
                                      <m:t>110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sz="2400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ulka 7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120897104"/>
                  </p:ext>
                </p:extLst>
              </p:nvPr>
            </p:nvGraphicFramePr>
            <p:xfrm>
              <a:off x="899592" y="2608492"/>
              <a:ext cx="7320136" cy="3744028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830034"/>
                    <a:gridCol w="1830034"/>
                    <a:gridCol w="1830034"/>
                    <a:gridCol w="1830034"/>
                  </a:tblGrid>
                  <a:tr h="936007"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600" dirty="0" smtClean="0"/>
                            <a:t>2</a:t>
                          </a:r>
                          <a:endParaRPr lang="cs-CZ" sz="36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5</a:t>
                          </a:r>
                          <a:endParaRPr lang="cs-CZ" sz="3200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sz="3200" dirty="0" smtClean="0"/>
                            <a:t>10</a:t>
                          </a:r>
                          <a:endParaRPr lang="cs-CZ" sz="3200" dirty="0"/>
                        </a:p>
                      </a:txBody>
                      <a:tcPr/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110458" r="-300333" b="-2013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333" t="-110458" r="-200333" b="-2013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333" t="-110458" r="-100333" b="-20130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33" t="-110458" r="-333" b="-201307"/>
                          </a:stretch>
                        </a:blipFill>
                      </a:tcPr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209091" r="-300333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333" t="-209091" r="-200333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333" t="-209091" r="-100333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33" t="-209091" r="-333" b="-100000"/>
                          </a:stretch>
                        </a:blipFill>
                      </a:tcPr>
                    </a:tc>
                  </a:tr>
                  <a:tr h="936007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33" t="-311111" r="-300333" b="-6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100333" t="-311111" r="-200333" b="-6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200333" t="-311111" r="-100333" b="-65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00333" t="-311111" r="-333" b="-654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021754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5328592"/>
          </a:xfrm>
        </p:spPr>
        <p:txBody>
          <a:bodyPr anchor="b">
            <a:normAutofit fontScale="85000" lnSpcReduction="10000"/>
          </a:bodyPr>
          <a:lstStyle/>
          <a:p>
            <a:r>
              <a:rPr lang="cs-CZ" dirty="0" smtClean="0"/>
              <a:t>Tento výukový materiál bude využíván v hodině aritmetiky v 7. ročníku, jako doplňkový materiál na téma: zlomky a jejich rozšiřování.</a:t>
            </a:r>
          </a:p>
          <a:p>
            <a:r>
              <a:rPr lang="cs-CZ" dirty="0" smtClean="0"/>
              <a:t>Začátek hodiny věnujeme seznámení s pomůckou: zlomková zeď</a:t>
            </a:r>
          </a:p>
          <a:p>
            <a:r>
              <a:rPr lang="cs-CZ" dirty="0" smtClean="0"/>
              <a:t>Každý žák dostane pracovní list s vytištěnou zlomkovou zdí, aby mohl sledovat výklad a vyhledávat ve zlomkové zdi.</a:t>
            </a:r>
          </a:p>
          <a:p>
            <a:r>
              <a:rPr lang="cs-CZ" dirty="0" smtClean="0"/>
              <a:t>Animace ukazuje názorně jak pracovat se zlomkovou zdí a jak provádět zápis stejného zlomku různými způsoby.</a:t>
            </a:r>
          </a:p>
          <a:p>
            <a:r>
              <a:rPr lang="cs-CZ" dirty="0" smtClean="0"/>
              <a:t>Následuje vysvětlení pojmu rozšiřování zlomků.</a:t>
            </a:r>
          </a:p>
          <a:p>
            <a:r>
              <a:rPr lang="cs-CZ" dirty="0" smtClean="0"/>
              <a:t>V závěru hodiny je úloha na procvičování zlomků. Žáci doplňují výsledky do tabulky a následně je promítnuto správné řešení.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Aritmetika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Fraus 2008</a:t>
            </a:r>
          </a:p>
          <a:p>
            <a:pPr>
              <a:buNone/>
            </a:pPr>
            <a:r>
              <a:rPr lang="cs-CZ" sz="1400" i="1" dirty="0"/>
              <a:t>- Zlomková zeď: </a:t>
            </a:r>
            <a:r>
              <a:rPr lang="cs-CZ" sz="1400" i="1" dirty="0">
                <a:hlinkClick r:id="rId2"/>
              </a:rPr>
              <a:t>http://</a:t>
            </a:r>
            <a:r>
              <a:rPr lang="cs-CZ" sz="1400" i="1" dirty="0" smtClean="0">
                <a:hlinkClick r:id="rId2"/>
              </a:rPr>
              <a:t>kmdm.pedf.cuni.cz/</a:t>
            </a:r>
            <a:r>
              <a:rPr lang="cs-CZ" sz="1400" i="1" dirty="0" err="1" smtClean="0">
                <a:hlinkClick r:id="rId2"/>
              </a:rPr>
              <a:t>Default.aspx?ClanekID</a:t>
            </a:r>
            <a:r>
              <a:rPr lang="cs-CZ" sz="1400" i="1" dirty="0" smtClean="0">
                <a:hlinkClick r:id="rId2"/>
              </a:rPr>
              <a:t>=332&amp;PorZobr=1&amp;PolozkaID=61</a:t>
            </a:r>
            <a:r>
              <a:rPr lang="cs-CZ" sz="1400" i="1" dirty="0" smtClean="0"/>
              <a:t>, staženo dne 23.3.2012, 20:15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1989</TotalTime>
  <Words>636</Words>
  <Application>Microsoft Office PowerPoint</Application>
  <PresentationFormat>Předvádění na obrazovce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 MATEMATIKA – ARITMETIKA 7</vt:lpstr>
      <vt:lpstr>CO JE TO ZLOMKOVÁ ZEĎ A JAK S NÍ PRACUJEME?</vt:lpstr>
      <vt:lpstr>Prezentace aplikace PowerPoint</vt:lpstr>
      <vt:lpstr>Prezentace aplikace PowerPoint</vt:lpstr>
      <vt:lpstr>Prezentace aplikace PowerPoint</vt:lpstr>
      <vt:lpstr>ROZŠIŘOVÁNÍ ZLOMKŮ:</vt:lpstr>
      <vt:lpstr>ROZŠIŘOVÁNÍ ZLOMKŮ - PROCVIČOVÁNÍ</vt:lpstr>
      <vt:lpstr>ROZŠIŘOVÁNÍ ZLOMKŮ - PROCVIČOVÁNÍ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316</cp:revision>
  <dcterms:created xsi:type="dcterms:W3CDTF">2011-11-27T20:43:59Z</dcterms:created>
  <dcterms:modified xsi:type="dcterms:W3CDTF">2012-08-22T20:54:02Z</dcterms:modified>
</cp:coreProperties>
</file>