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1" r:id="rId6"/>
    <p:sldId id="272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54" autoAdjust="0"/>
    <p:restoredTop sz="94660"/>
  </p:normalViewPr>
  <p:slideViewPr>
    <p:cSldViewPr>
      <p:cViewPr>
        <p:scale>
          <a:sx n="78" d="100"/>
          <a:sy n="78" d="100"/>
        </p:scale>
        <p:origin x="-750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kalick%C3%BD_%C4%8Dl%C3%A1nek" TargetMode="External"/><Relationship Id="rId2" Type="http://schemas.openxmlformats.org/officeDocument/2006/relationships/hyperlink" Target="http://cs.wikipedia.org/wiki/Such%C3%BD_%C4%8Dl%C3%A1ne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Lithiov%C3%BD_%C4%8Dl%C3%A1n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2565880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23. 9.</a:t>
                      </a:r>
                      <a:r>
                        <a:rPr lang="cs-CZ" baseline="0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VY_32_INOVACE_20_CH9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Chemické zdroje elektrického napětí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Devátý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/>
              <a:t>Chemické zdroje elektrického </a:t>
            </a:r>
            <a:r>
              <a:rPr lang="cs-CZ" dirty="0" smtClean="0"/>
              <a:t>napětí – galvanický článek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 smtClean="0"/>
              <a:t>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Galvanický článek je primární článek poskytující elektrický proud</a:t>
            </a:r>
          </a:p>
          <a:p>
            <a:r>
              <a:rPr lang="cs-CZ" dirty="0" smtClean="0"/>
              <a:t>Primární znamená, že okamžitě po sestavení poskytuje elektrický proud</a:t>
            </a:r>
          </a:p>
          <a:p>
            <a:r>
              <a:rPr lang="cs-CZ" dirty="0" smtClean="0"/>
              <a:t>Oproti akumulátoru umožňuje vedení elektrochemické reakce pouze jedním směrem</a:t>
            </a:r>
          </a:p>
          <a:p>
            <a:pPr lvl="1"/>
            <a:r>
              <a:rPr lang="cs-CZ" dirty="0" smtClean="0"/>
              <a:t>Vybíjí se</a:t>
            </a:r>
          </a:p>
          <a:p>
            <a:r>
              <a:rPr lang="cs-CZ" dirty="0" smtClean="0"/>
              <a:t>Množství energie je dáno množstvím chemických látek uvnitř článku</a:t>
            </a: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Zinko</a:t>
            </a:r>
            <a:r>
              <a:rPr lang="cs-CZ" dirty="0" smtClean="0"/>
              <a:t>–uhlíkový 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Označujeme jej také jako „suchý článek“</a:t>
            </a:r>
          </a:p>
          <a:p>
            <a:r>
              <a:rPr lang="cs-CZ" dirty="0" smtClean="0"/>
              <a:t>Jednou elektrodou je zinkový kalíšek</a:t>
            </a:r>
          </a:p>
          <a:p>
            <a:r>
              <a:rPr lang="cs-CZ" dirty="0" smtClean="0"/>
              <a:t>Druhou je uhlík ve vodném roztoku chloridu amonného </a:t>
            </a:r>
          </a:p>
          <a:p>
            <a:r>
              <a:rPr lang="cs-CZ" dirty="0" smtClean="0"/>
              <a:t>Roztok je napuštěn ve směsi práškového uhlíku a burelu (proto suchý článek)</a:t>
            </a:r>
          </a:p>
          <a:p>
            <a:r>
              <a:rPr lang="cs-CZ" b="1" dirty="0" smtClean="0"/>
              <a:t>Výhody</a:t>
            </a:r>
          </a:p>
          <a:p>
            <a:pPr lvl="1"/>
            <a:r>
              <a:rPr lang="cs-CZ" dirty="0" smtClean="0"/>
              <a:t>Jmenovité napětí 1,5V</a:t>
            </a:r>
          </a:p>
          <a:p>
            <a:pPr lvl="1"/>
            <a:r>
              <a:rPr lang="cs-CZ" dirty="0" smtClean="0"/>
              <a:t>Levná výroba</a:t>
            </a:r>
          </a:p>
          <a:p>
            <a:r>
              <a:rPr lang="cs-CZ" b="1" dirty="0" smtClean="0"/>
              <a:t>Nevýhody</a:t>
            </a:r>
          </a:p>
          <a:p>
            <a:pPr lvl="1"/>
            <a:r>
              <a:rPr lang="cs-CZ" dirty="0" smtClean="0"/>
              <a:t>Nižší kapacita</a:t>
            </a:r>
          </a:p>
          <a:p>
            <a:pPr lvl="1"/>
            <a:r>
              <a:rPr lang="cs-CZ" dirty="0" smtClean="0"/>
              <a:t>Nebezpečí vytečení článku a následná koroze kontaktů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94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Alkalický 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Skládá se z ocelového pláště na obou stranách uzavřeného destičkami z niklu</a:t>
            </a:r>
          </a:p>
          <a:p>
            <a:r>
              <a:rPr lang="cs-CZ" dirty="0" smtClean="0"/>
              <a:t>Napětí poskytuje reakce zinku a oxidu manganičitého</a:t>
            </a:r>
          </a:p>
          <a:p>
            <a:r>
              <a:rPr lang="cs-CZ" b="1" dirty="0" smtClean="0"/>
              <a:t>Výhody</a:t>
            </a:r>
          </a:p>
          <a:p>
            <a:pPr lvl="1"/>
            <a:r>
              <a:rPr lang="cs-CZ" dirty="0" smtClean="0"/>
              <a:t>Větší životnost</a:t>
            </a:r>
          </a:p>
          <a:p>
            <a:pPr lvl="1"/>
            <a:r>
              <a:rPr lang="cs-CZ" dirty="0" smtClean="0"/>
              <a:t>Vyšší kapacita</a:t>
            </a:r>
          </a:p>
          <a:p>
            <a:pPr lvl="1"/>
            <a:r>
              <a:rPr lang="cs-CZ" dirty="0" smtClean="0"/>
              <a:t>Možnost odběru vyšších proudů</a:t>
            </a:r>
          </a:p>
          <a:p>
            <a:r>
              <a:rPr lang="cs-CZ" b="1" dirty="0" smtClean="0"/>
              <a:t>Nevýhody</a:t>
            </a:r>
          </a:p>
          <a:p>
            <a:pPr lvl="1"/>
            <a:r>
              <a:rPr lang="cs-CZ" dirty="0" smtClean="0"/>
              <a:t>Cena </a:t>
            </a:r>
          </a:p>
        </p:txBody>
      </p:sp>
    </p:spTree>
    <p:extLst>
      <p:ext uri="{BB962C8B-B14F-4D97-AF65-F5344CB8AC3E}">
        <p14:creationId xmlns:p14="http://schemas.microsoft.com/office/powerpoint/2010/main" val="67097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Lithiový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Anoda je tvořena z kovového Lithia</a:t>
            </a:r>
          </a:p>
          <a:p>
            <a:r>
              <a:rPr lang="cs-CZ" dirty="0" smtClean="0"/>
              <a:t>Katody jsou různé (nejčastěji z disulfidu železnatého smíchaného s práškovým uhlíkem)</a:t>
            </a:r>
          </a:p>
          <a:p>
            <a:r>
              <a:rPr lang="cs-CZ" b="1" dirty="0" smtClean="0"/>
              <a:t>Výhody</a:t>
            </a:r>
          </a:p>
          <a:p>
            <a:pPr lvl="1"/>
            <a:r>
              <a:rPr lang="cs-CZ" dirty="0" smtClean="0"/>
              <a:t>Obrovská životnost – vydrží i několik let (až 15!) – to se využívá například u kardiostimulátorů</a:t>
            </a:r>
          </a:p>
          <a:p>
            <a:pPr lvl="1"/>
            <a:r>
              <a:rPr lang="cs-CZ" dirty="0" smtClean="0"/>
              <a:t>Velká doba skladovatelnosti – cca 10 let</a:t>
            </a:r>
          </a:p>
          <a:p>
            <a:pPr lvl="1"/>
            <a:r>
              <a:rPr lang="cs-CZ" dirty="0" smtClean="0"/>
              <a:t>Možnost odběru vyšších proudů i v extrémních podmínkách</a:t>
            </a:r>
          </a:p>
          <a:p>
            <a:pPr lvl="1"/>
            <a:r>
              <a:rPr lang="cs-CZ" dirty="0" smtClean="0"/>
              <a:t>Nižší hmotnost</a:t>
            </a:r>
          </a:p>
          <a:p>
            <a:r>
              <a:rPr lang="cs-CZ" b="1" dirty="0" smtClean="0"/>
              <a:t>Nevýhody</a:t>
            </a:r>
          </a:p>
          <a:p>
            <a:pPr lvl="1"/>
            <a:r>
              <a:rPr lang="cs-CZ" dirty="0" smtClean="0"/>
              <a:t>Cena </a:t>
            </a:r>
          </a:p>
          <a:p>
            <a:pPr lvl="1"/>
            <a:r>
              <a:rPr lang="cs-CZ" dirty="0" smtClean="0"/>
              <a:t>Energetická náročnost výroby</a:t>
            </a:r>
          </a:p>
          <a:p>
            <a:pPr lvl="1"/>
            <a:r>
              <a:rPr lang="cs-CZ" dirty="0" smtClean="0"/>
              <a:t>V případě zkratu se velmi zahřívají (dodávají velký objem proudu) a mohou explodovat – nutnost pojistek (ztenčených míst)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Zajímavost: Lithiové </a:t>
            </a:r>
            <a:r>
              <a:rPr lang="cs-CZ" dirty="0"/>
              <a:t>baterie představují jednoduše opatřitelný zdroj kovového lithia, který může být mimo jiné použit jako redukční činidlo při </a:t>
            </a:r>
            <a:r>
              <a:rPr lang="cs-CZ" dirty="0" smtClean="0"/>
              <a:t>výrobě </a:t>
            </a:r>
            <a:r>
              <a:rPr lang="cs-CZ" b="1" dirty="0" smtClean="0"/>
              <a:t>metamfetaminu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658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byl Alessandro Volta?</a:t>
            </a:r>
          </a:p>
          <a:p>
            <a:r>
              <a:rPr lang="cs-CZ" dirty="0" smtClean="0"/>
              <a:t>Jakou hrál roli na poli vývoje elektrických článků?</a:t>
            </a:r>
          </a:p>
          <a:p>
            <a:r>
              <a:rPr lang="cs-CZ" dirty="0" smtClean="0"/>
              <a:t>Co je to Voltův sloup?</a:t>
            </a:r>
          </a:p>
          <a:p>
            <a:r>
              <a:rPr lang="cs-CZ" dirty="0" smtClean="0"/>
              <a:t>Na dvoře kterého krále (v kterém roce) bavil dvořany </a:t>
            </a:r>
            <a:r>
              <a:rPr lang="cs-CZ" smtClean="0"/>
              <a:t>svým objevem?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3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http://cs.wikipedia.org/wiki/Such%C3%BD_%</a:t>
            </a:r>
            <a:r>
              <a:rPr lang="cs-CZ" dirty="0" smtClean="0">
                <a:hlinkClick r:id="rId2"/>
              </a:rPr>
              <a:t>C4%8Dl%C3%A1nek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http://cs.wikipedia.org/wiki/Alkalick%C3%BD_%</a:t>
            </a:r>
            <a:r>
              <a:rPr lang="cs-CZ" dirty="0" smtClean="0">
                <a:hlinkClick r:id="rId3"/>
              </a:rPr>
              <a:t>C4%8Dl%C3%A1nek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http://cs.wikipedia.org/wiki/Lithiov%C3%BD_%</a:t>
            </a:r>
            <a:r>
              <a:rPr lang="cs-CZ" dirty="0" smtClean="0">
                <a:hlinkClick r:id="rId4"/>
              </a:rPr>
              <a:t>C4%8Dl%C3%A1nek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328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Chemické zdroje elektrického napětí – galvanický článek</vt:lpstr>
      <vt:lpstr>Obecná definice</vt:lpstr>
      <vt:lpstr>Zinko–uhlíkový  článek</vt:lpstr>
      <vt:lpstr>Alkalický  článek</vt:lpstr>
      <vt:lpstr>Lithiový článek</vt:lpstr>
      <vt:lpstr>Úkoly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58</cp:revision>
  <dcterms:created xsi:type="dcterms:W3CDTF">2012-02-05T17:57:02Z</dcterms:created>
  <dcterms:modified xsi:type="dcterms:W3CDTF">2012-08-22T20:12:55Z</dcterms:modified>
</cp:coreProperties>
</file>