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9C5D3A"/>
    <a:srgbClr val="F61B04"/>
    <a:srgbClr val="E4E434"/>
    <a:srgbClr val="792D9B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5" autoAdjust="0"/>
    <p:restoredTop sz="94494" autoAdjust="0"/>
  </p:normalViewPr>
  <p:slideViewPr>
    <p:cSldViewPr>
      <p:cViewPr>
        <p:scale>
          <a:sx n="77" d="100"/>
          <a:sy n="77" d="100"/>
        </p:scale>
        <p:origin x="-78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VY_32_INOVACE_20_M7_ČTVEREC KONSTRUKCE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KONSTRUKCE ČTVERCE TROCHU JINAK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VY_32_INOVACE_20_M7_ČTVEREC KONSTRUKCE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KONSTRUKCE ČTVERCE TROCHU JINAK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014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ČTVEREC KONSTRUKCE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932459699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JAK SESTROJIT ČTVEREC POUZE S POUŽITÍM KRUŽÍTKA A PRAVÍTKA?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960440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Narýsovat čtverec samozřejmě již umíme,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ale potřebujeme k tomu sestrojit pravý úhel,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tedy umíme to s použitím trojúhelníku s ryskou.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A co když ho nemáme po ruce. Šlo by to i bez něj?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dirty="0" smtClean="0"/>
              <a:t> Nyní to zkusíme pouze s použitím pravítka (rovného) a kružítka. 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Sledujte animaci a pracujte spolu s tabulí do sešitu.</a:t>
            </a:r>
          </a:p>
          <a:p>
            <a:pPr>
              <a:buClrTx/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03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259632" y="4149080"/>
            <a:ext cx="64087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83968" y="4005064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889997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Narýsuji libovolnou přímku a na ní zvolím střed kružnice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21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259632" y="4149080"/>
            <a:ext cx="64087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83968" y="4005064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889997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Ze středu sestrojím kružítkem libovolnou kružnici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2681790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852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259632" y="4149080"/>
            <a:ext cx="64087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83968" y="4005064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889997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Z bodu X sestrojím pomocnou kružnici se stejným poloměrem jako původní kružnice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2681790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283968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917197" y="417550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271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259632" y="4149080"/>
            <a:ext cx="64087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83968" y="4005064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889997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Spojím průsečíky obou kružnic a získám tak střed poloměru, který označím jako bod Y. </a:t>
            </a:r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2681790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283968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917197" y="417550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076056" y="2204864"/>
            <a:ext cx="0" cy="4104456"/>
          </a:xfrm>
          <a:prstGeom prst="line">
            <a:avLst/>
          </a:prstGeom>
          <a:ln w="3810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76056" y="417853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0331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259632" y="4149080"/>
            <a:ext cx="64087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83968" y="4005064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889997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Z bodu Y sestrojím kružnici, která má poloměr stejný jako velikost úsečky XY.  Průsečíky s přímkou označím jako body Y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, Y</a:t>
            </a:r>
            <a:r>
              <a:rPr lang="cs-CZ" sz="2400" baseline="-25000" dirty="0" smtClean="0"/>
              <a:t>2.</a:t>
            </a:r>
            <a:endParaRPr lang="cs-CZ" baseline="-25000" dirty="0"/>
          </a:p>
        </p:txBody>
      </p:sp>
      <p:sp>
        <p:nvSpPr>
          <p:cNvPr id="2" name="Ovál 1"/>
          <p:cNvSpPr/>
          <p:nvPr/>
        </p:nvSpPr>
        <p:spPr>
          <a:xfrm>
            <a:off x="2681790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283968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917197" y="417550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076056" y="2204864"/>
            <a:ext cx="0" cy="4104456"/>
          </a:xfrm>
          <a:prstGeom prst="line">
            <a:avLst/>
          </a:prstGeom>
          <a:ln w="3810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76056" y="417853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4285228" y="3376809"/>
            <a:ext cx="1602178" cy="159738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4869160"/>
            <a:ext cx="1120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r>
              <a:rPr lang="cs-CZ" sz="2800" baseline="-25000" dirty="0" smtClean="0"/>
              <a:t>2</a:t>
            </a:r>
            <a:endParaRPr lang="cs-CZ" sz="2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2865124"/>
            <a:ext cx="991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r>
              <a:rPr lang="cs-CZ" sz="2800" baseline="-25000" dirty="0" smtClean="0"/>
              <a:t>1</a:t>
            </a:r>
            <a:endParaRPr lang="cs-CZ" sz="2800" baseline="-25000" dirty="0"/>
          </a:p>
        </p:txBody>
      </p:sp>
    </p:spTree>
    <p:extLst>
      <p:ext uri="{BB962C8B-B14F-4D97-AF65-F5344CB8AC3E}">
        <p14:creationId xmlns:p14="http://schemas.microsoft.com/office/powerpoint/2010/main" val="126878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259632" y="4149080"/>
            <a:ext cx="64087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83968" y="4005064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889997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 Spojím střed původní kružnice s body Y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, Y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a vzniklé přímky prodloužím. Vzniklé přímky jsou na sebe navzájem kolmé, průsečíky přímek s původní kružnicí označím jako body 1, 2, 3, 4.</a:t>
            </a:r>
            <a:endParaRPr lang="cs-CZ" baseline="-25000" dirty="0"/>
          </a:p>
        </p:txBody>
      </p:sp>
      <p:sp>
        <p:nvSpPr>
          <p:cNvPr id="2" name="Ovál 1"/>
          <p:cNvSpPr/>
          <p:nvPr/>
        </p:nvSpPr>
        <p:spPr>
          <a:xfrm>
            <a:off x="2681790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283968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917197" y="417550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076056" y="2204864"/>
            <a:ext cx="0" cy="4104456"/>
          </a:xfrm>
          <a:prstGeom prst="line">
            <a:avLst/>
          </a:prstGeom>
          <a:ln w="3810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76056" y="417853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4285228" y="3376809"/>
            <a:ext cx="1602178" cy="159738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4869160"/>
            <a:ext cx="1120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r>
              <a:rPr lang="cs-CZ" sz="2800" baseline="-25000" dirty="0" smtClean="0"/>
              <a:t>2</a:t>
            </a:r>
            <a:endParaRPr lang="cs-CZ" sz="2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2865124"/>
            <a:ext cx="991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r>
              <a:rPr lang="cs-CZ" sz="2800" baseline="-25000" dirty="0" smtClean="0"/>
              <a:t>1</a:t>
            </a:r>
            <a:endParaRPr lang="cs-CZ" sz="2800" baseline="-250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2660086" y="2552779"/>
            <a:ext cx="3203096" cy="3285505"/>
          </a:xfrm>
          <a:prstGeom prst="line">
            <a:avLst/>
          </a:prstGeom>
          <a:ln w="38100" cap="rnd" cmpd="sng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771800" y="2636912"/>
            <a:ext cx="3361421" cy="3456384"/>
          </a:xfrm>
          <a:prstGeom prst="line">
            <a:avLst/>
          </a:prstGeom>
          <a:ln w="38100" cap="rnd" cmpd="sng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93220" y="500162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1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72052" y="5013175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2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72052" y="27809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3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93220" y="27809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4</a:t>
            </a:r>
            <a:endParaRPr lang="cs-CZ" sz="2800" b="1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86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259632" y="4149080"/>
            <a:ext cx="64087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276923" y="4005064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889997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 Spojím body 1, 2, 3, 4 a vznikl ČTVEREC.</a:t>
            </a:r>
            <a:endParaRPr lang="cs-CZ" baseline="-25000" dirty="0"/>
          </a:p>
        </p:txBody>
      </p:sp>
      <p:sp>
        <p:nvSpPr>
          <p:cNvPr id="2" name="Ovál 1"/>
          <p:cNvSpPr/>
          <p:nvPr/>
        </p:nvSpPr>
        <p:spPr>
          <a:xfrm>
            <a:off x="2681790" y="2549625"/>
            <a:ext cx="3204356" cy="3198909"/>
          </a:xfrm>
          <a:prstGeom prst="ellipse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2646416" y="2506327"/>
            <a:ext cx="3203096" cy="3285505"/>
          </a:xfrm>
          <a:prstGeom prst="line">
            <a:avLst/>
          </a:prstGeom>
          <a:ln w="38100" cap="rnd" cmpd="sng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771800" y="2636912"/>
            <a:ext cx="2952328" cy="2952328"/>
          </a:xfrm>
          <a:prstGeom prst="line">
            <a:avLst/>
          </a:prstGeom>
          <a:ln w="38100" cap="rnd" cmpd="sng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93220" y="500162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1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72052" y="5013175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2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72052" y="27809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3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93220" y="27809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4</a:t>
            </a:r>
            <a:endParaRPr lang="cs-CZ" sz="2800" b="1" dirty="0">
              <a:solidFill>
                <a:srgbClr val="FF00FF"/>
              </a:solidFill>
            </a:endParaRPr>
          </a:p>
        </p:txBody>
      </p:sp>
      <p:cxnSp>
        <p:nvCxnSpPr>
          <p:cNvPr id="18" name="Přímá spojnice 17"/>
          <p:cNvCxnSpPr>
            <a:stCxn id="2" idx="1"/>
            <a:endCxn id="2" idx="7"/>
          </p:cNvCxnSpPr>
          <p:nvPr/>
        </p:nvCxnSpPr>
        <p:spPr>
          <a:xfrm>
            <a:off x="3151057" y="3018094"/>
            <a:ext cx="226582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2" idx="1"/>
            <a:endCxn id="2" idx="3"/>
          </p:cNvCxnSpPr>
          <p:nvPr/>
        </p:nvCxnSpPr>
        <p:spPr>
          <a:xfrm>
            <a:off x="3151057" y="3018094"/>
            <a:ext cx="0" cy="226197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2" idx="7"/>
            <a:endCxn id="2" idx="5"/>
          </p:cNvCxnSpPr>
          <p:nvPr/>
        </p:nvCxnSpPr>
        <p:spPr>
          <a:xfrm>
            <a:off x="5416879" y="3018094"/>
            <a:ext cx="0" cy="226197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" idx="3"/>
            <a:endCxn id="2" idx="5"/>
          </p:cNvCxnSpPr>
          <p:nvPr/>
        </p:nvCxnSpPr>
        <p:spPr>
          <a:xfrm>
            <a:off x="3151057" y="5280065"/>
            <a:ext cx="226582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610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Autofit/>
          </a:bodyPr>
          <a:lstStyle/>
          <a:p>
            <a:r>
              <a:rPr lang="cs-CZ" sz="1800" dirty="0" smtClean="0"/>
              <a:t>Tento výukový materiál bude využíván v hodině geometrie v 7. ročníku, jako doplňkový materiál.</a:t>
            </a:r>
          </a:p>
          <a:p>
            <a:r>
              <a:rPr lang="cs-CZ" sz="1800" dirty="0" smtClean="0"/>
              <a:t>Pro zpestření je zařazena tato problémová úloha, která rozvíjí kritické myšlení a nabízí jiný úhel pohledu na konstrukční úlohy. </a:t>
            </a:r>
          </a:p>
          <a:p>
            <a:r>
              <a:rPr lang="cs-CZ" sz="1800" dirty="0" smtClean="0"/>
              <a:t>Nejprve si společně zrekapitulujeme možnosti, jak lze provést konstrukci čtverce.</a:t>
            </a:r>
          </a:p>
          <a:p>
            <a:r>
              <a:rPr lang="cs-CZ" sz="1800" dirty="0" smtClean="0"/>
              <a:t>Následuje zadání, které je omezeno použitím pomůcek – pouze rovné pravítko a kružítko.</a:t>
            </a:r>
          </a:p>
          <a:p>
            <a:r>
              <a:rPr lang="cs-CZ" sz="1800" dirty="0" smtClean="0"/>
              <a:t>Nejprve si zkusí žáci svůj vlastní způsob, po několika minutách si vzájemně představíme možné návrhy řešení, popřípadě správné řešení.</a:t>
            </a:r>
          </a:p>
          <a:p>
            <a:r>
              <a:rPr lang="cs-CZ" sz="1800" dirty="0" smtClean="0"/>
              <a:t>U nesprávných řešení provádíme práci s chybou a zdůvodňujeme si chyby v řešení.</a:t>
            </a:r>
          </a:p>
          <a:p>
            <a:r>
              <a:rPr lang="cs-CZ" sz="1800" dirty="0" smtClean="0"/>
              <a:t>Následně žákům na tabuli promítám postup krok za krokem, spolu s popisem jednotlivých kroků.</a:t>
            </a:r>
          </a:p>
          <a:p>
            <a:r>
              <a:rPr lang="cs-CZ" sz="1800" dirty="0" smtClean="0"/>
              <a:t>Žáci pracují spolu s tabulí do pracovních sešitů.</a:t>
            </a:r>
          </a:p>
          <a:p>
            <a:r>
              <a:rPr lang="cs-CZ" sz="1800" dirty="0" smtClean="0"/>
              <a:t>V závěru hodiny diskutujeme úskalí konstrukční úlohy a její možné využití v praxi.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Populární encyklopedie matematiky, </a:t>
            </a:r>
            <a:r>
              <a:rPr lang="cs-CZ" sz="1400" i="1" dirty="0" err="1" smtClean="0"/>
              <a:t>Meyers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Grosser</a:t>
            </a:r>
            <a:r>
              <a:rPr lang="cs-CZ" sz="1400" i="1" dirty="0" smtClean="0"/>
              <a:t>, SNTL 1971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1961</TotalTime>
  <Words>406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MATEMATIKA – GEOMETRIE 7</vt:lpstr>
      <vt:lpstr>JAK SESTROJIT ČTVEREC POUZE S POUŽITÍM KRUŽÍTKA A PRAVÍTKA?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313</cp:revision>
  <dcterms:created xsi:type="dcterms:W3CDTF">2011-11-27T20:43:59Z</dcterms:created>
  <dcterms:modified xsi:type="dcterms:W3CDTF">2012-08-22T20:53:57Z</dcterms:modified>
</cp:coreProperties>
</file>