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66" r:id="rId2"/>
    <p:sldId id="267" r:id="rId3"/>
    <p:sldId id="271" r:id="rId4"/>
    <p:sldId id="270" r:id="rId5"/>
    <p:sldId id="278" r:id="rId6"/>
    <p:sldId id="276" r:id="rId7"/>
    <p:sldId id="275" r:id="rId8"/>
    <p:sldId id="277" r:id="rId9"/>
    <p:sldId id="273" r:id="rId10"/>
    <p:sldId id="274" r:id="rId11"/>
    <p:sldId id="279" r:id="rId12"/>
    <p:sldId id="280" r:id="rId13"/>
    <p:sldId id="281" r:id="rId14"/>
    <p:sldId id="282" r:id="rId15"/>
    <p:sldId id="284" r:id="rId16"/>
    <p:sldId id="28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DDB"/>
    <a:srgbClr val="4E8542"/>
    <a:srgbClr val="F5DBD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48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763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ostrava.idnes.cz/nalez-pumy-v-opravovanem-dome-opava-dbe-/ostrava-zpravy.aspx?c=A131106_172822_ostrava-zpravy_klu" TargetMode="External"/><Relationship Id="rId2" Type="http://schemas.openxmlformats.org/officeDocument/2006/relationships/hyperlink" Target="http://www.nasepojizeri.cz/semilsko-aktualne/sankovani-postaru-aneb-krasojizdy-na-rohackach/?aktualitaId=30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7728316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VY_32_INOVACE_01_C_15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Humanitní předměty 4. ročník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Maturitní příprava: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Práce s neuměleckým textem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38639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>
              <a:buNone/>
            </a:pPr>
            <a:r>
              <a:rPr lang="cs-CZ" altLang="cs-CZ" dirty="0" smtClean="0"/>
              <a:t>Text je určen pro žáky 4. ročníku střední odborné školy a žákům nástavbového studia. Prezentace je určena jako materiál k přípravě na maturitní zkoušku. Žáci pracují s neuměleckými texty a příslušnými otázkami, vytvářejí česká synonyma k cizím </a:t>
            </a:r>
            <a:r>
              <a:rPr lang="cs-CZ" altLang="cs-CZ" dirty="0" smtClean="0"/>
              <a:t>výrazům, pracují </a:t>
            </a:r>
            <a:r>
              <a:rPr lang="cs-CZ" altLang="cs-CZ" dirty="0" smtClean="0"/>
              <a:t>s útvary českého jazyka a se slohovým rozvrstvením slovní zásoby. Typy úkolů jsou různorodé.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Vyučující s pomocí multimediální techniky 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668566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5069160"/>
          </a:xfrm>
        </p:spPr>
        <p:txBody>
          <a:bodyPr>
            <a:normAutofit fontScale="92500" lnSpcReduction="20000"/>
          </a:bodyPr>
          <a:lstStyle/>
          <a:p>
            <a:pPr lvl="0" algn="just">
              <a:lnSpc>
                <a:spcPct val="3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Určete funkční styl výňatku.</a:t>
            </a:r>
          </a:p>
          <a:p>
            <a:pPr lvl="0" algn="just">
              <a:lnSpc>
                <a:spcPct val="3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Kde se daný funkční styl používá?</a:t>
            </a:r>
          </a:p>
          <a:p>
            <a:pPr algn="just">
              <a:lnSpc>
                <a:spcPct val="3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Charakterizujte jazyk daného funkčního stylu.</a:t>
            </a:r>
          </a:p>
          <a:p>
            <a:pPr algn="just">
              <a:lnSpc>
                <a:spcPct val="3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Určete konkrétní slohový útvar.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Text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7500" lnSpcReduction="20000"/>
          </a:bodyPr>
          <a:lstStyle/>
          <a:p>
            <a:pPr algn="just">
              <a:buNone/>
            </a:pPr>
            <a:r>
              <a:rPr lang="cs-CZ" sz="3100" b="1" dirty="0" smtClean="0"/>
              <a:t>	</a:t>
            </a:r>
            <a:r>
              <a:rPr lang="cs-CZ" sz="3400" b="1" dirty="0" smtClean="0"/>
              <a:t>Sáňkování postaru aneb Krasojízdy na rohačkách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sz="3000" dirty="0" smtClean="0"/>
              <a:t>Občanské sdružení MAS „</a:t>
            </a:r>
            <a:r>
              <a:rPr lang="cs-CZ" sz="3000" dirty="0" err="1" smtClean="0"/>
              <a:t>Přiďte</a:t>
            </a:r>
            <a:r>
              <a:rPr lang="cs-CZ" sz="3000" dirty="0" smtClean="0"/>
              <a:t> </a:t>
            </a:r>
            <a:r>
              <a:rPr lang="cs-CZ" sz="3000" dirty="0" err="1" smtClean="0"/>
              <a:t>pobejt</a:t>
            </a:r>
            <a:r>
              <a:rPr lang="cs-CZ" sz="3000" dirty="0" smtClean="0"/>
              <a:t>" zve v sobotu ctitele starých časů, </a:t>
            </a:r>
            <a:r>
              <a:rPr lang="cs-CZ" sz="3000" dirty="0" err="1" smtClean="0"/>
              <a:t>skijáky</a:t>
            </a:r>
            <a:r>
              <a:rPr lang="cs-CZ" sz="3000" dirty="0" smtClean="0"/>
              <a:t>, lyžníky a sáňkující veřejnost na 3. ročník mimořádné akce, nazvané Sáňkování postaru aneb Krasojízdy na rohačkách.</a:t>
            </a:r>
          </a:p>
          <a:p>
            <a:pPr algn="just">
              <a:buNone/>
            </a:pPr>
            <a:r>
              <a:rPr lang="cs-CZ" sz="3000" dirty="0" smtClean="0"/>
              <a:t>	Akce se uskuteční v sobotu 21. ledna 2012 od 9 hodin ve Zvědavé uličce v Jilemnici. Jízdy se mohou účastnit všichni zájemci, kteří nastoupí na start s rohačkami, vlčky či rejdami, s posádkou oděnou v dobovém oblečení. Odborná jury bude hodnotit vzhled a styl jízdy posádky. Na vítěze čekají chutné ceny od místních výrobců.</a:t>
            </a:r>
          </a:p>
          <a:p>
            <a:pPr algn="just">
              <a:buNone/>
            </a:pPr>
            <a:r>
              <a:rPr lang="cs-CZ" sz="3000" dirty="0" smtClean="0"/>
              <a:t>	Loňský ročník závodu se nakonec pro nedostatek sněhu nekonal, ale tento víkend jsou v Jilemnici hlášeny pro sáňkování lepší startovní podmínky. To platí, i přestože lyžaři vytrvalostní  běh </a:t>
            </a:r>
            <a:r>
              <a:rPr lang="cs-CZ" sz="3000" u="sng" dirty="0" smtClean="0"/>
              <a:t>Jilemnická padesátka</a:t>
            </a:r>
            <a:r>
              <a:rPr lang="cs-CZ" sz="3000" dirty="0" smtClean="0"/>
              <a:t>, který se koná rovněž o víkendu, raději přeložili na </a:t>
            </a:r>
            <a:r>
              <a:rPr lang="cs-CZ" sz="3000" dirty="0" err="1" smtClean="0"/>
              <a:t>Benecko</a:t>
            </a:r>
            <a:r>
              <a:rPr lang="cs-CZ" sz="3000" dirty="0" smtClean="0"/>
              <a:t>.</a:t>
            </a:r>
          </a:p>
          <a:p>
            <a:pPr algn="r">
              <a:buNone/>
            </a:pPr>
            <a:r>
              <a:rPr lang="cs-CZ" sz="3000" i="1" dirty="0" smtClean="0"/>
              <a:t>(www.</a:t>
            </a:r>
            <a:r>
              <a:rPr lang="cs-CZ" sz="3000" i="1" dirty="0" err="1" smtClean="0"/>
              <a:t>nasepojizeri.cz</a:t>
            </a:r>
            <a:r>
              <a:rPr lang="cs-CZ" sz="3000" i="1" dirty="0" smtClean="0"/>
              <a:t>)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12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Určete funkční styl výňatku.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prostě sdělovací</a:t>
            </a:r>
          </a:p>
          <a:p>
            <a:pPr lvl="0" algn="just">
              <a:lnSpc>
                <a:spcPct val="12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Kde se daný funkční styl používá?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v každodenní komunikaci</a:t>
            </a:r>
          </a:p>
          <a:p>
            <a:pPr algn="just">
              <a:lnSpc>
                <a:spcPct val="12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Charakterizujte jazyk daného funkčního stylu.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jednoduchá větná stavba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spisovná a nespisovná čeština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objevují se slova citově zabarvená</a:t>
            </a:r>
            <a:endParaRPr lang="cs-CZ" dirty="0" smtClean="0">
              <a:solidFill>
                <a:schemeClr val="accent2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Určete konkrétní slohový útvar. </a:t>
            </a:r>
          </a:p>
          <a:p>
            <a:pPr lvl="1" algn="just">
              <a:lnSpc>
                <a:spcPct val="120000"/>
              </a:lnSpc>
            </a:pPr>
            <a:r>
              <a:rPr lang="cs-CZ" dirty="0" smtClean="0"/>
              <a:t>pozvánka, oznámení </a:t>
            </a:r>
            <a:r>
              <a:rPr lang="cs-CZ" dirty="0" smtClean="0">
                <a:solidFill>
                  <a:schemeClr val="accent2"/>
                </a:solidFill>
              </a:rPr>
              <a:t>	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4997152"/>
          </a:xfrm>
        </p:spPr>
        <p:txBody>
          <a:bodyPr/>
          <a:lstStyle/>
          <a:p>
            <a:pPr lvl="0" algn="just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Určete funkční styl výňatku. </a:t>
            </a:r>
          </a:p>
          <a:p>
            <a:pPr lvl="0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Kde se daný funkční styl používá?</a:t>
            </a:r>
          </a:p>
          <a:p>
            <a:pPr lvl="0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Jakou funkci má daný funkční styl?</a:t>
            </a:r>
          </a:p>
          <a:p>
            <a:pPr lvl="0">
              <a:lnSpc>
                <a:spcPct val="20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Určete konkrétní slohový útvar a charakterizujte jej.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85000" lnSpcReduction="20000"/>
          </a:bodyPr>
          <a:lstStyle/>
          <a:p>
            <a:pPr algn="just">
              <a:buNone/>
            </a:pPr>
            <a:r>
              <a:rPr lang="cs-CZ" b="1" dirty="0" smtClean="0"/>
              <a:t> 	Opravovaný dům skrýval leteckou pumu, evakuovalo se 400 lidí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	Uživatelé </a:t>
            </a:r>
            <a:r>
              <a:rPr lang="cs-CZ" dirty="0" err="1" smtClean="0"/>
              <a:t>Müllerova</a:t>
            </a:r>
            <a:r>
              <a:rPr lang="cs-CZ" dirty="0" smtClean="0"/>
              <a:t> domu v Opavě desítky let obrazně řečeno seděli na sudu střelného prachu. Při opravách historického objektu v Komenského ulici se odpoledne přišlo na to, že základy domu skrývají nevybuchlou pumu z druhé světové války.</a:t>
            </a:r>
          </a:p>
          <a:p>
            <a:pPr algn="just">
              <a:buNone/>
            </a:pPr>
            <a:r>
              <a:rPr lang="cs-CZ" dirty="0" smtClean="0"/>
              <a:t>	Přišli na ni dělníci. Policie vzápětí uzavřela i přilehlou hlavní výstavní budovu Slezského zemského muzea a odklonila dopravu. Na místo vyjel pyrotechnik.</a:t>
            </a:r>
          </a:p>
          <a:p>
            <a:pPr algn="just">
              <a:buNone/>
            </a:pPr>
            <a:r>
              <a:rPr lang="cs-CZ" dirty="0" smtClean="0"/>
              <a:t>	"Při archeologickém průzkumu byla nalezena pravděpodobně plně funkční letecká puma. Proto jsme rozhodli o evakuaci lidí ze dvou škol v okolí a muzea," řekl mluvčí opavské policie René Černohorský. Odejít muselo na 400 lidí.</a:t>
            </a:r>
          </a:p>
          <a:p>
            <a:pPr algn="r">
              <a:buNone/>
            </a:pPr>
            <a:r>
              <a:rPr lang="cs-CZ" sz="2700" i="1" dirty="0" smtClean="0"/>
              <a:t>(zprávy.</a:t>
            </a:r>
            <a:r>
              <a:rPr lang="cs-CZ" sz="2700" i="1" dirty="0" err="1" smtClean="0"/>
              <a:t>idnes.cz</a:t>
            </a:r>
            <a:r>
              <a:rPr lang="cs-CZ" sz="2700" i="1" dirty="0" smtClean="0"/>
              <a:t>)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4997152"/>
          </a:xfrm>
        </p:spPr>
        <p:txBody>
          <a:bodyPr>
            <a:normAutofit/>
          </a:bodyPr>
          <a:lstStyle/>
          <a:p>
            <a:pPr lvl="0" algn="just"/>
            <a:r>
              <a:rPr lang="cs-CZ" dirty="0" smtClean="0">
                <a:solidFill>
                  <a:schemeClr val="accent2"/>
                </a:solidFill>
              </a:rPr>
              <a:t>Určete funkční styl výňatku. </a:t>
            </a:r>
          </a:p>
          <a:p>
            <a:pPr lvl="1" algn="just"/>
            <a:r>
              <a:rPr lang="cs-CZ" dirty="0" smtClean="0"/>
              <a:t>publicistický</a:t>
            </a:r>
          </a:p>
          <a:p>
            <a:pPr lvl="0"/>
            <a:r>
              <a:rPr lang="cs-CZ" dirty="0" smtClean="0">
                <a:solidFill>
                  <a:schemeClr val="accent2"/>
                </a:solidFill>
              </a:rPr>
              <a:t>Kde se daný funkční styl používá?</a:t>
            </a:r>
          </a:p>
          <a:p>
            <a:pPr lvl="1" algn="just"/>
            <a:r>
              <a:rPr lang="cs-CZ" dirty="0" smtClean="0"/>
              <a:t>veřejně sdělovací prostředky – internet, televize, rozhlas, tisk</a:t>
            </a:r>
          </a:p>
          <a:p>
            <a:pPr lvl="0"/>
            <a:r>
              <a:rPr lang="cs-CZ" dirty="0" smtClean="0">
                <a:solidFill>
                  <a:schemeClr val="accent2"/>
                </a:solidFill>
              </a:rPr>
              <a:t>Jakou funkci má daný funkční styl?</a:t>
            </a:r>
          </a:p>
          <a:p>
            <a:pPr lvl="1" algn="just"/>
            <a:r>
              <a:rPr lang="cs-CZ" dirty="0" smtClean="0"/>
              <a:t>informační, částečně agitační</a:t>
            </a:r>
          </a:p>
          <a:p>
            <a:pPr lvl="0" algn="just"/>
            <a:r>
              <a:rPr lang="cs-CZ" dirty="0" smtClean="0">
                <a:solidFill>
                  <a:schemeClr val="accent2"/>
                </a:solidFill>
              </a:rPr>
              <a:t>Určete konkrétní slohový útvar a charakterizujte jej.</a:t>
            </a:r>
          </a:p>
          <a:p>
            <a:pPr lvl="1" algn="just"/>
            <a:r>
              <a:rPr lang="cs-CZ" dirty="0" smtClean="0"/>
              <a:t>zpráva</a:t>
            </a:r>
          </a:p>
          <a:p>
            <a:pPr lvl="1" algn="just"/>
            <a:r>
              <a:rPr lang="cs-CZ" dirty="0" smtClean="0"/>
              <a:t>základní útvar zpravodajství, který informuje o události, která se stala či nestala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Nahraďte cizí výrazy českými ekvivalenty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cs-CZ" dirty="0" smtClean="0"/>
              <a:t>Je nutné provést </a:t>
            </a:r>
            <a:r>
              <a:rPr lang="cs-CZ" u="sng" dirty="0" smtClean="0">
                <a:solidFill>
                  <a:schemeClr val="accent2"/>
                </a:solidFill>
              </a:rPr>
              <a:t>komparaci</a:t>
            </a:r>
            <a:r>
              <a:rPr lang="cs-CZ" dirty="0" smtClean="0"/>
              <a:t> textů.</a:t>
            </a:r>
          </a:p>
          <a:p>
            <a:pPr lvl="0"/>
            <a:r>
              <a:rPr lang="cs-CZ" dirty="0" smtClean="0"/>
              <a:t>Tělo je nutné </a:t>
            </a:r>
            <a:r>
              <a:rPr lang="cs-CZ" u="sng" dirty="0" smtClean="0">
                <a:solidFill>
                  <a:schemeClr val="accent2"/>
                </a:solidFill>
              </a:rPr>
              <a:t>hydratovat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Příběhy v knize byly zachyceny </a:t>
            </a:r>
            <a:r>
              <a:rPr lang="cs-CZ" u="sng" dirty="0" smtClean="0">
                <a:solidFill>
                  <a:schemeClr val="accent2"/>
                </a:solidFill>
              </a:rPr>
              <a:t>autenticky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Některé části země chtějí být </a:t>
            </a:r>
            <a:r>
              <a:rPr lang="cs-CZ" u="sng" dirty="0" smtClean="0">
                <a:solidFill>
                  <a:schemeClr val="accent2"/>
                </a:solidFill>
              </a:rPr>
              <a:t>autonomní</a:t>
            </a:r>
            <a:r>
              <a:rPr lang="cs-CZ" u="sng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Tvé chování mě </a:t>
            </a:r>
            <a:r>
              <a:rPr lang="cs-CZ" u="sng" dirty="0" smtClean="0">
                <a:solidFill>
                  <a:schemeClr val="accent2"/>
                </a:solidFill>
              </a:rPr>
              <a:t>irituje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Některé děti jsou velmi </a:t>
            </a:r>
            <a:r>
              <a:rPr lang="cs-CZ" u="sng" dirty="0" smtClean="0">
                <a:solidFill>
                  <a:schemeClr val="accent2"/>
                </a:solidFill>
              </a:rPr>
              <a:t>kreativní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Koupil jsem si </a:t>
            </a:r>
            <a:r>
              <a:rPr lang="cs-CZ" u="sng" dirty="0" smtClean="0">
                <a:solidFill>
                  <a:schemeClr val="accent2"/>
                </a:solidFill>
              </a:rPr>
              <a:t>univerzální</a:t>
            </a:r>
            <a:r>
              <a:rPr lang="cs-CZ" dirty="0" smtClean="0"/>
              <a:t> nářadí.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V televizi často dávají </a:t>
            </a:r>
            <a:r>
              <a:rPr lang="cs-CZ" u="sng" dirty="0" smtClean="0">
                <a:solidFill>
                  <a:schemeClr val="accent2"/>
                </a:solidFill>
              </a:rPr>
              <a:t>komerční</a:t>
            </a:r>
            <a:r>
              <a:rPr lang="cs-CZ" dirty="0" smtClean="0"/>
              <a:t> reklamy.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Obě strany nakonec došly ke </a:t>
            </a:r>
            <a:r>
              <a:rPr lang="cs-CZ" u="sng" dirty="0" smtClean="0">
                <a:solidFill>
                  <a:schemeClr val="accent2"/>
                </a:solidFill>
              </a:rPr>
              <a:t>kompromisu</a:t>
            </a:r>
            <a:r>
              <a:rPr lang="cs-CZ" dirty="0" smtClean="0"/>
              <a:t>.</a:t>
            </a:r>
          </a:p>
          <a:p>
            <a:pPr lvl="0" algn="just">
              <a:lnSpc>
                <a:spcPct val="150000"/>
              </a:lnSpc>
            </a:pPr>
            <a:r>
              <a:rPr lang="cs-CZ" dirty="0" smtClean="0"/>
              <a:t>Bylo těžké </a:t>
            </a:r>
            <a:r>
              <a:rPr lang="cs-CZ" u="sng" dirty="0" smtClean="0">
                <a:solidFill>
                  <a:schemeClr val="accent2"/>
                </a:solidFill>
              </a:rPr>
              <a:t>adaptovat</a:t>
            </a:r>
            <a:r>
              <a:rPr lang="cs-CZ" dirty="0" smtClean="0"/>
              <a:t> se novému prostředí.</a:t>
            </a:r>
            <a:endParaRPr lang="cs-CZ" u="sng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Nahraďte cizí výrazy českým ekvivalenty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Je nutné provést </a:t>
            </a:r>
            <a:r>
              <a:rPr lang="cs-CZ" u="sng" dirty="0" smtClean="0">
                <a:solidFill>
                  <a:schemeClr val="accent2"/>
                </a:solidFill>
              </a:rPr>
              <a:t>srovnání</a:t>
            </a:r>
            <a:r>
              <a:rPr lang="cs-CZ" dirty="0" smtClean="0"/>
              <a:t> textů.</a:t>
            </a:r>
          </a:p>
          <a:p>
            <a:pPr lvl="0"/>
            <a:r>
              <a:rPr lang="cs-CZ" dirty="0" smtClean="0"/>
              <a:t>Tělo je nutné </a:t>
            </a:r>
            <a:r>
              <a:rPr lang="cs-CZ" u="sng" dirty="0" smtClean="0">
                <a:solidFill>
                  <a:schemeClr val="accent2"/>
                </a:solidFill>
              </a:rPr>
              <a:t>zavodňovat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Příběhy v knize byly zachyceny </a:t>
            </a:r>
            <a:r>
              <a:rPr lang="cs-CZ" u="sng" dirty="0" smtClean="0">
                <a:solidFill>
                  <a:schemeClr val="accent2"/>
                </a:solidFill>
              </a:rPr>
              <a:t>původně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Některé části země chtějí být </a:t>
            </a:r>
            <a:r>
              <a:rPr lang="cs-CZ" u="sng" dirty="0" smtClean="0">
                <a:solidFill>
                  <a:schemeClr val="accent2"/>
                </a:solidFill>
              </a:rPr>
              <a:t>samosprávné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Tvé chování mě </a:t>
            </a:r>
            <a:r>
              <a:rPr lang="cs-CZ" u="sng" dirty="0" smtClean="0">
                <a:solidFill>
                  <a:schemeClr val="accent2"/>
                </a:solidFill>
              </a:rPr>
              <a:t>popuzuje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Některé děti jsou velmi </a:t>
            </a:r>
            <a:r>
              <a:rPr lang="cs-CZ" u="sng" dirty="0" smtClean="0">
                <a:solidFill>
                  <a:schemeClr val="accent2"/>
                </a:solidFill>
              </a:rPr>
              <a:t>tvořivé</a:t>
            </a:r>
            <a:r>
              <a:rPr lang="cs-CZ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Koupil jsem si </a:t>
            </a:r>
            <a:r>
              <a:rPr lang="cs-CZ" u="sng" dirty="0" smtClean="0">
                <a:solidFill>
                  <a:schemeClr val="accent2"/>
                </a:solidFill>
              </a:rPr>
              <a:t>všestranné</a:t>
            </a:r>
            <a:r>
              <a:rPr lang="cs-CZ" dirty="0" smtClean="0"/>
              <a:t> nářadí.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V televizi často dávají </a:t>
            </a:r>
            <a:r>
              <a:rPr lang="cs-CZ" u="sng" dirty="0" smtClean="0">
                <a:solidFill>
                  <a:schemeClr val="accent2"/>
                </a:solidFill>
              </a:rPr>
              <a:t>obchodní</a:t>
            </a:r>
            <a:r>
              <a:rPr lang="cs-CZ" dirty="0" smtClean="0"/>
              <a:t> reklamy.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Obě strany nakonec došly k </a:t>
            </a:r>
            <a:r>
              <a:rPr lang="cs-CZ" u="sng" dirty="0" smtClean="0">
                <a:solidFill>
                  <a:schemeClr val="accent2"/>
                </a:solidFill>
              </a:rPr>
              <a:t>dohodě</a:t>
            </a:r>
            <a:r>
              <a:rPr lang="cs-CZ" dirty="0" smtClean="0"/>
              <a:t>.</a:t>
            </a:r>
          </a:p>
          <a:p>
            <a:pPr lvl="0" algn="just">
              <a:lnSpc>
                <a:spcPct val="150000"/>
              </a:lnSpc>
            </a:pPr>
            <a:r>
              <a:rPr lang="cs-CZ" dirty="0" smtClean="0"/>
              <a:t>Bylo těžké </a:t>
            </a:r>
            <a:r>
              <a:rPr lang="cs-CZ" u="sng" dirty="0" smtClean="0">
                <a:solidFill>
                  <a:schemeClr val="accent2"/>
                </a:solidFill>
              </a:rPr>
              <a:t>přizpůsobit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se novému prostředí.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Útvary českého jazyka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algn="just"/>
            <a:r>
              <a:rPr lang="cs-CZ" sz="3200" b="1" dirty="0"/>
              <a:t>Nespisovné výrazy nahraďte spisovnými (i souslovími)</a:t>
            </a:r>
            <a:endParaRPr lang="cs-CZ" dirty="0" smtClean="0"/>
          </a:p>
          <a:p>
            <a:pPr lvl="1" algn="just"/>
            <a:r>
              <a:rPr lang="cs-CZ" dirty="0" smtClean="0"/>
              <a:t>Pochutnával si na děsně fajn štrůdlu.</a:t>
            </a:r>
          </a:p>
          <a:p>
            <a:pPr lvl="1" algn="just"/>
            <a:r>
              <a:rPr lang="cs-CZ" dirty="0" smtClean="0"/>
              <a:t>Ve špajzu si ukrojil ždibec špeku a krajíc chleba a </a:t>
            </a:r>
            <a:r>
              <a:rPr lang="cs-CZ" dirty="0" err="1" smtClean="0"/>
              <a:t>nabaštil</a:t>
            </a:r>
            <a:r>
              <a:rPr lang="cs-CZ" dirty="0" smtClean="0"/>
              <a:t> se. </a:t>
            </a:r>
          </a:p>
          <a:p>
            <a:pPr lvl="1" algn="just"/>
            <a:r>
              <a:rPr lang="cs-CZ" dirty="0" smtClean="0"/>
              <a:t>Coural se poli a lesy.</a:t>
            </a:r>
          </a:p>
          <a:p>
            <a:pPr lvl="1" algn="just"/>
            <a:r>
              <a:rPr lang="cs-CZ" dirty="0" smtClean="0"/>
              <a:t>Oblékla si sváteční hadry a klobouk s mašlí.</a:t>
            </a:r>
          </a:p>
          <a:p>
            <a:pPr lvl="1" algn="just"/>
            <a:r>
              <a:rPr lang="cs-CZ" dirty="0" smtClean="0"/>
              <a:t>V novém kvartýru máme zatím pouze postel a tři sesle.</a:t>
            </a:r>
          </a:p>
          <a:p>
            <a:pPr lvl="1" algn="just"/>
            <a:r>
              <a:rPr lang="cs-CZ" dirty="0" smtClean="0"/>
              <a:t>Děda akorát dokouřil fajfku.</a:t>
            </a:r>
          </a:p>
          <a:p>
            <a:pPr lvl="1" algn="just"/>
            <a:r>
              <a:rPr lang="cs-CZ" dirty="0" smtClean="0"/>
              <a:t>Na přejezdu spustili šraňky.</a:t>
            </a:r>
          </a:p>
          <a:p>
            <a:pPr lvl="1" algn="just"/>
            <a:r>
              <a:rPr lang="cs-CZ" dirty="0" smtClean="0"/>
              <a:t>Za velké peníze jí sehnal kožený futrál na </a:t>
            </a:r>
            <a:r>
              <a:rPr lang="cs-CZ" dirty="0" err="1" smtClean="0"/>
              <a:t>foťák</a:t>
            </a:r>
            <a:r>
              <a:rPr lang="cs-CZ" dirty="0" smtClean="0"/>
              <a:t>.</a:t>
            </a:r>
          </a:p>
          <a:p>
            <a:pPr lvl="1" algn="just"/>
            <a:r>
              <a:rPr lang="cs-CZ" dirty="0" smtClean="0"/>
              <a:t>Hromada </a:t>
            </a:r>
            <a:r>
              <a:rPr lang="cs-CZ" dirty="0" err="1" smtClean="0"/>
              <a:t>študáků</a:t>
            </a:r>
            <a:r>
              <a:rPr lang="cs-CZ" dirty="0" smtClean="0"/>
              <a:t> u zkoušky prolítla.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/>
              <a:t>Útvary českého jazyka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algn="just"/>
            <a:r>
              <a:rPr lang="cs-CZ" sz="3200" b="1" dirty="0"/>
              <a:t>Nespisovné výrazy nahraďte spisovnými (i souslovími</a:t>
            </a:r>
            <a:r>
              <a:rPr lang="cs-CZ" sz="3200" b="1" dirty="0" smtClean="0"/>
              <a:t>).</a:t>
            </a:r>
            <a:endParaRPr lang="cs-CZ" dirty="0" smtClean="0"/>
          </a:p>
          <a:p>
            <a:pPr lvl="1" algn="just"/>
            <a:r>
              <a:rPr lang="cs-CZ" dirty="0" smtClean="0"/>
              <a:t>Pochutnával si na </a:t>
            </a:r>
            <a:r>
              <a:rPr lang="cs-CZ" b="1" dirty="0" smtClean="0">
                <a:solidFill>
                  <a:schemeClr val="accent2"/>
                </a:solidFill>
              </a:rPr>
              <a:t>výborném závinu</a:t>
            </a:r>
            <a:r>
              <a:rPr lang="cs-CZ" b="1" dirty="0" smtClean="0"/>
              <a:t>.</a:t>
            </a:r>
          </a:p>
          <a:p>
            <a:pPr lvl="1" algn="just"/>
            <a:r>
              <a:rPr lang="cs-CZ" dirty="0" smtClean="0"/>
              <a:t>Ve </a:t>
            </a:r>
            <a:r>
              <a:rPr lang="cs-CZ" b="1" dirty="0" smtClean="0">
                <a:solidFill>
                  <a:schemeClr val="accent2"/>
                </a:solidFill>
              </a:rPr>
              <a:t>spižírně </a:t>
            </a:r>
            <a:r>
              <a:rPr lang="cs-CZ" dirty="0" smtClean="0"/>
              <a:t>si ukrojil </a:t>
            </a:r>
            <a:r>
              <a:rPr lang="cs-CZ" b="1" dirty="0" smtClean="0">
                <a:solidFill>
                  <a:schemeClr val="accent2"/>
                </a:solidFill>
              </a:rPr>
              <a:t>kousek </a:t>
            </a:r>
            <a:r>
              <a:rPr lang="cs-CZ" dirty="0" smtClean="0"/>
              <a:t>špeku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a krajíc chleba a </a:t>
            </a:r>
            <a:r>
              <a:rPr lang="cs-CZ" b="1" dirty="0" smtClean="0">
                <a:solidFill>
                  <a:schemeClr val="accent2"/>
                </a:solidFill>
              </a:rPr>
              <a:t>najedl se</a:t>
            </a:r>
            <a:r>
              <a:rPr lang="cs-CZ" dirty="0" smtClean="0"/>
              <a:t>. </a:t>
            </a:r>
          </a:p>
          <a:p>
            <a:pPr lvl="1" algn="just"/>
            <a:r>
              <a:rPr lang="cs-CZ" b="1" dirty="0" smtClean="0">
                <a:solidFill>
                  <a:schemeClr val="accent2"/>
                </a:solidFill>
              </a:rPr>
              <a:t>Procházel se </a:t>
            </a:r>
            <a:r>
              <a:rPr lang="cs-CZ" dirty="0" smtClean="0"/>
              <a:t>poli a lesy.</a:t>
            </a:r>
          </a:p>
          <a:p>
            <a:pPr lvl="1" algn="just"/>
            <a:r>
              <a:rPr lang="cs-CZ" dirty="0" smtClean="0"/>
              <a:t>Oblékla si sváteční </a:t>
            </a:r>
            <a:r>
              <a:rPr lang="cs-CZ" b="1" dirty="0" smtClean="0">
                <a:solidFill>
                  <a:schemeClr val="accent2"/>
                </a:solidFill>
              </a:rPr>
              <a:t>šaty</a:t>
            </a:r>
            <a:r>
              <a:rPr lang="cs-CZ" dirty="0" smtClean="0"/>
              <a:t> a klobouk s mašlí.</a:t>
            </a:r>
          </a:p>
          <a:p>
            <a:pPr lvl="1" algn="just"/>
            <a:r>
              <a:rPr lang="cs-CZ" dirty="0" smtClean="0"/>
              <a:t>V novém </a:t>
            </a:r>
            <a:r>
              <a:rPr lang="cs-CZ" b="1" dirty="0" smtClean="0">
                <a:solidFill>
                  <a:schemeClr val="accent2"/>
                </a:solidFill>
              </a:rPr>
              <a:t>bytu </a:t>
            </a:r>
            <a:r>
              <a:rPr lang="cs-CZ" dirty="0" smtClean="0"/>
              <a:t>máme zatím pouze postel a tři </a:t>
            </a:r>
            <a:r>
              <a:rPr lang="cs-CZ" b="1" dirty="0" smtClean="0">
                <a:solidFill>
                  <a:schemeClr val="accent2"/>
                </a:solidFill>
              </a:rPr>
              <a:t>židle</a:t>
            </a:r>
            <a:r>
              <a:rPr lang="cs-CZ" dirty="0" smtClean="0"/>
              <a:t>.</a:t>
            </a:r>
          </a:p>
          <a:p>
            <a:pPr lvl="1" algn="just"/>
            <a:r>
              <a:rPr lang="cs-CZ" dirty="0" smtClean="0"/>
              <a:t>Děda akorát dokouřil </a:t>
            </a:r>
            <a:r>
              <a:rPr lang="cs-CZ" b="1" dirty="0" smtClean="0">
                <a:solidFill>
                  <a:schemeClr val="accent2"/>
                </a:solidFill>
              </a:rPr>
              <a:t>dýmku</a:t>
            </a:r>
            <a:r>
              <a:rPr lang="cs-CZ" dirty="0" smtClean="0"/>
              <a:t>.</a:t>
            </a:r>
          </a:p>
          <a:p>
            <a:pPr lvl="1" algn="just"/>
            <a:r>
              <a:rPr lang="cs-CZ" dirty="0" smtClean="0"/>
              <a:t>Na přejezdu spustili </a:t>
            </a:r>
            <a:r>
              <a:rPr lang="cs-CZ" b="1" dirty="0" smtClean="0">
                <a:solidFill>
                  <a:schemeClr val="accent2"/>
                </a:solidFill>
              </a:rPr>
              <a:t>závory</a:t>
            </a:r>
            <a:r>
              <a:rPr lang="cs-CZ" dirty="0" smtClean="0"/>
              <a:t>.</a:t>
            </a:r>
          </a:p>
          <a:p>
            <a:pPr lvl="1" algn="just"/>
            <a:r>
              <a:rPr lang="cs-CZ" dirty="0" smtClean="0"/>
              <a:t>Za velké peníze jí sehnal kožené </a:t>
            </a:r>
            <a:r>
              <a:rPr lang="cs-CZ" b="1" dirty="0" smtClean="0">
                <a:solidFill>
                  <a:schemeClr val="accent2"/>
                </a:solidFill>
              </a:rPr>
              <a:t>pouzdro </a:t>
            </a:r>
            <a:r>
              <a:rPr lang="cs-CZ" dirty="0" smtClean="0"/>
              <a:t>na </a:t>
            </a:r>
            <a:r>
              <a:rPr lang="cs-CZ" b="1" dirty="0" smtClean="0">
                <a:solidFill>
                  <a:schemeClr val="accent2"/>
                </a:solidFill>
              </a:rPr>
              <a:t>fotoaparát</a:t>
            </a:r>
            <a:r>
              <a:rPr lang="cs-CZ" dirty="0" smtClean="0"/>
              <a:t>.</a:t>
            </a:r>
          </a:p>
          <a:p>
            <a:pPr lvl="1" algn="just"/>
            <a:r>
              <a:rPr lang="cs-CZ" dirty="0" smtClean="0"/>
              <a:t>Hromada </a:t>
            </a:r>
            <a:r>
              <a:rPr lang="cs-CZ" b="1" dirty="0" smtClean="0">
                <a:solidFill>
                  <a:schemeClr val="accent2"/>
                </a:solidFill>
              </a:rPr>
              <a:t>studentů </a:t>
            </a:r>
            <a:r>
              <a:rPr lang="cs-CZ" dirty="0" smtClean="0"/>
              <a:t>u zkoušky </a:t>
            </a:r>
            <a:r>
              <a:rPr lang="cs-CZ" b="1" dirty="0" smtClean="0">
                <a:solidFill>
                  <a:schemeClr val="accent2"/>
                </a:solidFill>
              </a:rPr>
              <a:t>propadla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Slohové rozvrstvení slovní zásoby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856984" cy="5141168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200000"/>
              </a:lnSpc>
            </a:pPr>
            <a:r>
              <a:rPr lang="cs-CZ" sz="3200" b="1" dirty="0"/>
              <a:t>Z hlediska dobového zabarvení slov odlište archaismy, historismy, </a:t>
            </a:r>
            <a:r>
              <a:rPr lang="cs-CZ" sz="3200" b="1" dirty="0" smtClean="0"/>
              <a:t>neologismy.</a:t>
            </a:r>
          </a:p>
          <a:p>
            <a:pPr lvl="1" algn="just">
              <a:lnSpc>
                <a:spcPct val="200000"/>
              </a:lnSpc>
            </a:pPr>
            <a:r>
              <a:rPr lang="cs-CZ" dirty="0"/>
              <a:t>tarasnice, aerobik, vatra, </a:t>
            </a:r>
            <a:r>
              <a:rPr lang="cs-CZ" dirty="0" err="1" smtClean="0"/>
              <a:t>šohaj</a:t>
            </a:r>
            <a:r>
              <a:rPr lang="cs-CZ" dirty="0" smtClean="0"/>
              <a:t>, </a:t>
            </a:r>
            <a:r>
              <a:rPr lang="cs-CZ" dirty="0"/>
              <a:t>rychtář</a:t>
            </a:r>
            <a:r>
              <a:rPr lang="cs-CZ" dirty="0" smtClean="0"/>
              <a:t>, almara, </a:t>
            </a:r>
            <a:r>
              <a:rPr lang="cs-CZ" dirty="0"/>
              <a:t>dráb, krejzlík, moderátor, privatizace, konšel, biřic, </a:t>
            </a:r>
            <a:r>
              <a:rPr lang="cs-CZ" dirty="0" smtClean="0"/>
              <a:t>regiment, video, vozová hradba</a:t>
            </a:r>
            <a:r>
              <a:rPr lang="cs-CZ" dirty="0"/>
              <a:t>, silozpyt, euro, hardware, </a:t>
            </a:r>
            <a:r>
              <a:rPr lang="cs-CZ" dirty="0" err="1" smtClean="0"/>
              <a:t>šenkýř</a:t>
            </a:r>
            <a:r>
              <a:rPr lang="cs-CZ" dirty="0" smtClean="0"/>
              <a:t>, laser, kantor</a:t>
            </a:r>
          </a:p>
        </p:txBody>
      </p:sp>
    </p:spTree>
    <p:extLst>
      <p:ext uri="{BB962C8B-B14F-4D97-AF65-F5344CB8AC3E}">
        <p14:creationId xmlns:p14="http://schemas.microsoft.com/office/powerpoint/2010/main" xmlns="" val="6260085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/>
              <a:t>Slohové rozvrstvení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856984" cy="5141168"/>
          </a:xfrm>
        </p:spPr>
        <p:txBody>
          <a:bodyPr/>
          <a:lstStyle/>
          <a:p>
            <a:r>
              <a:rPr lang="cs-CZ" sz="2800" b="1" dirty="0"/>
              <a:t>Z hlediska dobového zabarvení slov odlište archaismy, historismy, neologismy.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3349519"/>
              </p:ext>
            </p:extLst>
          </p:nvPr>
        </p:nvGraphicFramePr>
        <p:xfrm>
          <a:off x="1331640" y="3068960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archaismy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historismy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neologismy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tarasnice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aerobik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šohaj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rychtář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moderátor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almara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dráb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privatizace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regiment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krejzlík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video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silozpyt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konšel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šenkýř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biřic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hardware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kantor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vozová hradba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laser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2692010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Slohové rozvrstvení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cs-CZ" sz="3200" b="1" dirty="0" smtClean="0"/>
              <a:t>Rozlište slova s citovým zabarvením kladným, záporným a bez citového zabarvení.</a:t>
            </a:r>
          </a:p>
          <a:p>
            <a:pPr lvl="1" algn="just">
              <a:lnSpc>
                <a:spcPct val="200000"/>
              </a:lnSpc>
            </a:pPr>
            <a:r>
              <a:rPr lang="cs-CZ" dirty="0" smtClean="0"/>
              <a:t>otec</a:t>
            </a:r>
            <a:r>
              <a:rPr lang="cs-CZ" dirty="0" smtClean="0"/>
              <a:t>, strýček, </a:t>
            </a:r>
            <a:r>
              <a:rPr lang="cs-CZ" dirty="0" err="1" smtClean="0"/>
              <a:t>tlusťoch</a:t>
            </a:r>
            <a:r>
              <a:rPr lang="cs-CZ" dirty="0" smtClean="0"/>
              <a:t>, babizna, kočka, hajat, chválit, </a:t>
            </a:r>
            <a:r>
              <a:rPr lang="cs-CZ" dirty="0" err="1" smtClean="0"/>
              <a:t>Ivoušek</a:t>
            </a:r>
            <a:r>
              <a:rPr lang="cs-CZ" dirty="0" smtClean="0"/>
              <a:t>, mamka, pačesy, </a:t>
            </a:r>
            <a:r>
              <a:rPr lang="cs-CZ" dirty="0" err="1" smtClean="0"/>
              <a:t>chlastat</a:t>
            </a:r>
            <a:r>
              <a:rPr lang="cs-CZ" dirty="0" smtClean="0"/>
              <a:t>, kůň, hnáty, spinkat, brejličky, </a:t>
            </a:r>
            <a:r>
              <a:rPr lang="cs-CZ" dirty="0" err="1" smtClean="0"/>
              <a:t>čumět</a:t>
            </a:r>
            <a:r>
              <a:rPr lang="cs-CZ" dirty="0" smtClean="0"/>
              <a:t>, </a:t>
            </a:r>
            <a:r>
              <a:rPr lang="cs-CZ" dirty="0" err="1" smtClean="0"/>
              <a:t>kec</a:t>
            </a:r>
            <a:r>
              <a:rPr lang="cs-CZ" dirty="0" smtClean="0"/>
              <a:t>, koblížek, krákorat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/>
              <a:t>Slohové rozvrstvení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928992" cy="5141168"/>
          </a:xfrm>
        </p:spPr>
        <p:txBody>
          <a:bodyPr/>
          <a:lstStyle/>
          <a:p>
            <a:pPr algn="just"/>
            <a:r>
              <a:rPr lang="cs-CZ" sz="2800" b="1" dirty="0"/>
              <a:t>Rozlište slova s citovým </a:t>
            </a:r>
            <a:r>
              <a:rPr lang="cs-CZ" sz="2800" b="1" dirty="0" smtClean="0"/>
              <a:t>zabarvením kladným, záporným </a:t>
            </a:r>
            <a:r>
              <a:rPr lang="cs-CZ" sz="2800" b="1" dirty="0"/>
              <a:t>a bez citového zabarvení.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1985969"/>
              </p:ext>
            </p:extLst>
          </p:nvPr>
        </p:nvGraphicFramePr>
        <p:xfrm>
          <a:off x="251519" y="2996952"/>
          <a:ext cx="856895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6318"/>
                <a:gridCol w="2856318"/>
                <a:gridCol w="285631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citově zabarvená kladně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citově zabarvená záporně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citově nezabarvená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strýček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tlusťoch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hajat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babizna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Ivoušek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pačesy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chválit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mamka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chlastat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kůň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spinkat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hnáty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brejličky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čumět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koblížek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krákorat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5068484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Použité zdroje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algn="just">
              <a:buNone/>
            </a:pPr>
            <a:r>
              <a:rPr lang="cs-CZ" sz="3200" b="1" dirty="0" smtClean="0">
                <a:solidFill>
                  <a:schemeClr val="accent2"/>
                </a:solidFill>
              </a:rPr>
              <a:t>Literatura a internetové zdroje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2800" dirty="0" err="1" smtClean="0"/>
              <a:t>Sochrová</a:t>
            </a:r>
            <a:r>
              <a:rPr lang="cs-CZ" sz="2800" dirty="0" smtClean="0"/>
              <a:t>, M</a:t>
            </a:r>
            <a:r>
              <a:rPr lang="cs-CZ" sz="2800" i="1" dirty="0" smtClean="0"/>
              <a:t>. Český jazyk a literatura. </a:t>
            </a:r>
            <a:r>
              <a:rPr lang="cs-CZ" sz="2800" dirty="0" smtClean="0"/>
              <a:t>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Havlíčkův Brod: Fragment, 2009. ISBN 978-80-253-0468-6.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nasepojizeri.cz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semilsko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aktualne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sankovani</a:t>
            </a:r>
            <a:r>
              <a:rPr lang="cs-CZ" sz="2800" dirty="0" smtClean="0">
                <a:hlinkClick r:id="rId2"/>
              </a:rPr>
              <a:t>-postaru-aneb-</a:t>
            </a:r>
            <a:r>
              <a:rPr lang="cs-CZ" sz="2800" dirty="0" err="1" smtClean="0">
                <a:hlinkClick r:id="rId2"/>
              </a:rPr>
              <a:t>krasojizdy</a:t>
            </a:r>
            <a:r>
              <a:rPr lang="cs-CZ" sz="2800" dirty="0" smtClean="0">
                <a:hlinkClick r:id="rId2"/>
              </a:rPr>
              <a:t>-na-</a:t>
            </a:r>
            <a:r>
              <a:rPr lang="cs-CZ" sz="2800" dirty="0" err="1" smtClean="0">
                <a:hlinkClick r:id="rId2"/>
              </a:rPr>
              <a:t>rohackach</a:t>
            </a:r>
            <a:r>
              <a:rPr lang="cs-CZ" sz="2800" dirty="0" smtClean="0">
                <a:hlinkClick r:id="rId2"/>
              </a:rPr>
              <a:t>/?</a:t>
            </a:r>
            <a:r>
              <a:rPr lang="cs-CZ" sz="2800" dirty="0" err="1" smtClean="0">
                <a:hlinkClick r:id="rId2"/>
              </a:rPr>
              <a:t>aktualitaId</a:t>
            </a:r>
            <a:r>
              <a:rPr lang="cs-CZ" sz="2800" dirty="0" smtClean="0">
                <a:hlinkClick r:id="rId2"/>
              </a:rPr>
              <a:t>=3032</a:t>
            </a:r>
            <a:endParaRPr lang="cs-CZ" sz="2800" dirty="0" smtClean="0"/>
          </a:p>
          <a:p>
            <a:pPr marL="457200" indent="-457200" algn="just">
              <a:buFont typeface="Wingdings"/>
              <a:buAutoNum type="arabicPeriod"/>
            </a:pPr>
            <a:r>
              <a:rPr lang="cs-CZ" sz="2800" dirty="0" smtClean="0">
                <a:hlinkClick r:id="rId3"/>
              </a:rPr>
              <a:t>http://ostrava.idnes.cz/nalez-pumy-v-opravovanem-dome-opava-dbe-/ostrava-zpravy.aspx?c=A131106_172822_ostrava-zpravy_klu</a:t>
            </a:r>
            <a:endParaRPr lang="cs-CZ" sz="2800" dirty="0" smtClean="0"/>
          </a:p>
          <a:p>
            <a:pPr marL="457200" indent="-457200" algn="just">
              <a:buFont typeface="Wingdings"/>
              <a:buAutoNum type="arabicPeriod"/>
            </a:pPr>
            <a:endParaRPr lang="cs-CZ" sz="2800" dirty="0" smtClean="0"/>
          </a:p>
          <a:p>
            <a:pPr marL="457200" indent="-457200">
              <a:buNone/>
            </a:pP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6">
      <a:dk1>
        <a:sysClr val="windowText" lastClr="000000"/>
      </a:dk1>
      <a:lt1>
        <a:sysClr val="window" lastClr="FFFFFF"/>
      </a:lt1>
      <a:dk2>
        <a:srgbClr val="830B44"/>
      </a:dk2>
      <a:lt2>
        <a:srgbClr val="D6ECFF"/>
      </a:lt2>
      <a:accent1>
        <a:srgbClr val="AF0F5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FD13B"/>
      </a:accent5>
      <a:accent6>
        <a:srgbClr val="AF0F5B"/>
      </a:accent6>
      <a:hlink>
        <a:srgbClr val="00ADDC"/>
      </a:hlink>
      <a:folHlink>
        <a:srgbClr val="750A3D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5666</TotalTime>
  <Words>829</Words>
  <Application>Microsoft Office PowerPoint</Application>
  <PresentationFormat>Předvádění na obrazovce (4:3)</PresentationFormat>
  <Paragraphs>170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Medián</vt:lpstr>
      <vt:lpstr>Snímek 1</vt:lpstr>
      <vt:lpstr>Snímek 2</vt:lpstr>
      <vt:lpstr>Otázky</vt:lpstr>
      <vt:lpstr>Text</vt:lpstr>
      <vt:lpstr>Řešení</vt:lpstr>
      <vt:lpstr>Otázky</vt:lpstr>
      <vt:lpstr>Text</vt:lpstr>
      <vt:lpstr>Řešení</vt:lpstr>
      <vt:lpstr>Nahraďte cizí výrazy českými ekvivalenty</vt:lpstr>
      <vt:lpstr>Nahraďte cizí výrazy českým ekvivalenty</vt:lpstr>
      <vt:lpstr>Útvary českého jazyka</vt:lpstr>
      <vt:lpstr>Útvary českého jazyka</vt:lpstr>
      <vt:lpstr>Slohové rozvrstvení slovní zásoby</vt:lpstr>
      <vt:lpstr>Slohové rozvrstvení slovní zásoby</vt:lpstr>
      <vt:lpstr>Slohové rozvrstvení slovní zásoby</vt:lpstr>
      <vt:lpstr>Slohové rozvrstvení slovní zásoby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314</cp:revision>
  <dcterms:created xsi:type="dcterms:W3CDTF">2013-10-09T13:06:42Z</dcterms:created>
  <dcterms:modified xsi:type="dcterms:W3CDTF">2013-11-06T18:32:28Z</dcterms:modified>
</cp:coreProperties>
</file>