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sldIdLst>
    <p:sldId id="273" r:id="rId2"/>
    <p:sldId id="274" r:id="rId3"/>
    <p:sldId id="275" r:id="rId4"/>
    <p:sldId id="257" r:id="rId5"/>
    <p:sldId id="258" r:id="rId6"/>
    <p:sldId id="259" r:id="rId7"/>
    <p:sldId id="260" r:id="rId8"/>
    <p:sldId id="262" r:id="rId9"/>
    <p:sldId id="263" r:id="rId10"/>
    <p:sldId id="265" r:id="rId11"/>
    <p:sldId id="264" r:id="rId12"/>
    <p:sldId id="266" r:id="rId13"/>
    <p:sldId id="267" r:id="rId14"/>
    <p:sldId id="269" r:id="rId15"/>
    <p:sldId id="270" r:id="rId16"/>
    <p:sldId id="271" r:id="rId17"/>
    <p:sldId id="272" r:id="rId18"/>
    <p:sldId id="261" r:id="rId19"/>
    <p:sldId id="268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88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C37103-898A-43DC-8D83-DCA8D4F1EC89}" type="datetimeFigureOut">
              <a:rPr lang="cs-CZ" smtClean="0"/>
              <a:pPr/>
              <a:t>6.11.2013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345440" y="2942602"/>
            <a:ext cx="7147931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572652" y="2944634"/>
            <a:ext cx="1190348" cy="2459736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7712714" y="3136658"/>
            <a:ext cx="910224" cy="2075688"/>
          </a:xfrm>
          <a:prstGeom prst="rect">
            <a:avLst/>
          </a:prstGeom>
          <a:solidFill>
            <a:schemeClr val="accent3">
              <a:alpha val="70000"/>
            </a:schemeClr>
          </a:solidFill>
          <a:ln w="63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445483" y="3055621"/>
            <a:ext cx="6947845" cy="2245359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786826" y="4625268"/>
            <a:ext cx="762000" cy="457200"/>
          </a:xfrm>
        </p:spPr>
        <p:txBody>
          <a:bodyPr/>
          <a:lstStyle>
            <a:lvl1pPr algn="ctr">
              <a:defRPr sz="2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E74284D7-1462-4D33-85BF-04A1E388519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Rectangle 10"/>
          <p:cNvSpPr/>
          <p:nvPr/>
        </p:nvSpPr>
        <p:spPr>
          <a:xfrm>
            <a:off x="541822" y="4559276"/>
            <a:ext cx="6755166" cy="664367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538971" y="3139440"/>
            <a:ext cx="6760868" cy="207772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2805" y="4648200"/>
            <a:ext cx="6553200" cy="457200"/>
          </a:xfrm>
        </p:spPr>
        <p:txBody>
          <a:bodyPr>
            <a:normAutofit/>
          </a:bodyPr>
          <a:lstStyle>
            <a:lvl1pPr marL="0" indent="0" algn="ctr">
              <a:buNone/>
              <a:defRPr sz="1800" cap="all" spc="300" baseline="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4705" y="3227033"/>
            <a:ext cx="6629400" cy="1219201"/>
          </a:xfrm>
        </p:spPr>
        <p:txBody>
          <a:bodyPr anchor="b" anchorCtr="0">
            <a:noAutofit/>
          </a:bodyPr>
          <a:lstStyle>
            <a:lvl1pPr>
              <a:defRPr sz="40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C37103-898A-43DC-8D83-DCA8D4F1EC89}" type="datetimeFigureOut">
              <a:rPr lang="cs-CZ" smtClean="0"/>
              <a:pPr/>
              <a:t>6.11.2013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4284D7-1462-4D33-85BF-04A1E38851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C37103-898A-43DC-8D83-DCA8D4F1EC89}" type="datetimeFigureOut">
              <a:rPr lang="cs-CZ" smtClean="0"/>
              <a:pPr/>
              <a:t>6.11.2013</a:t>
            </a:fld>
            <a:endParaRPr lang="cs-CZ"/>
          </a:p>
        </p:txBody>
      </p:sp>
      <p:sp>
        <p:nvSpPr>
          <p:cNvPr id="13" name="Rectangle 12"/>
          <p:cNvSpPr/>
          <p:nvPr/>
        </p:nvSpPr>
        <p:spPr>
          <a:xfrm>
            <a:off x="451976" y="2946400"/>
            <a:ext cx="8265160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567656" y="3048000"/>
            <a:ext cx="8033800" cy="2245359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4284D7-1462-4D33-85BF-04A1E388519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6456" y="3200399"/>
            <a:ext cx="7696200" cy="1295401"/>
          </a:xfrm>
        </p:spPr>
        <p:txBody>
          <a:bodyPr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lang="en-US" sz="4000" kern="1200" cap="all" baseline="0" dirty="0">
                <a:solidFill>
                  <a:schemeClr val="accent1">
                    <a:lumMod val="5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5" name="Rectangle 14"/>
          <p:cNvSpPr/>
          <p:nvPr/>
        </p:nvSpPr>
        <p:spPr>
          <a:xfrm>
            <a:off x="675496" y="4541520"/>
            <a:ext cx="7818120" cy="664367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6456" y="4607510"/>
            <a:ext cx="7696200" cy="523783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Rectangle 13"/>
          <p:cNvSpPr/>
          <p:nvPr/>
        </p:nvSpPr>
        <p:spPr>
          <a:xfrm>
            <a:off x="675757" y="3124200"/>
            <a:ext cx="7817599" cy="207772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26128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C37103-898A-43DC-8D83-DCA8D4F1EC89}" type="datetimeFigureOut">
              <a:rPr lang="cs-CZ" smtClean="0"/>
              <a:pPr/>
              <a:t>6.11.2013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4284D7-1462-4D33-85BF-04A1E38851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26128" y="1722438"/>
            <a:ext cx="4040188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6128" y="2438400"/>
            <a:ext cx="4040188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722438"/>
            <a:ext cx="4041775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38400"/>
            <a:ext cx="4041775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C37103-898A-43DC-8D83-DCA8D4F1EC89}" type="datetimeFigureOut">
              <a:rPr lang="cs-CZ" smtClean="0"/>
              <a:pPr/>
              <a:t>6.11.2013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4284D7-1462-4D33-85BF-04A1E38851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C37103-898A-43DC-8D83-DCA8D4F1EC89}" type="datetimeFigureOut">
              <a:rPr lang="cs-CZ" smtClean="0"/>
              <a:pPr/>
              <a:t>6.11.2013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4284D7-1462-4D33-85BF-04A1E38851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ounded Rectangle 10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C37103-898A-43DC-8D83-DCA8D4F1EC89}" type="datetimeFigureOut">
              <a:rPr lang="cs-CZ" smtClean="0"/>
              <a:pPr/>
              <a:t>6.11.2013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4284D7-1462-4D33-85BF-04A1E38851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ounded Rectangle 11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6200" y="685800"/>
            <a:ext cx="4572000" cy="52578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C37103-898A-43DC-8D83-DCA8D4F1EC89}" type="datetimeFigureOut">
              <a:rPr lang="cs-CZ" smtClean="0"/>
              <a:pPr/>
              <a:t>6.11.2013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4284D7-1462-4D33-85BF-04A1E388519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560034" y="1505712"/>
            <a:ext cx="2716566" cy="3523488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676690" y="1642472"/>
            <a:ext cx="2483254" cy="3234328"/>
          </a:xfrm>
          <a:prstGeom prst="rect">
            <a:avLst/>
          </a:prstGeom>
          <a:solidFill>
            <a:srgbClr val="FFFFFF"/>
          </a:solidFill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9000" y="2971800"/>
            <a:ext cx="2298634" cy="1752600"/>
          </a:xfrm>
        </p:spPr>
        <p:txBody>
          <a:bodyPr/>
          <a:lstStyle>
            <a:lvl1pPr marL="0" indent="0">
              <a:spcBef>
                <a:spcPts val="400"/>
              </a:spcBef>
              <a:buNone/>
              <a:defRPr sz="140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9000" y="1734312"/>
            <a:ext cx="2298634" cy="1191620"/>
          </a:xfrm>
        </p:spPr>
        <p:txBody>
          <a:bodyPr anchor="b">
            <a:normAutofit/>
          </a:bodyPr>
          <a:lstStyle>
            <a:lvl1pPr algn="l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ounded Rectangle 8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85800" y="621437"/>
            <a:ext cx="7772400" cy="4331564"/>
          </a:xfrm>
          <a:solidFill>
            <a:schemeClr val="bg2"/>
          </a:solidFill>
          <a:ln>
            <a:noFill/>
          </a:ln>
          <a:effectLst>
            <a:softEdge rad="12700"/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C37103-898A-43DC-8D83-DCA8D4F1EC89}" type="datetimeFigureOut">
              <a:rPr lang="cs-CZ" smtClean="0"/>
              <a:pPr/>
              <a:t>6.11.2013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4284D7-1462-4D33-85BF-04A1E388519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Rectangle 9"/>
          <p:cNvSpPr/>
          <p:nvPr/>
        </p:nvSpPr>
        <p:spPr>
          <a:xfrm>
            <a:off x="685800" y="4953000"/>
            <a:ext cx="7772400" cy="13716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61999" y="5029200"/>
            <a:ext cx="7600765" cy="1202924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12"/>
          <p:cNvSpPr/>
          <p:nvPr/>
        </p:nvSpPr>
        <p:spPr>
          <a:xfrm>
            <a:off x="914400" y="5638800"/>
            <a:ext cx="7328514" cy="451696"/>
          </a:xfrm>
          <a:prstGeom prst="rect">
            <a:avLst/>
          </a:prstGeom>
          <a:solidFill>
            <a:schemeClr val="accent1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605589" y="5074920"/>
            <a:ext cx="7946136" cy="1097280"/>
          </a:xfrm>
          <a:prstGeom prst="rect">
            <a:avLst/>
          </a:prstGeom>
          <a:noFill/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56289" y="5656556"/>
            <a:ext cx="7244736" cy="401715"/>
          </a:xfrm>
        </p:spPr>
        <p:txBody>
          <a:bodyPr anchor="ctr">
            <a:normAutofit/>
          </a:bodyPr>
          <a:lstStyle>
            <a:lvl1pPr marL="0" indent="0" algn="ctr">
              <a:buNone/>
              <a:defRPr sz="15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105400"/>
            <a:ext cx="7328514" cy="523043"/>
          </a:xfrm>
        </p:spPr>
        <p:txBody>
          <a:bodyPr anchor="ctr" anchorCtr="0"/>
          <a:lstStyle>
            <a:lvl1pPr algn="ctr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C37103-898A-43DC-8D83-DCA8D4F1EC89}" type="datetimeFigureOut">
              <a:rPr lang="cs-CZ" smtClean="0"/>
              <a:pPr/>
              <a:t>6.11.2013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4284D7-1462-4D33-85BF-04A1E38851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861702" y="228600"/>
            <a:ext cx="1859280" cy="6122634"/>
          </a:xfrm>
          <a:prstGeom prst="rect">
            <a:avLst/>
          </a:prstGeom>
          <a:solidFill>
            <a:srgbClr val="FFFFFF">
              <a:alpha val="85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6955225" y="351409"/>
            <a:ext cx="1672235" cy="5877017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48577" y="395427"/>
            <a:ext cx="1485531" cy="5788981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80999"/>
            <a:ext cx="6172200" cy="579120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C37103-898A-43DC-8D83-DCA8D4F1EC89}" type="datetimeFigureOut">
              <a:rPr lang="cs-CZ" smtClean="0"/>
              <a:pPr/>
              <a:t>6.11.2013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4284D7-1462-4D33-85BF-04A1E38851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" name="Rounded Rectangle 6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82296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39C37103-898A-43DC-8D83-DCA8D4F1EC89}" type="datetimeFigureOut">
              <a:rPr lang="cs-CZ" smtClean="0"/>
              <a:pPr/>
              <a:t>6.11.2013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E74284D7-1462-4D33-85BF-04A1E388519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274320" y="278166"/>
            <a:ext cx="8595360" cy="132588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372863" y="372862"/>
            <a:ext cx="8380520" cy="1118587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3500" kern="1200" cap="all" baseline="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ikipedie.cz/" TargetMode="External"/><Relationship Id="rId2" Type="http://schemas.openxmlformats.org/officeDocument/2006/relationships/hyperlink" Target="http://www.e-knihovnazdarma.cz/userFiles/homer-odysseia.pdf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4/42/Attica_06-13_Athens_54_View_from_Philopappos_-_Acropolis_Hill.jpg/800px-Attica_06-13_Athens_54_View_from_Philopappos_-_Acropolis_Hill.jpg" TargetMode="External"/><Relationship Id="rId3" Type="http://schemas.openxmlformats.org/officeDocument/2006/relationships/hyperlink" Target="http://upload.wikimedia.org/wikipedia/commons/thumb/1/1c/Homer_British_Museum.jpg/476px-Homer_British_Museum.jpg" TargetMode="External"/><Relationship Id="rId7" Type="http://schemas.openxmlformats.org/officeDocument/2006/relationships/hyperlink" Target="http://upload.wikimedia.org/wikipedia/commons/thumb/1/1d/Miniaturk_009.jpg/800px-Miniaturk_009.jpg" TargetMode="External"/><Relationship Id="rId2" Type="http://schemas.openxmlformats.org/officeDocument/2006/relationships/hyperlink" Target="http://upload.wikimedia.org/wikipedia/commons/thumb/3/36/Seneca.JPG/607px-Seneca.JPG7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3/3b/Palace_of_Zakros_ruins.jpg/800px-Palace_of_Zakros_ruins.jpg" TargetMode="External"/><Relationship Id="rId5" Type="http://schemas.openxmlformats.org/officeDocument/2006/relationships/hyperlink" Target="http://www.cestujeme.name/FotoGalerie/852/39736_651.jpg" TargetMode="External"/><Relationship Id="rId4" Type="http://schemas.openxmlformats.org/officeDocument/2006/relationships/hyperlink" Target="http://upload.wikimedia.org/wikipedia/commons/thumb/d/d9/Via_appia.jpg/220px-Via_appia.jpg" TargetMode="External"/><Relationship Id="rId9" Type="http://schemas.openxmlformats.org/officeDocument/2006/relationships/hyperlink" Target="http://82.114.195.35:90/ProjektModerniUmeni/Starov%C4%9Bk/Projekt%20-%20%C5%98%C3%ADm/Koloseum,%20%C5%98%C3%ADm.jpg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mk/a/aa/Ezop.jpg" TargetMode="External"/><Relationship Id="rId2" Type="http://schemas.openxmlformats.org/officeDocument/2006/relationships/hyperlink" Target="http://ruthal.blog.com/files/2012/01/ovidstatuia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upload.wikimedia.org/wikipedia/commons/4/4a/Euripides_Pio-Clementino_Inv30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5875" y="285750"/>
            <a:ext cx="6896100" cy="1503363"/>
          </a:xfrm>
          <a:prstGeom prst="rect">
            <a:avLst/>
          </a:prstGeom>
          <a:noFill/>
          <a:ln>
            <a:noFill/>
          </a:ln>
          <a:effectLst>
            <a:outerShdw sx="999" sy="999" algn="ctr" rotWithShape="0">
              <a:srgbClr val="000000"/>
            </a:outerShdw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494365064"/>
              </p:ext>
            </p:extLst>
          </p:nvPr>
        </p:nvGraphicFramePr>
        <p:xfrm>
          <a:off x="1000100" y="2357430"/>
          <a:ext cx="6929486" cy="364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500066">
                <a:tc gridSpan="2"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Střední odborná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škola a Střední odborné učiliště,  </a:t>
                      </a:r>
                      <a:r>
                        <a:rPr lang="cs-CZ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Vocelova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1338</a:t>
                      </a:r>
                    </a:p>
                    <a:p>
                      <a:pPr algn="ctr"/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Hradec Králové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kern="120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CZ.1.07/1.5.00/34.0245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Číslo DUM: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VY_32_INOVACE_01_A_13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Tematická oblast: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Humanitní předměty 1. - 2. ročník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Téma: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Pracovní list – antická kultura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Mgr. Tereza Federselová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Datum vytvoření: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prosinec 2012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1593863970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sah 1"/>
          <p:cNvSpPr>
            <a:spLocks noGrp="1"/>
          </p:cNvSpPr>
          <p:nvPr>
            <p:ph idx="1"/>
          </p:nvPr>
        </p:nvSpPr>
        <p:spPr>
          <a:xfrm>
            <a:off x="107504" y="1936751"/>
            <a:ext cx="8856984" cy="4824412"/>
          </a:xfrm>
        </p:spPr>
        <p:txBody>
          <a:bodyPr/>
          <a:lstStyle/>
          <a:p>
            <a:pPr marL="0" indent="0" eaLnBrk="1" hangingPunct="1">
              <a:buFont typeface="Wingdings 2" pitchFamily="18" charset="2"/>
              <a:buNone/>
            </a:pPr>
            <a:r>
              <a:rPr lang="cs-CZ" altLang="cs-CZ" sz="3200" b="1" dirty="0" smtClean="0">
                <a:solidFill>
                  <a:schemeClr val="accent1"/>
                </a:solidFill>
              </a:rPr>
              <a:t>Anotace:</a:t>
            </a:r>
          </a:p>
          <a:p>
            <a:pPr marL="0" indent="0" algn="just" eaLnBrk="1" hangingPunct="1">
              <a:buFont typeface="Wingdings 2" pitchFamily="18" charset="2"/>
              <a:buNone/>
            </a:pPr>
            <a:r>
              <a:rPr lang="cs-CZ" altLang="cs-CZ" dirty="0" smtClean="0">
                <a:solidFill>
                  <a:schemeClr val="tx1"/>
                </a:solidFill>
              </a:rPr>
              <a:t>Materiál je určen pro žáky 1. ročníku střední odborné školy. Prezentace přináší samostatnou práci na antickou kulturu.</a:t>
            </a:r>
          </a:p>
          <a:p>
            <a:pPr marL="0" indent="0" algn="just" eaLnBrk="1" hangingPunct="1">
              <a:buFont typeface="Wingdings 2" pitchFamily="18" charset="2"/>
              <a:buNone/>
            </a:pPr>
            <a:endParaRPr lang="cs-CZ" altLang="cs-CZ" dirty="0" smtClean="0"/>
          </a:p>
          <a:p>
            <a:pPr marL="0" indent="0" algn="just" eaLnBrk="1" hangingPunct="1">
              <a:buFont typeface="Wingdings 2" pitchFamily="18" charset="2"/>
              <a:buNone/>
            </a:pPr>
            <a:r>
              <a:rPr lang="cs-CZ" altLang="cs-CZ" sz="3200" b="1" dirty="0" smtClean="0">
                <a:solidFill>
                  <a:schemeClr val="accent1"/>
                </a:solidFill>
              </a:rPr>
              <a:t>Metodický pokyn:</a:t>
            </a:r>
          </a:p>
          <a:p>
            <a:pPr marL="0" indent="0" algn="just" eaLnBrk="1" hangingPunct="1">
              <a:buFont typeface="Wingdings 2" pitchFamily="18" charset="2"/>
              <a:buNone/>
            </a:pPr>
            <a:r>
              <a:rPr lang="cs-CZ" altLang="cs-CZ" dirty="0" smtClean="0">
                <a:solidFill>
                  <a:schemeClr val="tx1"/>
                </a:solidFill>
              </a:rPr>
              <a:t>Vyučující pomocí multimediální techniky použije materiál k samostatné práci žáků. 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331913" y="152400"/>
            <a:ext cx="6896100" cy="1493838"/>
          </a:xfrm>
        </p:spPr>
        <p:txBody>
          <a:bodyPr/>
          <a:lstStyle/>
          <a:p>
            <a:pPr eaLnBrk="1" hangingPunct="1">
              <a:defRPr/>
            </a:pPr>
            <a:endParaRPr lang="cs-CZ"/>
          </a:p>
        </p:txBody>
      </p:sp>
      <p:pic>
        <p:nvPicPr>
          <p:cNvPr id="8196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60648"/>
            <a:ext cx="8640960" cy="1385590"/>
          </a:xfrm>
          <a:prstGeom prst="rect">
            <a:avLst/>
          </a:prstGeom>
          <a:noFill/>
          <a:ln>
            <a:noFill/>
          </a:ln>
          <a:effectLst>
            <a:outerShdw sx="999" sy="999" algn="ctr" rotWithShape="0">
              <a:srgbClr val="000000"/>
            </a:outerShdw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1686685669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408372"/>
            <a:ext cx="8640960" cy="1039427"/>
          </a:xfrm>
        </p:spPr>
        <p:txBody>
          <a:bodyPr>
            <a:normAutofit/>
          </a:bodyPr>
          <a:lstStyle/>
          <a:p>
            <a:r>
              <a:rPr lang="cs-CZ" sz="2000" b="1" dirty="0" smtClean="0"/>
              <a:t>Přiřaď k řeckému bohu jeho římský protějšek a funkci</a:t>
            </a:r>
            <a:endParaRPr lang="cs-CZ" sz="2000" dirty="0"/>
          </a:p>
        </p:txBody>
      </p:sp>
      <p:pic>
        <p:nvPicPr>
          <p:cNvPr id="4" name="Zástupný symbol pro obsah 3" descr="bohove-na-olympu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339752" y="1916832"/>
            <a:ext cx="4457468" cy="4373563"/>
          </a:xfrm>
        </p:spPr>
      </p:pic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332656"/>
            <a:ext cx="8568952" cy="1039427"/>
          </a:xfrm>
        </p:spPr>
        <p:txBody>
          <a:bodyPr>
            <a:normAutofit/>
          </a:bodyPr>
          <a:lstStyle/>
          <a:p>
            <a:r>
              <a:rPr lang="cs-CZ" sz="2000" b="1" dirty="0" smtClean="0"/>
              <a:t>Přiřaď k řeckému bohu jeho římský protějšek a funkci</a:t>
            </a:r>
            <a:endParaRPr lang="cs-CZ" sz="2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28800"/>
            <a:ext cx="8856984" cy="5040560"/>
          </a:xfrm>
        </p:spPr>
        <p:txBody>
          <a:bodyPr>
            <a:normAutofit lnSpcReduction="10000"/>
          </a:bodyPr>
          <a:lstStyle/>
          <a:p>
            <a:pPr marL="114300" indent="0" algn="just">
              <a:lnSpc>
                <a:spcPct val="150000"/>
              </a:lnSpc>
              <a:buNone/>
            </a:pPr>
            <a:r>
              <a:rPr lang="cs-CZ" sz="2000" b="1" dirty="0" smtClean="0">
                <a:solidFill>
                  <a:schemeClr val="tx1"/>
                </a:solidFill>
              </a:rPr>
              <a:t>Zeus</a:t>
            </a:r>
            <a:r>
              <a:rPr lang="cs-CZ" sz="2000" b="1" dirty="0">
                <a:solidFill>
                  <a:schemeClr val="tx1"/>
                </a:solidFill>
              </a:rPr>
              <a:t>	</a:t>
            </a:r>
            <a:r>
              <a:rPr lang="cs-CZ" sz="2000" b="1" dirty="0" smtClean="0">
                <a:solidFill>
                  <a:schemeClr val="tx1"/>
                </a:solidFill>
              </a:rPr>
              <a:t>	   Venuše		bůh/bohyně ohně</a:t>
            </a:r>
          </a:p>
          <a:p>
            <a:pPr marL="114300" indent="0" algn="just">
              <a:lnSpc>
                <a:spcPct val="150000"/>
              </a:lnSpc>
              <a:buNone/>
            </a:pPr>
            <a:r>
              <a:rPr lang="cs-CZ" sz="2000" b="1" dirty="0" smtClean="0">
                <a:solidFill>
                  <a:schemeClr val="tx1"/>
                </a:solidFill>
              </a:rPr>
              <a:t>Héra		   Mars			bůh/bohyně moudrosti</a:t>
            </a:r>
          </a:p>
          <a:p>
            <a:pPr marL="114300" indent="0" algn="just">
              <a:lnSpc>
                <a:spcPct val="150000"/>
              </a:lnSpc>
              <a:buNone/>
            </a:pPr>
            <a:r>
              <a:rPr lang="cs-CZ" sz="2000" b="1" dirty="0" smtClean="0">
                <a:solidFill>
                  <a:schemeClr val="tx1"/>
                </a:solidFill>
              </a:rPr>
              <a:t>Hádes	   	   Jupiter		bůh/bohyně slunce</a:t>
            </a:r>
          </a:p>
          <a:p>
            <a:pPr marL="114300" indent="0" algn="just">
              <a:lnSpc>
                <a:spcPct val="150000"/>
              </a:lnSpc>
              <a:buNone/>
            </a:pPr>
            <a:r>
              <a:rPr lang="cs-CZ" sz="2000" b="1" dirty="0" smtClean="0">
                <a:solidFill>
                  <a:schemeClr val="tx1"/>
                </a:solidFill>
              </a:rPr>
              <a:t>Poseidon	   Minerva		bůh/bohyně lásky</a:t>
            </a:r>
          </a:p>
          <a:p>
            <a:pPr marL="114300" indent="0" algn="just">
              <a:lnSpc>
                <a:spcPct val="150000"/>
              </a:lnSpc>
              <a:buNone/>
            </a:pPr>
            <a:r>
              <a:rPr lang="cs-CZ" sz="2000" b="1" dirty="0" smtClean="0">
                <a:solidFill>
                  <a:schemeClr val="tx1"/>
                </a:solidFill>
              </a:rPr>
              <a:t>Afrodita	   Pluto			bůh/bohyně manželství</a:t>
            </a:r>
          </a:p>
          <a:p>
            <a:pPr marL="114300" indent="0" algn="just">
              <a:lnSpc>
                <a:spcPct val="150000"/>
              </a:lnSpc>
              <a:buNone/>
            </a:pPr>
            <a:r>
              <a:rPr lang="cs-CZ" sz="2000" b="1" dirty="0" smtClean="0">
                <a:solidFill>
                  <a:schemeClr val="tx1"/>
                </a:solidFill>
              </a:rPr>
              <a:t>Athéna	   Diana		bůh/bohyně podsvětí</a:t>
            </a:r>
          </a:p>
          <a:p>
            <a:pPr marL="114300" indent="0" algn="just">
              <a:lnSpc>
                <a:spcPct val="150000"/>
              </a:lnSpc>
              <a:buNone/>
            </a:pPr>
            <a:r>
              <a:rPr lang="cs-CZ" sz="2000" b="1" dirty="0" smtClean="0">
                <a:solidFill>
                  <a:schemeClr val="tx1"/>
                </a:solidFill>
              </a:rPr>
              <a:t>Artemis	   </a:t>
            </a:r>
            <a:r>
              <a:rPr lang="cs-CZ" sz="2000" b="1" dirty="0" err="1" smtClean="0">
                <a:solidFill>
                  <a:schemeClr val="tx1"/>
                </a:solidFill>
              </a:rPr>
              <a:t>Vulcanus</a:t>
            </a:r>
            <a:r>
              <a:rPr lang="cs-CZ" sz="2000" b="1" dirty="0" smtClean="0">
                <a:solidFill>
                  <a:schemeClr val="tx1"/>
                </a:solidFill>
              </a:rPr>
              <a:t>		bůh/bohyně války</a:t>
            </a:r>
          </a:p>
          <a:p>
            <a:pPr marL="114300" indent="0" algn="just">
              <a:lnSpc>
                <a:spcPct val="150000"/>
              </a:lnSpc>
              <a:buNone/>
            </a:pPr>
            <a:r>
              <a:rPr lang="cs-CZ" sz="2000" b="1" dirty="0" smtClean="0">
                <a:solidFill>
                  <a:schemeClr val="tx1"/>
                </a:solidFill>
              </a:rPr>
              <a:t>Apollón	   Juno			bůh/bohyně hromu a blesku</a:t>
            </a:r>
          </a:p>
          <a:p>
            <a:pPr marL="114300" indent="0" algn="just">
              <a:lnSpc>
                <a:spcPct val="150000"/>
              </a:lnSpc>
              <a:buNone/>
            </a:pPr>
            <a:r>
              <a:rPr lang="cs-CZ" sz="2000" b="1" dirty="0" err="1" smtClean="0">
                <a:solidFill>
                  <a:schemeClr val="tx1"/>
                </a:solidFill>
              </a:rPr>
              <a:t>Hefaistos</a:t>
            </a:r>
            <a:r>
              <a:rPr lang="cs-CZ" sz="2000" b="1" dirty="0" smtClean="0">
                <a:solidFill>
                  <a:schemeClr val="tx1"/>
                </a:solidFill>
              </a:rPr>
              <a:t>	   Apollo		bůh/bohyně lovu a měsíc	</a:t>
            </a:r>
          </a:p>
          <a:p>
            <a:pPr marL="114300" indent="0" algn="just">
              <a:lnSpc>
                <a:spcPct val="150000"/>
              </a:lnSpc>
              <a:buNone/>
            </a:pPr>
            <a:r>
              <a:rPr lang="cs-CZ" sz="2000" b="1" dirty="0" smtClean="0">
                <a:solidFill>
                  <a:schemeClr val="tx1"/>
                </a:solidFill>
              </a:rPr>
              <a:t>Ares		   Neptun		bůh/bohyně moří a oceánů, vod</a:t>
            </a:r>
            <a:endParaRPr lang="cs-CZ" sz="2000" b="1" dirty="0">
              <a:solidFill>
                <a:schemeClr val="tx1"/>
              </a:solidFill>
            </a:endParaRPr>
          </a:p>
          <a:p>
            <a:pPr marL="114300" indent="0" algn="just">
              <a:buNone/>
            </a:pPr>
            <a:endParaRPr lang="cs-CZ" sz="2300" dirty="0" smtClean="0">
              <a:solidFill>
                <a:schemeClr val="tx1"/>
              </a:solidFill>
            </a:endParaRPr>
          </a:p>
          <a:p>
            <a:pPr marL="114300" indent="0" algn="just"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pPr marL="114300" indent="0" algn="just">
              <a:buNone/>
            </a:pP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946570982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332656"/>
            <a:ext cx="8568952" cy="1039427"/>
          </a:xfrm>
        </p:spPr>
        <p:txBody>
          <a:bodyPr>
            <a:normAutofit/>
          </a:bodyPr>
          <a:lstStyle/>
          <a:p>
            <a:r>
              <a:rPr lang="cs-CZ" sz="2000" b="1" dirty="0"/>
              <a:t>Přiřaď k řeckému bohu jeho římský protějšek a funkci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28800"/>
            <a:ext cx="8784976" cy="5040560"/>
          </a:xfrm>
        </p:spPr>
        <p:txBody>
          <a:bodyPr>
            <a:normAutofit fontScale="85000" lnSpcReduction="10000"/>
          </a:bodyPr>
          <a:lstStyle/>
          <a:p>
            <a:pPr marL="114300" indent="0" algn="just">
              <a:lnSpc>
                <a:spcPct val="150000"/>
              </a:lnSpc>
              <a:buNone/>
            </a:pPr>
            <a:r>
              <a:rPr lang="cs-CZ" sz="2300" b="1" dirty="0" smtClean="0">
                <a:solidFill>
                  <a:schemeClr val="tx1"/>
                </a:solidFill>
              </a:rPr>
              <a:t>Zeus</a:t>
            </a:r>
            <a:r>
              <a:rPr lang="cs-CZ" sz="2300" b="1" dirty="0">
                <a:solidFill>
                  <a:schemeClr val="tx1"/>
                </a:solidFill>
              </a:rPr>
              <a:t>	</a:t>
            </a:r>
            <a:r>
              <a:rPr lang="cs-CZ" sz="2300" b="1" dirty="0" smtClean="0">
                <a:solidFill>
                  <a:schemeClr val="tx1"/>
                </a:solidFill>
              </a:rPr>
              <a:t>		Jupiter </a:t>
            </a:r>
            <a:r>
              <a:rPr lang="cs-CZ" sz="2300" b="1" dirty="0">
                <a:solidFill>
                  <a:schemeClr val="tx1"/>
                </a:solidFill>
              </a:rPr>
              <a:t>	</a:t>
            </a:r>
            <a:r>
              <a:rPr lang="cs-CZ" sz="2300" b="1" dirty="0" smtClean="0">
                <a:solidFill>
                  <a:schemeClr val="tx1"/>
                </a:solidFill>
              </a:rPr>
              <a:t>		bůh </a:t>
            </a:r>
            <a:r>
              <a:rPr lang="cs-CZ" sz="2300" b="1" dirty="0">
                <a:solidFill>
                  <a:schemeClr val="tx1"/>
                </a:solidFill>
              </a:rPr>
              <a:t>hromu a blesku</a:t>
            </a:r>
          </a:p>
          <a:p>
            <a:pPr marL="114300" indent="0" algn="just">
              <a:lnSpc>
                <a:spcPct val="150000"/>
              </a:lnSpc>
              <a:buNone/>
            </a:pPr>
            <a:r>
              <a:rPr lang="cs-CZ" sz="2300" b="1" dirty="0" smtClean="0">
                <a:solidFill>
                  <a:srgbClr val="FF0000"/>
                </a:solidFill>
              </a:rPr>
              <a:t>Héra</a:t>
            </a:r>
            <a:r>
              <a:rPr lang="cs-CZ" sz="2300" b="1" dirty="0">
                <a:solidFill>
                  <a:srgbClr val="FF0000"/>
                </a:solidFill>
              </a:rPr>
              <a:t>	</a:t>
            </a:r>
            <a:r>
              <a:rPr lang="cs-CZ" sz="2300" b="1" dirty="0" smtClean="0">
                <a:solidFill>
                  <a:srgbClr val="FF0000"/>
                </a:solidFill>
              </a:rPr>
              <a:t>		Juno </a:t>
            </a:r>
            <a:r>
              <a:rPr lang="cs-CZ" sz="2300" b="1" dirty="0">
                <a:solidFill>
                  <a:srgbClr val="FF0000"/>
                </a:solidFill>
              </a:rPr>
              <a:t>	</a:t>
            </a:r>
            <a:r>
              <a:rPr lang="cs-CZ" sz="2300" b="1" dirty="0" smtClean="0">
                <a:solidFill>
                  <a:srgbClr val="FF0000"/>
                </a:solidFill>
              </a:rPr>
              <a:t>		bohyně </a:t>
            </a:r>
            <a:r>
              <a:rPr lang="cs-CZ" sz="2300" b="1" dirty="0">
                <a:solidFill>
                  <a:srgbClr val="FF0000"/>
                </a:solidFill>
              </a:rPr>
              <a:t>manželství</a:t>
            </a:r>
          </a:p>
          <a:p>
            <a:pPr marL="114300" indent="0" algn="just">
              <a:lnSpc>
                <a:spcPct val="150000"/>
              </a:lnSpc>
              <a:buNone/>
            </a:pPr>
            <a:r>
              <a:rPr lang="cs-CZ" sz="2300" b="1" dirty="0" smtClean="0">
                <a:solidFill>
                  <a:schemeClr val="tx1"/>
                </a:solidFill>
              </a:rPr>
              <a:t>Hádes			Pluto </a:t>
            </a:r>
            <a:r>
              <a:rPr lang="cs-CZ" sz="2300" b="1" dirty="0">
                <a:solidFill>
                  <a:schemeClr val="tx1"/>
                </a:solidFill>
              </a:rPr>
              <a:t>	</a:t>
            </a:r>
            <a:r>
              <a:rPr lang="cs-CZ" sz="2300" b="1" dirty="0" smtClean="0">
                <a:solidFill>
                  <a:schemeClr val="tx1"/>
                </a:solidFill>
              </a:rPr>
              <a:t>		bůh </a:t>
            </a:r>
            <a:r>
              <a:rPr lang="cs-CZ" sz="2300" b="1" dirty="0">
                <a:solidFill>
                  <a:schemeClr val="tx1"/>
                </a:solidFill>
              </a:rPr>
              <a:t>podsvětí</a:t>
            </a:r>
          </a:p>
          <a:p>
            <a:pPr marL="114300" indent="0" algn="just">
              <a:lnSpc>
                <a:spcPct val="150000"/>
              </a:lnSpc>
              <a:buNone/>
            </a:pPr>
            <a:r>
              <a:rPr lang="cs-CZ" sz="2300" b="1" dirty="0" smtClean="0">
                <a:solidFill>
                  <a:schemeClr val="tx1"/>
                </a:solidFill>
              </a:rPr>
              <a:t>Poseidon		Neptun </a:t>
            </a:r>
            <a:r>
              <a:rPr lang="cs-CZ" sz="2300" b="1" dirty="0">
                <a:solidFill>
                  <a:schemeClr val="tx1"/>
                </a:solidFill>
              </a:rPr>
              <a:t>	</a:t>
            </a:r>
            <a:r>
              <a:rPr lang="cs-CZ" sz="2300" b="1" dirty="0" smtClean="0">
                <a:solidFill>
                  <a:schemeClr val="tx1"/>
                </a:solidFill>
              </a:rPr>
              <a:t>	bůh </a:t>
            </a:r>
            <a:r>
              <a:rPr lang="cs-CZ" sz="2300" b="1" dirty="0">
                <a:solidFill>
                  <a:schemeClr val="tx1"/>
                </a:solidFill>
              </a:rPr>
              <a:t>moří a oceánů, vod </a:t>
            </a:r>
            <a:endParaRPr lang="cs-CZ" sz="2300" b="1" dirty="0" smtClean="0">
              <a:solidFill>
                <a:schemeClr val="tx1"/>
              </a:solidFill>
            </a:endParaRPr>
          </a:p>
          <a:p>
            <a:pPr marL="114300" indent="0" algn="just">
              <a:lnSpc>
                <a:spcPct val="150000"/>
              </a:lnSpc>
              <a:buNone/>
            </a:pPr>
            <a:r>
              <a:rPr lang="cs-CZ" sz="2300" b="1" dirty="0" smtClean="0">
                <a:solidFill>
                  <a:srgbClr val="FF0000"/>
                </a:solidFill>
              </a:rPr>
              <a:t>Afrodita		Venuše </a:t>
            </a:r>
            <a:r>
              <a:rPr lang="cs-CZ" sz="2300" b="1" dirty="0">
                <a:solidFill>
                  <a:srgbClr val="FF0000"/>
                </a:solidFill>
              </a:rPr>
              <a:t>	</a:t>
            </a:r>
            <a:r>
              <a:rPr lang="cs-CZ" sz="2300" b="1" dirty="0" smtClean="0">
                <a:solidFill>
                  <a:srgbClr val="FF0000"/>
                </a:solidFill>
              </a:rPr>
              <a:t>	bohyně </a:t>
            </a:r>
            <a:r>
              <a:rPr lang="cs-CZ" sz="2300" b="1" dirty="0">
                <a:solidFill>
                  <a:srgbClr val="FF0000"/>
                </a:solidFill>
              </a:rPr>
              <a:t>lásky</a:t>
            </a:r>
          </a:p>
          <a:p>
            <a:pPr marL="114300" indent="0" algn="just">
              <a:lnSpc>
                <a:spcPct val="150000"/>
              </a:lnSpc>
              <a:buNone/>
            </a:pPr>
            <a:r>
              <a:rPr lang="cs-CZ" sz="2300" b="1" dirty="0" smtClean="0">
                <a:solidFill>
                  <a:srgbClr val="FF0000"/>
                </a:solidFill>
              </a:rPr>
              <a:t>Athéna		Minerva </a:t>
            </a:r>
            <a:r>
              <a:rPr lang="cs-CZ" sz="2300" b="1" dirty="0">
                <a:solidFill>
                  <a:srgbClr val="FF0000"/>
                </a:solidFill>
              </a:rPr>
              <a:t>	</a:t>
            </a:r>
            <a:r>
              <a:rPr lang="cs-CZ" sz="2300" b="1" dirty="0" smtClean="0">
                <a:solidFill>
                  <a:srgbClr val="FF0000"/>
                </a:solidFill>
              </a:rPr>
              <a:t>	bohyně </a:t>
            </a:r>
            <a:r>
              <a:rPr lang="cs-CZ" sz="2300" b="1" dirty="0">
                <a:solidFill>
                  <a:srgbClr val="FF0000"/>
                </a:solidFill>
              </a:rPr>
              <a:t>moudrosti</a:t>
            </a:r>
          </a:p>
          <a:p>
            <a:pPr marL="114300" indent="0" algn="just">
              <a:lnSpc>
                <a:spcPct val="150000"/>
              </a:lnSpc>
              <a:buNone/>
            </a:pPr>
            <a:r>
              <a:rPr lang="cs-CZ" sz="2300" b="1" dirty="0" smtClean="0">
                <a:solidFill>
                  <a:srgbClr val="FF0000"/>
                </a:solidFill>
              </a:rPr>
              <a:t>Artemis		Diana </a:t>
            </a:r>
            <a:r>
              <a:rPr lang="cs-CZ" sz="2300" b="1" dirty="0">
                <a:solidFill>
                  <a:srgbClr val="FF0000"/>
                </a:solidFill>
              </a:rPr>
              <a:t>	</a:t>
            </a:r>
            <a:r>
              <a:rPr lang="cs-CZ" sz="2300" b="1" dirty="0" smtClean="0">
                <a:solidFill>
                  <a:srgbClr val="FF0000"/>
                </a:solidFill>
              </a:rPr>
              <a:t>		bohyně </a:t>
            </a:r>
            <a:r>
              <a:rPr lang="cs-CZ" sz="2300" b="1" dirty="0">
                <a:solidFill>
                  <a:srgbClr val="FF0000"/>
                </a:solidFill>
              </a:rPr>
              <a:t>lovu a měsíce</a:t>
            </a:r>
            <a:r>
              <a:rPr lang="cs-CZ" sz="2300" b="1" dirty="0">
                <a:solidFill>
                  <a:schemeClr val="tx1"/>
                </a:solidFill>
              </a:rPr>
              <a:t> </a:t>
            </a:r>
            <a:endParaRPr lang="cs-CZ" sz="2300" b="1" dirty="0" smtClean="0">
              <a:solidFill>
                <a:schemeClr val="tx1"/>
              </a:solidFill>
            </a:endParaRPr>
          </a:p>
          <a:p>
            <a:pPr marL="114300" indent="0" algn="just">
              <a:lnSpc>
                <a:spcPct val="150000"/>
              </a:lnSpc>
              <a:buNone/>
            </a:pPr>
            <a:r>
              <a:rPr lang="cs-CZ" sz="2300" b="1" dirty="0" smtClean="0">
                <a:solidFill>
                  <a:schemeClr val="tx1"/>
                </a:solidFill>
              </a:rPr>
              <a:t>Apollón		Apollo </a:t>
            </a:r>
            <a:r>
              <a:rPr lang="cs-CZ" sz="2300" b="1" dirty="0">
                <a:solidFill>
                  <a:schemeClr val="tx1"/>
                </a:solidFill>
              </a:rPr>
              <a:t>	</a:t>
            </a:r>
            <a:r>
              <a:rPr lang="cs-CZ" sz="2300" b="1" dirty="0" smtClean="0">
                <a:solidFill>
                  <a:schemeClr val="tx1"/>
                </a:solidFill>
              </a:rPr>
              <a:t>		bůh slunce</a:t>
            </a:r>
            <a:endParaRPr lang="cs-CZ" sz="2300" b="1" dirty="0">
              <a:solidFill>
                <a:schemeClr val="tx1"/>
              </a:solidFill>
            </a:endParaRPr>
          </a:p>
          <a:p>
            <a:pPr marL="114300" indent="0" algn="just">
              <a:lnSpc>
                <a:spcPct val="150000"/>
              </a:lnSpc>
              <a:buNone/>
            </a:pPr>
            <a:r>
              <a:rPr lang="cs-CZ" sz="2300" b="1" dirty="0" err="1" smtClean="0">
                <a:solidFill>
                  <a:schemeClr val="tx1"/>
                </a:solidFill>
              </a:rPr>
              <a:t>Hefaistos</a:t>
            </a:r>
            <a:r>
              <a:rPr lang="cs-CZ" sz="2300" b="1" dirty="0" smtClean="0">
                <a:solidFill>
                  <a:schemeClr val="tx1"/>
                </a:solidFill>
              </a:rPr>
              <a:t>		</a:t>
            </a:r>
            <a:r>
              <a:rPr lang="cs-CZ" sz="2300" b="1" dirty="0" err="1" smtClean="0">
                <a:solidFill>
                  <a:schemeClr val="tx1"/>
                </a:solidFill>
              </a:rPr>
              <a:t>Vulcanus</a:t>
            </a:r>
            <a:r>
              <a:rPr lang="cs-CZ" sz="2300" b="1" dirty="0" smtClean="0">
                <a:solidFill>
                  <a:schemeClr val="tx1"/>
                </a:solidFill>
              </a:rPr>
              <a:t> </a:t>
            </a:r>
            <a:r>
              <a:rPr lang="cs-CZ" sz="2300" b="1" dirty="0">
                <a:solidFill>
                  <a:schemeClr val="tx1"/>
                </a:solidFill>
              </a:rPr>
              <a:t>	</a:t>
            </a:r>
            <a:r>
              <a:rPr lang="cs-CZ" sz="2300" b="1" dirty="0" smtClean="0">
                <a:solidFill>
                  <a:schemeClr val="tx1"/>
                </a:solidFill>
              </a:rPr>
              <a:t>	bůh ohně</a:t>
            </a:r>
            <a:endParaRPr lang="cs-CZ" sz="2300" b="1" dirty="0">
              <a:solidFill>
                <a:schemeClr val="tx1"/>
              </a:solidFill>
            </a:endParaRPr>
          </a:p>
          <a:p>
            <a:pPr marL="114300" indent="0" algn="just">
              <a:lnSpc>
                <a:spcPct val="150000"/>
              </a:lnSpc>
              <a:buNone/>
            </a:pPr>
            <a:r>
              <a:rPr lang="cs-CZ" sz="2300" b="1" dirty="0" smtClean="0">
                <a:solidFill>
                  <a:schemeClr val="tx1"/>
                </a:solidFill>
              </a:rPr>
              <a:t>Ares			Mars </a:t>
            </a:r>
            <a:r>
              <a:rPr lang="cs-CZ" sz="2300" b="1" dirty="0">
                <a:solidFill>
                  <a:schemeClr val="tx1"/>
                </a:solidFill>
              </a:rPr>
              <a:t>	</a:t>
            </a:r>
            <a:r>
              <a:rPr lang="cs-CZ" sz="2300" b="1" dirty="0" smtClean="0">
                <a:solidFill>
                  <a:schemeClr val="tx1"/>
                </a:solidFill>
              </a:rPr>
              <a:t>		bůh </a:t>
            </a:r>
            <a:r>
              <a:rPr lang="cs-CZ" sz="2300" b="1" dirty="0">
                <a:solidFill>
                  <a:schemeClr val="tx1"/>
                </a:solidFill>
              </a:rPr>
              <a:t>války</a:t>
            </a:r>
          </a:p>
          <a:p>
            <a:pPr marL="114300" indent="0" algn="just">
              <a:buNone/>
            </a:pP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3306243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7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7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7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7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75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75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75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75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75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75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75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75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75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75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75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75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332656"/>
            <a:ext cx="8640960" cy="1039427"/>
          </a:xfrm>
        </p:spPr>
        <p:txBody>
          <a:bodyPr/>
          <a:lstStyle/>
          <a:p>
            <a:r>
              <a:rPr lang="cs-CZ" b="1" dirty="0" smtClean="0"/>
              <a:t>Kdo Jsem?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07504" y="1628800"/>
            <a:ext cx="4357224" cy="5112567"/>
          </a:xfrm>
        </p:spPr>
        <p:txBody>
          <a:bodyPr>
            <a:normAutofit fontScale="77500" lnSpcReduction="20000"/>
          </a:bodyPr>
          <a:lstStyle/>
          <a:p>
            <a:pPr marL="114300" indent="0" algn="just">
              <a:buNone/>
            </a:pPr>
            <a:r>
              <a:rPr lang="cs-CZ" dirty="0" smtClean="0"/>
              <a:t>Narodil jsem se v hispánské </a:t>
            </a:r>
            <a:r>
              <a:rPr lang="cs-CZ" dirty="0" err="1" smtClean="0"/>
              <a:t>Kordubě</a:t>
            </a:r>
            <a:r>
              <a:rPr lang="cs-CZ" dirty="0" smtClean="0"/>
              <a:t> a v mládí přišel do Říma. Zde jsem za otcova dohledu získal rétorické a filozofické vzdělání. Poměrně brzy jsem začal vystupovat na veřejnosti. Za vlády </a:t>
            </a:r>
            <a:r>
              <a:rPr lang="cs-CZ" dirty="0" err="1" smtClean="0"/>
              <a:t>Caliguly</a:t>
            </a:r>
            <a:r>
              <a:rPr lang="cs-CZ" dirty="0" smtClean="0"/>
              <a:t> jsem se stal senátorem a za vlády Claudia mě vyobcovali na Korsiku. Zpět do Říma jsem se vrátil na žádost </a:t>
            </a:r>
            <a:r>
              <a:rPr lang="cs-CZ" dirty="0" err="1" smtClean="0"/>
              <a:t>Agrippiny</a:t>
            </a:r>
            <a:r>
              <a:rPr lang="cs-CZ" dirty="0" smtClean="0"/>
              <a:t>, abych se stal vychovatelem jejího syna </a:t>
            </a:r>
            <a:r>
              <a:rPr lang="cs-CZ" dirty="0" err="1" smtClean="0"/>
              <a:t>Nerona</a:t>
            </a:r>
            <a:r>
              <a:rPr lang="cs-CZ" dirty="0" smtClean="0"/>
              <a:t>.</a:t>
            </a:r>
            <a:r>
              <a:rPr lang="cs-CZ" dirty="0"/>
              <a:t> </a:t>
            </a:r>
            <a:r>
              <a:rPr lang="cs-CZ" dirty="0" smtClean="0"/>
              <a:t>Jmenovali mě </a:t>
            </a:r>
            <a:r>
              <a:rPr lang="cs-CZ" dirty="0"/>
              <a:t>konsulem a </a:t>
            </a:r>
            <a:r>
              <a:rPr lang="cs-CZ" dirty="0" smtClean="0"/>
              <a:t>významně </a:t>
            </a:r>
            <a:r>
              <a:rPr lang="cs-CZ" dirty="0"/>
              <a:t>jsem se podílel na správě </a:t>
            </a:r>
            <a:r>
              <a:rPr lang="cs-CZ" dirty="0" smtClean="0"/>
              <a:t>říše. Nakonec jsem byl obviněn ze spiknutí a donucen k sebevraždě.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48064" y="1556792"/>
            <a:ext cx="3888432" cy="5184575"/>
          </a:xfrm>
        </p:spPr>
        <p:txBody>
          <a:bodyPr>
            <a:normAutofit fontScale="77500" lnSpcReduction="20000"/>
          </a:bodyPr>
          <a:lstStyle/>
          <a:p>
            <a:pPr marL="114300" indent="0">
              <a:buNone/>
            </a:pP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114300" indent="0">
              <a:buNone/>
            </a:pPr>
            <a:endParaRPr lang="cs-CZ" dirty="0"/>
          </a:p>
          <a:p>
            <a:pPr marL="114300" indent="0" algn="ctr">
              <a:buNone/>
            </a:pPr>
            <a:r>
              <a:rPr lang="cs-CZ" sz="4600" b="1" dirty="0" smtClean="0">
                <a:solidFill>
                  <a:schemeClr val="accent1">
                    <a:lumMod val="75000"/>
                  </a:schemeClr>
                </a:solidFill>
              </a:rPr>
              <a:t>Seneca</a:t>
            </a:r>
          </a:p>
          <a:p>
            <a:pPr marL="114300" indent="0" algn="ctr">
              <a:buNone/>
            </a:pP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římský filozof, dramatik, básník a politik </a:t>
            </a:r>
            <a:endParaRPr lang="cs-CZ" sz="4600" b="1" dirty="0" smtClean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80" y="1628800"/>
            <a:ext cx="3474797" cy="381642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464037318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750" fill="hold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750" fill="hold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750" fill="hold"/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750" fill="hold"/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408372"/>
            <a:ext cx="8640960" cy="1039427"/>
          </a:xfrm>
        </p:spPr>
        <p:txBody>
          <a:bodyPr/>
          <a:lstStyle/>
          <a:p>
            <a:r>
              <a:rPr lang="cs-CZ" b="1" dirty="0"/>
              <a:t>Kdo Jsem?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07504" y="1628800"/>
            <a:ext cx="4824536" cy="5112567"/>
          </a:xfrm>
        </p:spPr>
        <p:txBody>
          <a:bodyPr>
            <a:normAutofit lnSpcReduction="10000"/>
          </a:bodyPr>
          <a:lstStyle/>
          <a:p>
            <a:pPr marL="114300" indent="0" algn="just">
              <a:buNone/>
            </a:pPr>
            <a:r>
              <a:rPr lang="cs-CZ" sz="2400" dirty="0" smtClean="0"/>
              <a:t>Mé rodiště může být na několika místech v Řecku. Nejpravděpodobněji se jedná o město Smyrna. Původně jsem se jmenoval </a:t>
            </a:r>
            <a:r>
              <a:rPr lang="cs-CZ" sz="2400" dirty="0" err="1" smtClean="0"/>
              <a:t>Melésigenés</a:t>
            </a:r>
            <a:r>
              <a:rPr lang="cs-CZ" sz="2400" dirty="0" smtClean="0"/>
              <a:t>. Připisuje se mi autorství dvou nejvýznamnějších řeckých eposů Ilias a </a:t>
            </a:r>
            <a:r>
              <a:rPr lang="cs-CZ" sz="2400" dirty="0" err="1" smtClean="0"/>
              <a:t>Odysseia</a:t>
            </a:r>
            <a:r>
              <a:rPr lang="cs-CZ" sz="2400" dirty="0" smtClean="0"/>
              <a:t>. Většinou jsem vyobrazován jako slepý. Údajně jsem zemřel na ostrově </a:t>
            </a:r>
            <a:r>
              <a:rPr lang="cs-CZ" sz="2400" dirty="0" err="1" smtClean="0"/>
              <a:t>Íos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92080" y="1628800"/>
            <a:ext cx="3744416" cy="5112567"/>
          </a:xfrm>
        </p:spPr>
        <p:txBody>
          <a:bodyPr>
            <a:normAutofit lnSpcReduction="10000"/>
          </a:bodyPr>
          <a:lstStyle/>
          <a:p>
            <a:pPr marL="114300" indent="0" algn="just">
              <a:buNone/>
            </a:pPr>
            <a:endParaRPr lang="cs-CZ" dirty="0" smtClean="0"/>
          </a:p>
          <a:p>
            <a:pPr algn="just"/>
            <a:endParaRPr lang="cs-CZ" dirty="0"/>
          </a:p>
          <a:p>
            <a:pPr algn="just"/>
            <a:endParaRPr lang="cs-CZ" dirty="0" smtClean="0"/>
          </a:p>
          <a:p>
            <a:pPr marL="114300" indent="0" algn="just">
              <a:buNone/>
            </a:pPr>
            <a:endParaRPr lang="cs-CZ" dirty="0"/>
          </a:p>
          <a:p>
            <a:pPr algn="just"/>
            <a:endParaRPr lang="cs-CZ" dirty="0" smtClean="0"/>
          </a:p>
          <a:p>
            <a:pPr algn="just"/>
            <a:endParaRPr lang="cs-CZ" dirty="0"/>
          </a:p>
          <a:p>
            <a:pPr marL="114300" indent="0" algn="just">
              <a:buNone/>
            </a:pPr>
            <a:endParaRPr lang="cs-CZ" dirty="0" smtClean="0"/>
          </a:p>
          <a:p>
            <a:pPr algn="just"/>
            <a:endParaRPr lang="cs-CZ" dirty="0"/>
          </a:p>
          <a:p>
            <a:pPr marL="114300" indent="0" algn="ctr">
              <a:buNone/>
            </a:pPr>
            <a:r>
              <a:rPr lang="cs-CZ" sz="3600" b="1" dirty="0" smtClean="0">
                <a:solidFill>
                  <a:schemeClr val="accent1">
                    <a:lumMod val="75000"/>
                  </a:schemeClr>
                </a:solidFill>
              </a:rPr>
              <a:t>Homér</a:t>
            </a:r>
            <a:endParaRPr lang="cs-CZ" sz="3600" b="1" dirty="0">
              <a:solidFill>
                <a:schemeClr val="accent1">
                  <a:lumMod val="75000"/>
                </a:schemeClr>
              </a:solidFill>
            </a:endParaRPr>
          </a:p>
          <a:p>
            <a:pPr marL="114300" indent="0" algn="ctr">
              <a:buNone/>
            </a:pPr>
            <a:r>
              <a:rPr lang="cs-CZ" sz="1900" dirty="0" smtClean="0">
                <a:solidFill>
                  <a:schemeClr val="accent1">
                    <a:lumMod val="75000"/>
                  </a:schemeClr>
                </a:solidFill>
              </a:rPr>
              <a:t>nejstarší nejznámější řecký básník</a:t>
            </a:r>
            <a:endParaRPr lang="cs-CZ" sz="19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096" y="1628800"/>
            <a:ext cx="3328400" cy="3744416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96151746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75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75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75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75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251520" y="408372"/>
            <a:ext cx="8640960" cy="1039427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Přiřaď název k </a:t>
            </a:r>
            <a:r>
              <a:rPr lang="cs-CZ" b="1" dirty="0" smtClean="0"/>
              <a:t>zobrazené památce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107504" y="1628800"/>
            <a:ext cx="8928992" cy="5112568"/>
          </a:xfrm>
        </p:spPr>
        <p:txBody>
          <a:bodyPr/>
          <a:lstStyle/>
          <a:p>
            <a:pPr marL="114300" indent="0" algn="ctr">
              <a:buNone/>
            </a:pPr>
            <a:r>
              <a:rPr lang="cs-CZ" sz="4000" b="1" dirty="0" smtClean="0"/>
              <a:t>Koloseum</a:t>
            </a:r>
          </a:p>
          <a:p>
            <a:pPr marL="114300" indent="0" algn="ctr">
              <a:buNone/>
            </a:pPr>
            <a:r>
              <a:rPr lang="cs-CZ" sz="4000" b="1" dirty="0" smtClean="0"/>
              <a:t>Vítězný oblouk</a:t>
            </a:r>
          </a:p>
          <a:p>
            <a:pPr marL="114300" indent="0" algn="ctr">
              <a:buNone/>
            </a:pPr>
            <a:r>
              <a:rPr lang="cs-CZ" sz="4000" b="1" dirty="0" smtClean="0"/>
              <a:t>Via Appia</a:t>
            </a:r>
          </a:p>
          <a:p>
            <a:pPr marL="114300" indent="0" algn="ctr">
              <a:buNone/>
            </a:pPr>
            <a:r>
              <a:rPr lang="cs-CZ" sz="4000" b="1" dirty="0" smtClean="0"/>
              <a:t>Minojský palác</a:t>
            </a:r>
          </a:p>
          <a:p>
            <a:pPr marL="114300" indent="0" algn="ctr">
              <a:buNone/>
            </a:pPr>
            <a:r>
              <a:rPr lang="cs-CZ" sz="4000" b="1" dirty="0" err="1" smtClean="0"/>
              <a:t>Artemidin</a:t>
            </a:r>
            <a:r>
              <a:rPr lang="cs-CZ" sz="4000" b="1" dirty="0" smtClean="0"/>
              <a:t> chrám</a:t>
            </a:r>
          </a:p>
          <a:p>
            <a:pPr marL="114300" indent="0" algn="ctr">
              <a:buNone/>
            </a:pPr>
            <a:r>
              <a:rPr lang="cs-CZ" sz="4000" b="1" dirty="0" smtClean="0"/>
              <a:t>Akropole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036883584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Přiřaď název k zobrazené památce</a:t>
            </a:r>
            <a:endParaRPr lang="cs-CZ" b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2400" dirty="0" smtClean="0">
                <a:solidFill>
                  <a:schemeClr val="accent1"/>
                </a:solidFill>
              </a:rPr>
              <a:t>Via Appia</a:t>
            </a:r>
            <a:endParaRPr lang="cs-CZ" sz="2400" dirty="0">
              <a:solidFill>
                <a:schemeClr val="accent1"/>
              </a:solidFill>
            </a:endParaRPr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2420888"/>
            <a:ext cx="2765822" cy="3687763"/>
          </a:xfrm>
        </p:spPr>
      </p:pic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>
          <a:xfrm>
            <a:off x="4644008" y="1700808"/>
            <a:ext cx="4041775" cy="639762"/>
          </a:xfrm>
        </p:spPr>
        <p:txBody>
          <a:bodyPr/>
          <a:lstStyle/>
          <a:p>
            <a:r>
              <a:rPr lang="cs-CZ" sz="2400" dirty="0" smtClean="0">
                <a:solidFill>
                  <a:schemeClr val="accent1"/>
                </a:solidFill>
              </a:rPr>
              <a:t>Vítězný oblouk</a:t>
            </a:r>
            <a:endParaRPr lang="cs-CZ" sz="2400" dirty="0">
              <a:solidFill>
                <a:schemeClr val="accent1"/>
              </a:solidFill>
            </a:endParaRPr>
          </a:p>
        </p:txBody>
      </p:sp>
      <p:pic>
        <p:nvPicPr>
          <p:cNvPr id="10" name="Zástupný symbol pro obsah 9"/>
          <p:cNvPicPr>
            <a:picLocks noGrp="1" noChangeAspect="1"/>
          </p:cNvPicPr>
          <p:nvPr>
            <p:ph sz="quarter" idx="4"/>
          </p:nvPr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5025" y="2935023"/>
            <a:ext cx="4041775" cy="2694516"/>
          </a:xfrm>
        </p:spPr>
      </p:pic>
    </p:spTree>
    <p:extLst>
      <p:ext uri="{BB962C8B-B14F-4D97-AF65-F5344CB8AC3E}">
        <p14:creationId xmlns="" xmlns:p14="http://schemas.microsoft.com/office/powerpoint/2010/main" val="2654328787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75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75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75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75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Přiřaď název k zobrazené památce</a:t>
            </a:r>
            <a:endParaRPr lang="cs-CZ" b="1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2400" dirty="0" smtClean="0">
                <a:solidFill>
                  <a:schemeClr val="accent1"/>
                </a:solidFill>
              </a:rPr>
              <a:t>Minojský palác</a:t>
            </a:r>
            <a:endParaRPr lang="cs-CZ" sz="2400" dirty="0">
              <a:solidFill>
                <a:schemeClr val="accent1"/>
              </a:solidFill>
            </a:endParaRPr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5450" y="2941444"/>
            <a:ext cx="4040188" cy="2681674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sz="2400" dirty="0" err="1" smtClean="0">
                <a:solidFill>
                  <a:schemeClr val="accent1"/>
                </a:solidFill>
              </a:rPr>
              <a:t>Artemidin</a:t>
            </a:r>
            <a:r>
              <a:rPr lang="cs-CZ" sz="2400" dirty="0" smtClean="0">
                <a:solidFill>
                  <a:schemeClr val="accent1"/>
                </a:solidFill>
              </a:rPr>
              <a:t> chrám</a:t>
            </a:r>
            <a:endParaRPr lang="cs-CZ" sz="2400" dirty="0">
              <a:solidFill>
                <a:schemeClr val="accent1"/>
              </a:solidFill>
            </a:endParaRPr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quarter" idx="4"/>
          </p:nvPr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5025" y="2766616"/>
            <a:ext cx="4041775" cy="3031331"/>
          </a:xfrm>
        </p:spPr>
      </p:pic>
    </p:spTree>
    <p:extLst>
      <p:ext uri="{BB962C8B-B14F-4D97-AF65-F5344CB8AC3E}">
        <p14:creationId xmlns="" xmlns:p14="http://schemas.microsoft.com/office/powerpoint/2010/main" val="285319731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75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75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408372"/>
            <a:ext cx="8568952" cy="1039427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Přiřaď název k zobrazené památce</a:t>
            </a:r>
            <a:endParaRPr lang="cs-CZ" b="1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2400" dirty="0" smtClean="0">
                <a:solidFill>
                  <a:schemeClr val="accent1"/>
                </a:solidFill>
              </a:rPr>
              <a:t>Akropole</a:t>
            </a:r>
            <a:endParaRPr lang="cs-CZ" sz="2400" dirty="0">
              <a:solidFill>
                <a:schemeClr val="accent1"/>
              </a:solidFill>
            </a:endParaRPr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2852936"/>
            <a:ext cx="3816424" cy="2880319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sz="2400" dirty="0" smtClean="0">
                <a:solidFill>
                  <a:schemeClr val="accent1"/>
                </a:solidFill>
              </a:rPr>
              <a:t>Koloseum</a:t>
            </a:r>
            <a:endParaRPr lang="cs-CZ" sz="2400" dirty="0">
              <a:solidFill>
                <a:schemeClr val="accent1"/>
              </a:solidFill>
            </a:endParaRPr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quarter" idx="4"/>
          </p:nvPr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80025" y="2852937"/>
            <a:ext cx="3612455" cy="2808312"/>
          </a:xfrm>
        </p:spPr>
      </p:pic>
    </p:spTree>
    <p:extLst>
      <p:ext uri="{BB962C8B-B14F-4D97-AF65-F5344CB8AC3E}">
        <p14:creationId xmlns="" xmlns:p14="http://schemas.microsoft.com/office/powerpoint/2010/main" val="62684453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75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75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323528" y="408372"/>
            <a:ext cx="8568952" cy="1039427"/>
          </a:xfrm>
        </p:spPr>
        <p:txBody>
          <a:bodyPr>
            <a:noAutofit/>
          </a:bodyPr>
          <a:lstStyle/>
          <a:p>
            <a:r>
              <a:rPr lang="cs-CZ" sz="3200" b="1" dirty="0" smtClean="0"/>
              <a:t>Přiřaď autora a jméno literární památky k textu</a:t>
            </a:r>
            <a:endParaRPr lang="cs-CZ" sz="3200" b="1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107504" y="1628800"/>
            <a:ext cx="8928992" cy="5112568"/>
          </a:xfrm>
        </p:spPr>
        <p:txBody>
          <a:bodyPr>
            <a:normAutofit/>
          </a:bodyPr>
          <a:lstStyle/>
          <a:p>
            <a:pPr marL="114300" indent="0" algn="just">
              <a:lnSpc>
                <a:spcPct val="200000"/>
              </a:lnSpc>
              <a:buNone/>
            </a:pPr>
            <a:r>
              <a:rPr lang="cs-CZ" sz="3200" b="1" dirty="0" smtClean="0"/>
              <a:t>Homér					Umění milovat</a:t>
            </a:r>
          </a:p>
          <a:p>
            <a:pPr marL="114300" indent="0" algn="just">
              <a:lnSpc>
                <a:spcPct val="200000"/>
              </a:lnSpc>
              <a:buNone/>
            </a:pPr>
            <a:r>
              <a:rPr lang="cs-CZ" sz="3200" b="1" dirty="0" smtClean="0"/>
              <a:t>Ezop					Odyssea</a:t>
            </a:r>
          </a:p>
          <a:p>
            <a:pPr marL="114300" indent="0" algn="just">
              <a:lnSpc>
                <a:spcPct val="200000"/>
              </a:lnSpc>
              <a:buNone/>
            </a:pPr>
            <a:r>
              <a:rPr lang="cs-CZ" sz="3200" b="1" dirty="0" err="1" smtClean="0"/>
              <a:t>Euripides</a:t>
            </a:r>
            <a:r>
              <a:rPr lang="cs-CZ" sz="3200" b="1" dirty="0" smtClean="0"/>
              <a:t>				Bajky</a:t>
            </a:r>
          </a:p>
          <a:p>
            <a:pPr marL="114300" indent="0" algn="just">
              <a:lnSpc>
                <a:spcPct val="200000"/>
              </a:lnSpc>
              <a:buNone/>
            </a:pPr>
            <a:r>
              <a:rPr lang="cs-CZ" sz="3200" b="1" dirty="0" smtClean="0"/>
              <a:t>Publius Ovidius </a:t>
            </a:r>
            <a:r>
              <a:rPr lang="cs-CZ" sz="3200" b="1" dirty="0" err="1" smtClean="0"/>
              <a:t>Naso</a:t>
            </a:r>
            <a:r>
              <a:rPr lang="cs-CZ" sz="3200" b="1" dirty="0" smtClean="0"/>
              <a:t>		Médea</a:t>
            </a:r>
          </a:p>
          <a:p>
            <a:pPr marL="114300" indent="0" algn="just">
              <a:buNone/>
            </a:pPr>
            <a:endParaRPr lang="cs-CZ" sz="3200" dirty="0"/>
          </a:p>
        </p:txBody>
      </p:sp>
    </p:spTree>
    <p:extLst>
      <p:ext uri="{BB962C8B-B14F-4D97-AF65-F5344CB8AC3E}">
        <p14:creationId xmlns="" xmlns:p14="http://schemas.microsoft.com/office/powerpoint/2010/main" val="13534066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251520" y="408372"/>
            <a:ext cx="8640960" cy="1039427"/>
          </a:xfrm>
        </p:spPr>
        <p:txBody>
          <a:bodyPr>
            <a:normAutofit fontScale="90000"/>
          </a:bodyPr>
          <a:lstStyle/>
          <a:p>
            <a:r>
              <a:rPr lang="cs-CZ" sz="3600" b="1" dirty="0"/>
              <a:t>Přiřaď autora a jméno literární památky k textu</a:t>
            </a:r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2800" dirty="0" smtClean="0">
                <a:solidFill>
                  <a:schemeClr val="accent1"/>
                </a:solidFill>
              </a:rPr>
              <a:t>Publius Ovidius </a:t>
            </a:r>
            <a:r>
              <a:rPr lang="cs-CZ" sz="2800" dirty="0" err="1" smtClean="0">
                <a:solidFill>
                  <a:schemeClr val="accent1"/>
                </a:solidFill>
              </a:rPr>
              <a:t>Naso</a:t>
            </a:r>
            <a:endParaRPr lang="cs-CZ" sz="2800" dirty="0">
              <a:solidFill>
                <a:schemeClr val="accent1"/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3"/>
          </p:nvPr>
        </p:nvSpPr>
        <p:spPr>
          <a:xfrm>
            <a:off x="5004048" y="1722438"/>
            <a:ext cx="3600400" cy="639762"/>
          </a:xfrm>
        </p:spPr>
        <p:txBody>
          <a:bodyPr/>
          <a:lstStyle/>
          <a:p>
            <a:r>
              <a:rPr lang="cs-CZ" sz="2800" dirty="0" smtClean="0">
                <a:solidFill>
                  <a:schemeClr val="accent1"/>
                </a:solidFill>
              </a:rPr>
              <a:t>Umění milovat</a:t>
            </a:r>
            <a:endParaRPr lang="cs-CZ" sz="2800" dirty="0">
              <a:solidFill>
                <a:schemeClr val="accent1"/>
              </a:solidFill>
            </a:endParaRPr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4"/>
          </p:nvPr>
        </p:nvSpPr>
        <p:spPr>
          <a:xfrm>
            <a:off x="4645025" y="2438400"/>
            <a:ext cx="4391471" cy="4302968"/>
          </a:xfrm>
        </p:spPr>
        <p:txBody>
          <a:bodyPr>
            <a:normAutofit fontScale="92500" lnSpcReduction="20000"/>
          </a:bodyPr>
          <a:lstStyle/>
          <a:p>
            <a:pPr marL="114300" indent="0">
              <a:buNone/>
            </a:pPr>
            <a:r>
              <a:rPr lang="cs-CZ" dirty="0"/>
              <a:t>Donuť dívku, aby se do tebe zamilovala, ale jen krása a vzhled ti nepomůžou!</a:t>
            </a:r>
            <a:br>
              <a:rPr lang="cs-CZ" dirty="0"/>
            </a:br>
            <a:r>
              <a:rPr lang="cs-CZ" dirty="0"/>
              <a:t>Musíš se všestranně rozvíjet!</a:t>
            </a:r>
            <a:br>
              <a:rPr lang="cs-CZ" dirty="0"/>
            </a:br>
            <a:r>
              <a:rPr lang="cs-CZ" dirty="0"/>
              <a:t>Lichoť ji a říkej ji, co ráda uslyší!</a:t>
            </a:r>
            <a:br>
              <a:rPr lang="cs-CZ" dirty="0"/>
            </a:br>
            <a:r>
              <a:rPr lang="cs-CZ" dirty="0"/>
              <a:t>Ustup ji, když vzdoruje, sám pro sebe budeš vítěz!</a:t>
            </a:r>
            <a:br>
              <a:rPr lang="cs-CZ" dirty="0"/>
            </a:br>
            <a:r>
              <a:rPr lang="cs-CZ" dirty="0"/>
              <a:t>Snaž se, aby ses pro ni stal zvykem!</a:t>
            </a:r>
            <a:br>
              <a:rPr lang="cs-CZ" dirty="0"/>
            </a:br>
            <a:r>
              <a:rPr lang="cs-CZ" dirty="0"/>
              <a:t>Vyvaruj se nevěry!</a:t>
            </a:r>
            <a:br>
              <a:rPr lang="cs-CZ" dirty="0"/>
            </a:br>
            <a:r>
              <a:rPr lang="cs-CZ" dirty="0"/>
              <a:t>Nevytýkej dívkám vady!</a:t>
            </a:r>
            <a:br>
              <a:rPr lang="cs-CZ" dirty="0"/>
            </a:br>
            <a:r>
              <a:rPr lang="cs-CZ" dirty="0"/>
              <a:t>Nikdy neuspěchej vrcholnou rozkoš!</a:t>
            </a:r>
          </a:p>
          <a:p>
            <a:endParaRPr lang="cs-CZ" dirty="0"/>
          </a:p>
        </p:txBody>
      </p:sp>
      <p:pic>
        <p:nvPicPr>
          <p:cNvPr id="14" name="Zástupný symbol pro obsah 13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2564904"/>
            <a:ext cx="2592287" cy="3672408"/>
          </a:xfrm>
        </p:spPr>
      </p:pic>
    </p:spTree>
    <p:extLst>
      <p:ext uri="{BB962C8B-B14F-4D97-AF65-F5344CB8AC3E}">
        <p14:creationId xmlns="" xmlns:p14="http://schemas.microsoft.com/office/powerpoint/2010/main" val="2394235641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75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75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75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75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408372"/>
            <a:ext cx="8496944" cy="1039427"/>
          </a:xfrm>
        </p:spPr>
        <p:txBody>
          <a:bodyPr>
            <a:normAutofit fontScale="90000"/>
          </a:bodyPr>
          <a:lstStyle/>
          <a:p>
            <a:r>
              <a:rPr lang="cs-CZ" sz="3600" b="1" dirty="0"/>
              <a:t>Přiřaď autora a jméno literární památky k textu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2800" dirty="0" smtClean="0">
                <a:solidFill>
                  <a:schemeClr val="accent1"/>
                </a:solidFill>
              </a:rPr>
              <a:t>Ezop</a:t>
            </a:r>
            <a:endParaRPr lang="cs-CZ" sz="2800" dirty="0">
              <a:solidFill>
                <a:schemeClr val="accent1"/>
              </a:solidFill>
            </a:endParaRPr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2420888"/>
            <a:ext cx="2863058" cy="4014936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722438"/>
            <a:ext cx="4391471" cy="639762"/>
          </a:xfrm>
        </p:spPr>
        <p:txBody>
          <a:bodyPr/>
          <a:lstStyle/>
          <a:p>
            <a:r>
              <a:rPr lang="cs-CZ" sz="2800" dirty="0" smtClean="0">
                <a:solidFill>
                  <a:schemeClr val="accent1"/>
                </a:solidFill>
              </a:rPr>
              <a:t>Bajky</a:t>
            </a:r>
            <a:endParaRPr lang="cs-CZ" sz="2800" dirty="0">
              <a:solidFill>
                <a:schemeClr val="accent1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38400"/>
            <a:ext cx="4391471" cy="4302968"/>
          </a:xfrm>
        </p:spPr>
        <p:txBody>
          <a:bodyPr>
            <a:normAutofit fontScale="92500"/>
          </a:bodyPr>
          <a:lstStyle/>
          <a:p>
            <a:pPr marL="114300" indent="0">
              <a:buNone/>
            </a:pPr>
            <a:r>
              <a:rPr lang="cs-CZ" b="1" dirty="0"/>
              <a:t>Sup a ptáci</a:t>
            </a:r>
            <a:endParaRPr lang="cs-CZ" dirty="0"/>
          </a:p>
          <a:p>
            <a:pPr marL="114300" indent="0">
              <a:buNone/>
            </a:pPr>
            <a:r>
              <a:rPr lang="cs-CZ" dirty="0"/>
              <a:t>Sup rozhlásil, že chce oslavit den svých narozenin.</a:t>
            </a:r>
          </a:p>
          <a:p>
            <a:pPr marL="114300" indent="0">
              <a:buNone/>
            </a:pPr>
            <a:r>
              <a:rPr lang="cs-CZ" dirty="0"/>
              <a:t>Pozval na večeři mnoho ptáků, a když přišli,</a:t>
            </a:r>
          </a:p>
          <a:p>
            <a:pPr marL="114300" indent="0">
              <a:buNone/>
            </a:pPr>
            <a:r>
              <a:rPr lang="cs-CZ" dirty="0"/>
              <a:t>Uvedl je do jídelny, zamkl za </a:t>
            </a:r>
            <a:r>
              <a:rPr lang="cs-CZ" dirty="0" smtClean="0"/>
              <a:t>sebou.</a:t>
            </a:r>
            <a:endParaRPr lang="cs-CZ" dirty="0"/>
          </a:p>
          <a:p>
            <a:pPr marL="114300" indent="0">
              <a:buNone/>
            </a:pPr>
            <a:r>
              <a:rPr lang="cs-CZ" dirty="0"/>
              <a:t>A jednoho po druhém sežral.</a:t>
            </a:r>
          </a:p>
          <a:p>
            <a:pPr marL="114300" indent="0" algn="ctr">
              <a:buNone/>
            </a:pPr>
            <a:r>
              <a:rPr lang="cs-CZ" b="1" i="1" dirty="0" smtClean="0"/>
              <a:t>Opatrnosti </a:t>
            </a:r>
            <a:r>
              <a:rPr lang="cs-CZ" b="1" i="1" dirty="0"/>
              <a:t>nikdy nezbývá.</a:t>
            </a:r>
            <a:endParaRPr lang="cs-CZ" dirty="0"/>
          </a:p>
          <a:p>
            <a:pPr marL="114300" indent="0" algn="ctr">
              <a:buNone/>
            </a:pPr>
            <a:r>
              <a:rPr lang="cs-CZ" b="1" i="1" dirty="0" smtClean="0"/>
              <a:t>Zlému </a:t>
            </a:r>
            <a:r>
              <a:rPr lang="cs-CZ" b="1" i="1" dirty="0"/>
              <a:t>nevěř, i kdyby v rakvi přísahal.</a:t>
            </a:r>
            <a:endParaRPr lang="cs-CZ" dirty="0"/>
          </a:p>
          <a:p>
            <a:pPr marL="11430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678010112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75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75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408372"/>
            <a:ext cx="8568952" cy="1039427"/>
          </a:xfrm>
        </p:spPr>
        <p:txBody>
          <a:bodyPr>
            <a:normAutofit fontScale="90000"/>
          </a:bodyPr>
          <a:lstStyle/>
          <a:p>
            <a:r>
              <a:rPr lang="cs-CZ" sz="3600" b="1" dirty="0"/>
              <a:t>Přiřaď autora a jméno literární památky k textu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26128" y="1722438"/>
            <a:ext cx="2993744" cy="639762"/>
          </a:xfrm>
        </p:spPr>
        <p:txBody>
          <a:bodyPr/>
          <a:lstStyle/>
          <a:p>
            <a:r>
              <a:rPr lang="cs-CZ" sz="2800" dirty="0" err="1" smtClean="0">
                <a:solidFill>
                  <a:schemeClr val="accent1"/>
                </a:solidFill>
              </a:rPr>
              <a:t>Euripides</a:t>
            </a:r>
            <a:endParaRPr lang="cs-CZ" sz="2800" dirty="0">
              <a:solidFill>
                <a:schemeClr val="accent1"/>
              </a:solidFill>
            </a:endParaRPr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5" y="2564905"/>
            <a:ext cx="2304256" cy="3888432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3707905" y="1722438"/>
            <a:ext cx="5328592" cy="639762"/>
          </a:xfrm>
        </p:spPr>
        <p:txBody>
          <a:bodyPr/>
          <a:lstStyle/>
          <a:p>
            <a:r>
              <a:rPr lang="cs-CZ" sz="2800" dirty="0" smtClean="0">
                <a:solidFill>
                  <a:schemeClr val="accent1"/>
                </a:solidFill>
              </a:rPr>
              <a:t>Médea</a:t>
            </a:r>
            <a:endParaRPr lang="cs-CZ" sz="2800" dirty="0">
              <a:solidFill>
                <a:schemeClr val="accent1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3779912" y="2438400"/>
            <a:ext cx="5256584" cy="4230960"/>
          </a:xfrm>
        </p:spPr>
        <p:txBody>
          <a:bodyPr>
            <a:normAutofit/>
          </a:bodyPr>
          <a:lstStyle/>
          <a:p>
            <a:pPr marL="114300" indent="0" algn="just">
              <a:buNone/>
            </a:pPr>
            <a:r>
              <a:rPr lang="cs-CZ" sz="2000" dirty="0" smtClean="0"/>
              <a:t>Chci poslat nyní služku k </a:t>
            </a:r>
            <a:r>
              <a:rPr lang="cs-CZ" sz="2000" dirty="0" err="1" smtClean="0"/>
              <a:t>Iásonovi</a:t>
            </a:r>
            <a:endParaRPr lang="cs-CZ" sz="2000" dirty="0" smtClean="0"/>
          </a:p>
          <a:p>
            <a:pPr marL="114300" indent="0" algn="just">
              <a:buNone/>
            </a:pPr>
            <a:r>
              <a:rPr lang="cs-CZ" sz="2000" dirty="0" smtClean="0"/>
              <a:t>a požádám ho, by se ke mně dostavil.</a:t>
            </a:r>
          </a:p>
          <a:p>
            <a:pPr marL="114300" indent="0" algn="just">
              <a:buNone/>
            </a:pPr>
            <a:r>
              <a:rPr lang="cs-CZ" sz="2000" dirty="0" smtClean="0"/>
              <a:t>Až přijde, oznámím ho slovy sladkými,</a:t>
            </a:r>
          </a:p>
          <a:p>
            <a:pPr marL="114300" indent="0" algn="just">
              <a:buNone/>
            </a:pPr>
            <a:r>
              <a:rPr lang="cs-CZ" sz="2000" dirty="0" smtClean="0"/>
              <a:t>že souhlasím už se vším, že je dobře tak,</a:t>
            </a:r>
          </a:p>
          <a:p>
            <a:pPr marL="114300" indent="0" algn="just">
              <a:buNone/>
            </a:pPr>
            <a:r>
              <a:rPr lang="cs-CZ" sz="2000" dirty="0" smtClean="0"/>
              <a:t>Však poprosím, by děti směly zůstati –</a:t>
            </a:r>
          </a:p>
          <a:p>
            <a:pPr marL="114300" indent="0" algn="just">
              <a:buNone/>
            </a:pPr>
            <a:r>
              <a:rPr lang="cs-CZ" sz="2000" dirty="0" smtClean="0"/>
              <a:t>ne proto, že bych chtěla zanechati je</a:t>
            </a:r>
          </a:p>
          <a:p>
            <a:pPr marL="114300" indent="0" algn="just">
              <a:buNone/>
            </a:pPr>
            <a:r>
              <a:rPr lang="cs-CZ" sz="2000" dirty="0" smtClean="0"/>
              <a:t>zde v nepřátelské zemi vrahům pro posměch:</a:t>
            </a:r>
          </a:p>
          <a:p>
            <a:pPr marL="114300" indent="0" algn="just">
              <a:buNone/>
            </a:pPr>
            <a:r>
              <a:rPr lang="cs-CZ" sz="2000" dirty="0" smtClean="0"/>
              <a:t>Toť úklad, kterak zničit dceru královu.</a:t>
            </a:r>
            <a:endParaRPr lang="cs-CZ" sz="2000" dirty="0"/>
          </a:p>
        </p:txBody>
      </p:sp>
    </p:spTree>
    <p:extLst>
      <p:ext uri="{BB962C8B-B14F-4D97-AF65-F5344CB8AC3E}">
        <p14:creationId xmlns="" xmlns:p14="http://schemas.microsoft.com/office/powerpoint/2010/main" val="3500967268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75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75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408372"/>
            <a:ext cx="8640960" cy="1039427"/>
          </a:xfrm>
        </p:spPr>
        <p:txBody>
          <a:bodyPr>
            <a:normAutofit fontScale="90000"/>
          </a:bodyPr>
          <a:lstStyle/>
          <a:p>
            <a:r>
              <a:rPr lang="cs-CZ" sz="3600" b="1" dirty="0"/>
              <a:t>Přiřaď autora a jméno literární památky k textu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7504" y="1722438"/>
            <a:ext cx="2232248" cy="639762"/>
          </a:xfrm>
        </p:spPr>
        <p:txBody>
          <a:bodyPr/>
          <a:lstStyle/>
          <a:p>
            <a:r>
              <a:rPr lang="cs-CZ" sz="2800" dirty="0" smtClean="0">
                <a:solidFill>
                  <a:schemeClr val="accent1"/>
                </a:solidFill>
              </a:rPr>
              <a:t>Homér</a:t>
            </a:r>
            <a:endParaRPr lang="cs-CZ" sz="2800" dirty="0">
              <a:solidFill>
                <a:schemeClr val="accent1"/>
              </a:solidFill>
            </a:endParaRPr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2636912"/>
            <a:ext cx="1944216" cy="3456384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2627785" y="1722438"/>
            <a:ext cx="6408712" cy="639762"/>
          </a:xfrm>
        </p:spPr>
        <p:txBody>
          <a:bodyPr/>
          <a:lstStyle/>
          <a:p>
            <a:r>
              <a:rPr lang="cs-CZ" sz="2800" dirty="0" smtClean="0">
                <a:solidFill>
                  <a:schemeClr val="accent1"/>
                </a:solidFill>
              </a:rPr>
              <a:t>Odyssea</a:t>
            </a:r>
            <a:endParaRPr lang="cs-CZ" sz="2800" dirty="0">
              <a:solidFill>
                <a:schemeClr val="accent1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123728" y="2636912"/>
            <a:ext cx="6912769" cy="3384376"/>
          </a:xfrm>
        </p:spPr>
        <p:txBody>
          <a:bodyPr>
            <a:normAutofit/>
          </a:bodyPr>
          <a:lstStyle/>
          <a:p>
            <a:pPr marL="114300" indent="0" algn="just">
              <a:buNone/>
            </a:pPr>
            <a:r>
              <a:rPr lang="cs-CZ" sz="1900" dirty="0"/>
              <a:t>O muži nesmírně bystrém mi vyprávěj, </a:t>
            </a:r>
            <a:r>
              <a:rPr lang="cs-CZ" sz="1900" dirty="0" err="1"/>
              <a:t>Múso</a:t>
            </a:r>
            <a:r>
              <a:rPr lang="cs-CZ" sz="1900" dirty="0"/>
              <a:t>, jenž </a:t>
            </a:r>
            <a:r>
              <a:rPr lang="cs-CZ" sz="1900" dirty="0" smtClean="0"/>
              <a:t>velmi</a:t>
            </a:r>
          </a:p>
          <a:p>
            <a:pPr marL="114300" indent="0" algn="just">
              <a:buNone/>
            </a:pPr>
            <a:r>
              <a:rPr lang="cs-CZ" sz="1900" dirty="0" smtClean="0"/>
              <a:t>mnoho </a:t>
            </a:r>
            <a:r>
              <a:rPr lang="cs-CZ" sz="1900" dirty="0" err="1" smtClean="0"/>
              <a:t>nabloudil</a:t>
            </a:r>
            <a:r>
              <a:rPr lang="cs-CZ" sz="1900" dirty="0" smtClean="0"/>
              <a:t> se světem, když rozbořil posvátnou </a:t>
            </a:r>
            <a:r>
              <a:rPr lang="cs-CZ" sz="1900" dirty="0" err="1" smtClean="0"/>
              <a:t>Tróju</a:t>
            </a:r>
            <a:r>
              <a:rPr lang="cs-CZ" sz="1900" dirty="0" smtClean="0"/>
              <a:t>;</a:t>
            </a:r>
          </a:p>
          <a:p>
            <a:pPr marL="114300" indent="0" algn="just">
              <a:buNone/>
            </a:pPr>
            <a:r>
              <a:rPr lang="cs-CZ" sz="1900" dirty="0" smtClean="0"/>
              <a:t>přemnohých lidí města on spatřil a smýšlení poznal,</a:t>
            </a:r>
          </a:p>
          <a:p>
            <a:pPr marL="114300" indent="0" algn="just">
              <a:buNone/>
            </a:pPr>
            <a:r>
              <a:rPr lang="cs-CZ" sz="1900" dirty="0" smtClean="0"/>
              <a:t>přemnoho </a:t>
            </a:r>
            <a:r>
              <a:rPr lang="cs-CZ" sz="1900" dirty="0"/>
              <a:t>vytrpěl strastí i na moři v nitru své duše</a:t>
            </a:r>
          </a:p>
          <a:p>
            <a:pPr marL="114300" indent="0" algn="just">
              <a:buNone/>
            </a:pPr>
            <a:r>
              <a:rPr lang="cs-CZ" sz="1900" dirty="0"/>
              <a:t>v zápase o svůj život a o návrat druhů.</a:t>
            </a:r>
          </a:p>
          <a:p>
            <a:pPr marL="11430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45806565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75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75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251520" y="408372"/>
            <a:ext cx="8640960" cy="1039427"/>
          </a:xfrm>
        </p:spPr>
        <p:txBody>
          <a:bodyPr/>
          <a:lstStyle/>
          <a:p>
            <a:r>
              <a:rPr lang="cs-CZ" b="1" dirty="0"/>
              <a:t>Použité zdroje</a:t>
            </a: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107504" y="1752600"/>
            <a:ext cx="8928992" cy="4988768"/>
          </a:xfrm>
        </p:spPr>
        <p:txBody>
          <a:bodyPr/>
          <a:lstStyle/>
          <a:p>
            <a:pPr marL="114300" indent="0">
              <a:buNone/>
            </a:pPr>
            <a:r>
              <a:rPr lang="cs-CZ" sz="3600" b="1" dirty="0" smtClean="0">
                <a:solidFill>
                  <a:schemeClr val="accent2"/>
                </a:solidFill>
              </a:rPr>
              <a:t>Literatura a internetové zdroje</a:t>
            </a:r>
            <a:endParaRPr lang="cs-CZ" sz="3600" b="1" dirty="0" smtClean="0">
              <a:solidFill>
                <a:schemeClr val="accent2"/>
              </a:solidFill>
            </a:endParaRPr>
          </a:p>
          <a:p>
            <a:pPr marL="571500" indent="-457200" algn="just">
              <a:buAutoNum type="arabicPeriod"/>
            </a:pPr>
            <a:r>
              <a:rPr lang="cs-CZ" dirty="0" smtClean="0"/>
              <a:t>Prokop</a:t>
            </a:r>
            <a:r>
              <a:rPr lang="cs-CZ" dirty="0"/>
              <a:t>, V. </a:t>
            </a:r>
            <a:r>
              <a:rPr lang="cs-CZ" dirty="0" smtClean="0"/>
              <a:t>Čítanka k </a:t>
            </a:r>
            <a:r>
              <a:rPr lang="cs-CZ" i="1" dirty="0" smtClean="0"/>
              <a:t>Dějinám </a:t>
            </a:r>
            <a:r>
              <a:rPr lang="cs-CZ" i="1" dirty="0"/>
              <a:t>literatury od starověku do počátku 19. století</a:t>
            </a:r>
            <a:r>
              <a:rPr lang="cs-CZ" dirty="0"/>
              <a:t>. 1. vyd. Karlovy Vary: O.K.-Soft, </a:t>
            </a:r>
            <a:r>
              <a:rPr lang="cs-CZ" dirty="0" smtClean="0"/>
              <a:t>2008.</a:t>
            </a:r>
          </a:p>
          <a:p>
            <a:pPr marL="571500" indent="-457200" algn="just">
              <a:buAutoNum type="arabicPeriod"/>
            </a:pP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www.e-knihovnazdarma.cz/userFiles/homer-odysseia.pdf</a:t>
            </a:r>
            <a:endParaRPr lang="cs-CZ" dirty="0" smtClean="0"/>
          </a:p>
          <a:p>
            <a:pPr marL="571500" indent="-457200" algn="just">
              <a:buAutoNum type="arabicPeriod"/>
            </a:pPr>
            <a:r>
              <a:rPr lang="cs-CZ" dirty="0" smtClean="0">
                <a:hlinkClick r:id="rId3"/>
              </a:rPr>
              <a:t>www.wikipedie.cz</a:t>
            </a:r>
            <a:endParaRPr lang="cs-CZ" dirty="0" smtClean="0"/>
          </a:p>
          <a:p>
            <a:pPr marL="114300" indent="0">
              <a:buNone/>
            </a:pPr>
            <a:endParaRPr lang="cs-CZ" dirty="0"/>
          </a:p>
          <a:p>
            <a:pPr marL="114300" indent="0">
              <a:buNone/>
            </a:pPr>
            <a:endParaRPr lang="cs-CZ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919127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Použité zdroje</a:t>
            </a: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07504" y="1628800"/>
            <a:ext cx="8928992" cy="5112568"/>
          </a:xfrm>
        </p:spPr>
        <p:txBody>
          <a:bodyPr>
            <a:normAutofit fontScale="92500" lnSpcReduction="10000"/>
          </a:bodyPr>
          <a:lstStyle/>
          <a:p>
            <a:pPr marL="114300" indent="0">
              <a:buNone/>
            </a:pPr>
            <a:r>
              <a:rPr lang="cs-CZ" sz="2600" b="1" dirty="0" smtClean="0">
                <a:solidFill>
                  <a:schemeClr val="accent1">
                    <a:lumMod val="75000"/>
                  </a:schemeClr>
                </a:solidFill>
              </a:rPr>
              <a:t>Obrázky</a:t>
            </a:r>
          </a:p>
          <a:p>
            <a:pPr marL="457200" indent="-342900" algn="just">
              <a:buAutoNum type="arabicPeriod"/>
            </a:pPr>
            <a:r>
              <a:rPr lang="cs-CZ" sz="1900" dirty="0" smtClean="0">
                <a:hlinkClick r:id="rId2"/>
              </a:rPr>
              <a:t>http://řecko.net/photos/bohove-na-olympu.jpg</a:t>
            </a:r>
          </a:p>
          <a:p>
            <a:pPr marL="457200" indent="-342900" algn="just">
              <a:buAutoNum type="arabicPeriod"/>
            </a:pPr>
            <a:r>
              <a:rPr lang="cs-CZ" sz="1900" dirty="0" smtClean="0">
                <a:hlinkClick r:id="rId2"/>
              </a:rPr>
              <a:t>http</a:t>
            </a:r>
            <a:r>
              <a:rPr lang="cs-CZ" sz="1900" dirty="0">
                <a:hlinkClick r:id="rId2"/>
              </a:rPr>
              <a:t>://</a:t>
            </a:r>
            <a:r>
              <a:rPr lang="cs-CZ" sz="1900" dirty="0" smtClean="0">
                <a:hlinkClick r:id="rId2"/>
              </a:rPr>
              <a:t>upload.wikimedia.org/wikipedia/commons/thumb/3/36/Seneca.JPG/607px-Seneca.JPG7</a:t>
            </a:r>
            <a:endParaRPr lang="cs-CZ" sz="1900" dirty="0" smtClean="0"/>
          </a:p>
          <a:p>
            <a:pPr marL="457200" indent="-342900" algn="just">
              <a:buAutoNum type="arabicPeriod"/>
            </a:pPr>
            <a:r>
              <a:rPr lang="cs-CZ" sz="1900" dirty="0">
                <a:hlinkClick r:id="rId3"/>
              </a:rPr>
              <a:t>http://</a:t>
            </a:r>
            <a:r>
              <a:rPr lang="cs-CZ" sz="1900" dirty="0" smtClean="0">
                <a:hlinkClick r:id="rId3"/>
              </a:rPr>
              <a:t>upload.wikimedia.org/wikipedia/commons/thumb/1/1c/Homer_British_Museum.jpg/476px-Homer_British_Museum.jpg</a:t>
            </a:r>
            <a:endParaRPr lang="cs-CZ" sz="1900" dirty="0" smtClean="0"/>
          </a:p>
          <a:p>
            <a:pPr marL="457200" indent="-342900" algn="just">
              <a:buFont typeface="Arial" pitchFamily="34" charset="0"/>
              <a:buAutoNum type="arabicPeriod"/>
            </a:pPr>
            <a:r>
              <a:rPr lang="cs-CZ" sz="1900" dirty="0" smtClean="0">
                <a:hlinkClick r:id="rId4"/>
              </a:rPr>
              <a:t>http://</a:t>
            </a:r>
            <a:r>
              <a:rPr lang="cs-CZ" sz="1900" dirty="0" smtClean="0">
                <a:hlinkClick r:id="rId4"/>
              </a:rPr>
              <a:t>upload.wikimedia.org/wikipedia/commons/thumb/d/d9/Via_appia.jpg/220px-Via_appia.jpg</a:t>
            </a:r>
            <a:endParaRPr lang="cs-CZ" sz="1900" dirty="0" smtClean="0">
              <a:hlinkClick r:id="rId5"/>
            </a:endParaRPr>
          </a:p>
          <a:p>
            <a:pPr marL="457200" indent="-342900" algn="just">
              <a:buAutoNum type="arabicPeriod"/>
            </a:pPr>
            <a:r>
              <a:rPr lang="cs-CZ" sz="1900" dirty="0" smtClean="0">
                <a:hlinkClick r:id="rId5"/>
              </a:rPr>
              <a:t>http</a:t>
            </a:r>
            <a:r>
              <a:rPr lang="cs-CZ" sz="1900" dirty="0">
                <a:hlinkClick r:id="rId5"/>
              </a:rPr>
              <a:t>://</a:t>
            </a:r>
            <a:r>
              <a:rPr lang="cs-CZ" sz="1900" dirty="0" smtClean="0">
                <a:hlinkClick r:id="rId5"/>
              </a:rPr>
              <a:t>www.cestujeme.name/FotoGalerie/852/39736_651.jpg</a:t>
            </a:r>
            <a:endParaRPr lang="cs-CZ" sz="1900" dirty="0" smtClean="0"/>
          </a:p>
          <a:p>
            <a:pPr marL="457200" indent="-342900" algn="just">
              <a:buAutoNum type="arabicPeriod"/>
            </a:pPr>
            <a:r>
              <a:rPr lang="cs-CZ" sz="1900" dirty="0" smtClean="0">
                <a:hlinkClick r:id="rId6"/>
              </a:rPr>
              <a:t>http</a:t>
            </a:r>
            <a:r>
              <a:rPr lang="cs-CZ" sz="1900" dirty="0">
                <a:hlinkClick r:id="rId6"/>
              </a:rPr>
              <a:t>://</a:t>
            </a:r>
            <a:r>
              <a:rPr lang="cs-CZ" sz="1900" dirty="0" smtClean="0">
                <a:hlinkClick r:id="rId6"/>
              </a:rPr>
              <a:t>upload.wikimedia.org/wikipedia/commons/thumb/3/3b/Palace_of_Zakros_ruins.jpg/800px-Palace_of_Zakros_ruins.jpg</a:t>
            </a:r>
            <a:endParaRPr lang="cs-CZ" sz="1900" dirty="0" smtClean="0"/>
          </a:p>
          <a:p>
            <a:pPr marL="457200" indent="-342900" algn="just">
              <a:buAutoNum type="arabicPeriod"/>
            </a:pPr>
            <a:r>
              <a:rPr lang="cs-CZ" sz="1900" dirty="0">
                <a:hlinkClick r:id="rId7"/>
              </a:rPr>
              <a:t>http://</a:t>
            </a:r>
            <a:r>
              <a:rPr lang="cs-CZ" sz="1900" dirty="0" smtClean="0">
                <a:hlinkClick r:id="rId7"/>
              </a:rPr>
              <a:t>upload.wikimedia.org/wikipedia/commons/thumb/1/1d/Miniaturk_009.jpg/800px-Miniaturk_009.jpg</a:t>
            </a:r>
            <a:endParaRPr lang="cs-CZ" sz="1900" dirty="0" smtClean="0"/>
          </a:p>
          <a:p>
            <a:pPr marL="457200" indent="-342900" algn="just">
              <a:buFont typeface="Arial" pitchFamily="34" charset="0"/>
              <a:buAutoNum type="arabicPeriod"/>
            </a:pPr>
            <a:r>
              <a:rPr lang="cs-CZ" sz="1900" dirty="0" smtClean="0">
                <a:hlinkClick r:id="rId8"/>
              </a:rPr>
              <a:t>http://upload.wikimedia.org/wikipedia/commons/thumb/4/42/Attica_06-13_Athens_54_View_from_Philopappos_-_Acropolis_Hill.jpg/800px-Attica_06-13_Athens_54_View_from_Philopappos_-_</a:t>
            </a:r>
            <a:r>
              <a:rPr lang="cs-CZ" sz="1900" dirty="0" smtClean="0">
                <a:hlinkClick r:id="rId8"/>
              </a:rPr>
              <a:t>Acropolis_Hill.jpg</a:t>
            </a:r>
            <a:endParaRPr lang="cs-CZ" sz="1900" dirty="0" smtClean="0"/>
          </a:p>
          <a:p>
            <a:pPr marL="457200" indent="-342900" algn="just">
              <a:buFont typeface="Arial" pitchFamily="34" charset="0"/>
              <a:buAutoNum type="arabicPeriod"/>
            </a:pPr>
            <a:r>
              <a:rPr lang="cs-CZ" sz="1900" dirty="0" smtClean="0">
                <a:hlinkClick r:id="rId9"/>
              </a:rPr>
              <a:t>http://82.114.195.35:90/</a:t>
            </a:r>
            <a:r>
              <a:rPr lang="cs-CZ" sz="1900" dirty="0" err="1" smtClean="0">
                <a:hlinkClick r:id="rId9"/>
              </a:rPr>
              <a:t>ProjektModerniUmeni</a:t>
            </a:r>
            <a:r>
              <a:rPr lang="cs-CZ" sz="1900" dirty="0" smtClean="0">
                <a:hlinkClick r:id="rId9"/>
              </a:rPr>
              <a:t>/</a:t>
            </a:r>
            <a:r>
              <a:rPr lang="cs-CZ" sz="1900" dirty="0" err="1" smtClean="0">
                <a:hlinkClick r:id="rId9"/>
              </a:rPr>
              <a:t>Starov</a:t>
            </a:r>
            <a:r>
              <a:rPr lang="cs-CZ" sz="1900" dirty="0" smtClean="0">
                <a:hlinkClick r:id="rId9"/>
              </a:rPr>
              <a:t>%C4%9Bk/Projekt%20-%20%C5%98%C3%</a:t>
            </a:r>
            <a:r>
              <a:rPr lang="cs-CZ" sz="1900" dirty="0" err="1" smtClean="0">
                <a:hlinkClick r:id="rId9"/>
              </a:rPr>
              <a:t>ADm</a:t>
            </a:r>
            <a:r>
              <a:rPr lang="cs-CZ" sz="1900" dirty="0" smtClean="0">
                <a:hlinkClick r:id="rId9"/>
              </a:rPr>
              <a:t>/Koloseum,%</a:t>
            </a:r>
            <a:r>
              <a:rPr lang="cs-CZ" sz="1900" dirty="0" smtClean="0">
                <a:hlinkClick r:id="rId9"/>
              </a:rPr>
              <a:t>20%C5%98%C3%</a:t>
            </a:r>
            <a:r>
              <a:rPr lang="cs-CZ" sz="1900" dirty="0" err="1" smtClean="0">
                <a:hlinkClick r:id="rId9"/>
              </a:rPr>
              <a:t>ADm.jpg</a:t>
            </a:r>
            <a:endParaRPr lang="cs-CZ" sz="1900" dirty="0" smtClean="0"/>
          </a:p>
        </p:txBody>
      </p:sp>
    </p:spTree>
    <p:extLst>
      <p:ext uri="{BB962C8B-B14F-4D97-AF65-F5344CB8AC3E}">
        <p14:creationId xmlns="" xmlns:p14="http://schemas.microsoft.com/office/powerpoint/2010/main" val="3194292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Použité 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628800"/>
            <a:ext cx="8928992" cy="5112568"/>
          </a:xfrm>
        </p:spPr>
        <p:txBody>
          <a:bodyPr/>
          <a:lstStyle/>
          <a:p>
            <a:pPr marL="457200" indent="-342900" algn="just">
              <a:buAutoNum type="arabicPeriod" startAt="10"/>
            </a:pPr>
            <a:r>
              <a:rPr lang="cs-CZ" sz="1800" dirty="0" smtClean="0">
                <a:hlinkClick r:id="rId2"/>
              </a:rPr>
              <a:t>http</a:t>
            </a:r>
            <a:r>
              <a:rPr lang="cs-CZ" sz="1800" dirty="0">
                <a:hlinkClick r:id="rId2"/>
              </a:rPr>
              <a:t>://</a:t>
            </a:r>
            <a:r>
              <a:rPr lang="cs-CZ" sz="1800" dirty="0" smtClean="0">
                <a:hlinkClick r:id="rId2"/>
              </a:rPr>
              <a:t>ruthal.blog.com/files/2012/01/ovidstatuia.jpg</a:t>
            </a:r>
            <a:endParaRPr lang="cs-CZ" sz="1800" dirty="0" smtClean="0"/>
          </a:p>
          <a:p>
            <a:pPr marL="457200" indent="-342900" algn="just">
              <a:buAutoNum type="arabicPeriod" startAt="10"/>
            </a:pPr>
            <a:r>
              <a:rPr lang="cs-CZ" sz="1800" dirty="0" smtClean="0">
                <a:solidFill>
                  <a:schemeClr val="accent1"/>
                </a:solidFill>
              </a:rPr>
              <a:t> </a:t>
            </a:r>
            <a:r>
              <a:rPr lang="cs-CZ" sz="1800" dirty="0" smtClean="0">
                <a:solidFill>
                  <a:schemeClr val="accent1"/>
                </a:solidFill>
                <a:hlinkClick r:id="rId3"/>
              </a:rPr>
              <a:t>http://</a:t>
            </a:r>
            <a:r>
              <a:rPr lang="cs-CZ" sz="1800" u="sng" dirty="0" smtClean="0">
                <a:solidFill>
                  <a:srgbClr val="00B0F0"/>
                </a:solidFill>
                <a:hlinkClick r:id="rId3"/>
              </a:rPr>
              <a:t>upload.wikimedia.org/wikipedia/mk/a/aa/Ezop.jpg</a:t>
            </a:r>
            <a:endParaRPr lang="cs-CZ" sz="1800" u="sng" dirty="0" smtClean="0">
              <a:solidFill>
                <a:srgbClr val="00B0F0"/>
              </a:solidFill>
            </a:endParaRPr>
          </a:p>
          <a:p>
            <a:pPr marL="457200" indent="-342900" algn="just">
              <a:buAutoNum type="arabicPeriod" startAt="10"/>
            </a:pPr>
            <a:r>
              <a:rPr lang="cs-CZ" sz="1800" dirty="0" smtClean="0">
                <a:solidFill>
                  <a:schemeClr val="accent1"/>
                </a:solidFill>
                <a:hlinkClick r:id="rId4"/>
              </a:rPr>
              <a:t>http</a:t>
            </a:r>
            <a:r>
              <a:rPr lang="cs-CZ" sz="1800" dirty="0">
                <a:solidFill>
                  <a:schemeClr val="accent1"/>
                </a:solidFill>
                <a:hlinkClick r:id="rId4"/>
              </a:rPr>
              <a:t>://</a:t>
            </a:r>
            <a:r>
              <a:rPr lang="cs-CZ" sz="1800" dirty="0" smtClean="0">
                <a:solidFill>
                  <a:schemeClr val="accent1"/>
                </a:solidFill>
                <a:hlinkClick r:id="rId4"/>
              </a:rPr>
              <a:t>upload.wikimedia.org/wikipedia/commons/4/4a/Euripides_Pio-Clementino_Inv302.jpg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7015525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ékárna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Lékárna">
      <a:majorFont>
        <a:latin typeface="Book Antiqua"/>
        <a:ea typeface=""/>
        <a:cs typeface=""/>
        <a:font script="Jpan" typeface="HGS明朝B"/>
        <a:font script="Hang" typeface="HY견명조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견명조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Lékárna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100000"/>
              </a:schemeClr>
            </a:gs>
            <a:gs pos="68000">
              <a:schemeClr val="phClr">
                <a:tint val="77000"/>
                <a:satMod val="100000"/>
              </a:schemeClr>
            </a:gs>
            <a:gs pos="81000">
              <a:schemeClr val="phClr">
                <a:tint val="79000"/>
                <a:satMod val="100000"/>
              </a:schemeClr>
            </a:gs>
            <a:gs pos="86000">
              <a:schemeClr val="phClr">
                <a:tint val="73000"/>
                <a:satMod val="100000"/>
              </a:schemeClr>
            </a:gs>
            <a:gs pos="100000">
              <a:schemeClr val="phClr">
                <a:tint val="35000"/>
                <a:sat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3000"/>
                <a:shade val="100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tint val="100000"/>
                <a:shade val="57000"/>
                <a:satMod val="120000"/>
              </a:schemeClr>
            </a:gs>
            <a:gs pos="80000">
              <a:schemeClr val="phClr">
                <a:tint val="100000"/>
                <a:shade val="56000"/>
                <a:satMod val="145000"/>
              </a:schemeClr>
            </a:gs>
            <a:gs pos="88000">
              <a:schemeClr val="phClr">
                <a:tint val="100000"/>
                <a:shade val="63000"/>
                <a:satMod val="160000"/>
              </a:schemeClr>
            </a:gs>
            <a:gs pos="100000">
              <a:schemeClr val="phClr">
                <a:tint val="99000"/>
                <a:shade val="100000"/>
                <a:satMod val="155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glow" dir="tl">
              <a:rot lat="0" lon="0" rev="1800000"/>
            </a:lightRig>
          </a:scene3d>
          <a:sp3d contourW="10160" prstMaterial="dkEdge">
            <a:bevelT w="0" h="0" prst="angle"/>
            <a:contourClr>
              <a:schemeClr val="phClr">
                <a:shade val="30000"/>
                <a:satMod val="150000"/>
              </a:schemeClr>
            </a:contourClr>
          </a:sp3d>
        </a:effectStyle>
        <a:effectStyle>
          <a:effectLst>
            <a:glow rad="50800">
              <a:schemeClr val="phClr">
                <a:tint val="68000"/>
                <a:shade val="93000"/>
                <a:alpha val="37000"/>
                <a:satMod val="250000"/>
              </a:schemeClr>
            </a:glow>
          </a:effectLst>
          <a:scene3d>
            <a:camera prst="orthographicFront">
              <a:rot lat="0" lon="0" rev="0"/>
            </a:camera>
            <a:lightRig rig="glow" dir="t">
              <a:rot lat="0" lon="0" rev="1800000"/>
            </a:lightRig>
          </a:scene3d>
          <a:sp3d contourW="10160" prstMaterial="dkEdge">
            <a:bevelT w="20320" h="19050" prst="angle"/>
            <a:contourClr>
              <a:schemeClr val="phClr">
                <a:shade val="3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3000"/>
            <a:satMod val="14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atMod val="170000"/>
              </a:schemeClr>
              <a:schemeClr val="phClr">
                <a:shade val="70000"/>
                <a:satMod val="13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Apothecary</Template>
  <TotalTime>278</TotalTime>
  <Words>622</Words>
  <Application>Microsoft Office PowerPoint</Application>
  <PresentationFormat>Předvádění na obrazovce (4:3)</PresentationFormat>
  <Paragraphs>145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Lékárna</vt:lpstr>
      <vt:lpstr>Snímek 1</vt:lpstr>
      <vt:lpstr>Snímek 2</vt:lpstr>
      <vt:lpstr>Přiřaď k řeckému bohu jeho římský protějšek a funkci</vt:lpstr>
      <vt:lpstr>Přiřaď k řeckému bohu jeho římský protějšek a funkci</vt:lpstr>
      <vt:lpstr>Přiřaď k řeckému bohu jeho římský protějšek a funkci</vt:lpstr>
      <vt:lpstr>Kdo Jsem?</vt:lpstr>
      <vt:lpstr>Kdo Jsem?</vt:lpstr>
      <vt:lpstr>Přiřaď název k zobrazené památce</vt:lpstr>
      <vt:lpstr>Přiřaď název k zobrazené památce</vt:lpstr>
      <vt:lpstr>Přiřaď název k zobrazené památce</vt:lpstr>
      <vt:lpstr>Přiřaď název k zobrazené památce</vt:lpstr>
      <vt:lpstr>Přiřaď autora a jméno literární památky k textu</vt:lpstr>
      <vt:lpstr>Přiřaď autora a jméno literární památky k textu</vt:lpstr>
      <vt:lpstr>Přiřaď autora a jméno literární památky k textu</vt:lpstr>
      <vt:lpstr>Přiřaď autora a jméno literární památky k textu</vt:lpstr>
      <vt:lpstr>Přiřaď autora a jméno literární památky k textu</vt:lpstr>
      <vt:lpstr>Použité zdroje</vt:lpstr>
      <vt:lpstr>Použité zdroje</vt:lpstr>
      <vt:lpstr>Použité 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PC0020</dc:creator>
  <cp:lastModifiedBy>Uživatel</cp:lastModifiedBy>
  <cp:revision>29</cp:revision>
  <dcterms:created xsi:type="dcterms:W3CDTF">2013-10-06T13:39:37Z</dcterms:created>
  <dcterms:modified xsi:type="dcterms:W3CDTF">2013-11-06T18:49:46Z</dcterms:modified>
</cp:coreProperties>
</file>