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0"/>
  </p:notesMasterIdLst>
  <p:sldIdLst>
    <p:sldId id="256" r:id="rId2"/>
    <p:sldId id="262" r:id="rId3"/>
    <p:sldId id="268" r:id="rId4"/>
    <p:sldId id="269" r:id="rId5"/>
    <p:sldId id="282" r:id="rId6"/>
    <p:sldId id="283" r:id="rId7"/>
    <p:sldId id="284" r:id="rId8"/>
    <p:sldId id="285" r:id="rId9"/>
    <p:sldId id="275" r:id="rId10"/>
    <p:sldId id="276" r:id="rId11"/>
    <p:sldId id="277" r:id="rId12"/>
    <p:sldId id="278" r:id="rId13"/>
    <p:sldId id="287" r:id="rId14"/>
    <p:sldId id="280" r:id="rId15"/>
    <p:sldId id="279" r:id="rId16"/>
    <p:sldId id="286" r:id="rId17"/>
    <p:sldId id="281" r:id="rId18"/>
    <p:sldId id="260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11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VY_32_INOVACE_Zvířata v lese - PLAZI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VY_32_INOVACE_Zvířata v lese - PLAZI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8/Natrix_natrix_(Karl_L).jpg" TargetMode="External"/><Relationship Id="rId2" Type="http://schemas.openxmlformats.org/officeDocument/2006/relationships/hyperlink" Target="http://cs.wikipedia.org/wiki/U%C5%BEovka_obojkov%C3%A1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Zmije_obecn%C3%A1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lep%C3%BD%C5%A1_k%C5%99ehk%C3%BD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cs.wikipedia.org/wiki/Je%C5%A1t%C4%9Brka_obecn%C3%A1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jpeg"/><Relationship Id="rId5" Type="http://schemas.openxmlformats.org/officeDocument/2006/relationships/hyperlink" Target="//upload.wikimedia.org/wikipedia/commons/3/38/Natrix_natrix_(Karl_L).jpg" TargetMode="Externa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ezistromy.cz/cz/videogalerie/zivocichove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exty-pisni.eu/sverak-uhlir/hadi" TargetMode="Externa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peraberus1.jpg" TargetMode="External"/><Relationship Id="rId2" Type="http://schemas.openxmlformats.org/officeDocument/2006/relationships/hyperlink" Target="http://cs.wikipedia.org/wiki/Soubor:Natrix_natrix_(Karl_L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crosoft.office.com/" TargetMode="External"/><Relationship Id="rId5" Type="http://schemas.openxmlformats.org/officeDocument/2006/relationships/hyperlink" Target="http://cs.wikipedia.org/wiki/Soubor:Lacerta_agilis_1_(Marek_Szczepanek).jpg" TargetMode="External"/><Relationship Id="rId4" Type="http://schemas.openxmlformats.org/officeDocument/2006/relationships/hyperlink" Target="http://cs.wikipedia.org/wiki/Soubor:Anguida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88590746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536504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45 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Materiál slouží k procvičení a prohloubení učiva Prvouky s využitím mezipředmětových vztahů – Český jazyk – vyvození sloves a podstatných jmen, opakování abecedy, druhů vět. </a:t>
            </a:r>
          </a:p>
          <a:p>
            <a:pPr marL="301943" lvl="1" indent="0">
              <a:buNone/>
            </a:pPr>
            <a:r>
              <a:rPr lang="cs-CZ" sz="1600" dirty="0"/>
              <a:t>Snímek č. 3 až 8</a:t>
            </a:r>
            <a:r>
              <a:rPr lang="cs-CZ" sz="1600" dirty="0" smtClean="0"/>
              <a:t> </a:t>
            </a:r>
            <a:r>
              <a:rPr lang="cs-CZ" sz="1600" dirty="0"/>
              <a:t>je výkladový.</a:t>
            </a:r>
          </a:p>
          <a:p>
            <a:pPr marL="301943" lvl="1" indent="0">
              <a:buNone/>
            </a:pPr>
            <a:r>
              <a:rPr lang="cs-CZ" sz="1600" dirty="0"/>
              <a:t>Snímek č. 9</a:t>
            </a:r>
            <a:r>
              <a:rPr lang="cs-CZ" sz="1600" dirty="0" smtClean="0"/>
              <a:t>  </a:t>
            </a:r>
            <a:r>
              <a:rPr lang="cs-CZ" sz="1600" dirty="0"/>
              <a:t>– Kliknutím do volného prostoru postupně přiřazujeme názvy zvířat.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10 </a:t>
            </a:r>
            <a:r>
              <a:rPr lang="cs-CZ" sz="1600" dirty="0"/>
              <a:t>prohlížíme </a:t>
            </a:r>
            <a:r>
              <a:rPr lang="cs-CZ" sz="1600" dirty="0" err="1"/>
              <a:t>videogalerii</a:t>
            </a:r>
            <a:r>
              <a:rPr lang="cs-CZ" sz="1600" dirty="0"/>
              <a:t> zvířat a říkáme, co zvířata dělají.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12 </a:t>
            </a:r>
            <a:r>
              <a:rPr lang="cs-CZ" sz="1600" dirty="0"/>
              <a:t>a </a:t>
            </a:r>
            <a:r>
              <a:rPr lang="cs-CZ" sz="1600" dirty="0" smtClean="0"/>
              <a:t>13 </a:t>
            </a:r>
            <a:r>
              <a:rPr lang="cs-CZ" sz="1600" dirty="0"/>
              <a:t>určujeme slovní druhy. Kontrola po kliknutí na slovo.</a:t>
            </a:r>
          </a:p>
          <a:p>
            <a:pPr marL="301943" lvl="1" indent="0">
              <a:buNone/>
            </a:pPr>
            <a:r>
              <a:rPr lang="cs-CZ" sz="1600" dirty="0"/>
              <a:t>Snímek č. </a:t>
            </a:r>
            <a:r>
              <a:rPr lang="cs-CZ" sz="1600" dirty="0" smtClean="0"/>
              <a:t>14 </a:t>
            </a:r>
            <a:r>
              <a:rPr lang="cs-CZ" sz="1600" dirty="0"/>
              <a:t>je určen k procvičení abecedy (po kliknutí  do správného okénka se slova postupně seřadí podle abecedy). 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15 a 16 </a:t>
            </a:r>
            <a:r>
              <a:rPr lang="cs-CZ" sz="1600" dirty="0"/>
              <a:t>opakujeme druhy vět. Kontrola po kliknutí do volného prostoru.</a:t>
            </a:r>
          </a:p>
          <a:p>
            <a:pPr marL="301943" lvl="1" indent="0">
              <a:buNone/>
            </a:pPr>
            <a:r>
              <a:rPr lang="cs-CZ" sz="1600" dirty="0"/>
              <a:t>Na snímku č. </a:t>
            </a:r>
            <a:r>
              <a:rPr lang="cs-CZ" sz="1600" dirty="0" smtClean="0"/>
              <a:t>17 </a:t>
            </a:r>
            <a:r>
              <a:rPr lang="cs-CZ" sz="1600" dirty="0"/>
              <a:t>v časovém limitu (odkrytí odkazu na písničku </a:t>
            </a:r>
            <a:r>
              <a:rPr lang="cs-CZ" sz="1600" dirty="0" smtClean="0"/>
              <a:t>Hadi) </a:t>
            </a:r>
            <a:r>
              <a:rPr lang="cs-CZ" sz="1600" dirty="0"/>
              <a:t>opakujeme učivo o zvířatech.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Materiál obsahuje </a:t>
            </a:r>
            <a:r>
              <a:rPr lang="cs-CZ" sz="1600" dirty="0" smtClean="0"/>
              <a:t>18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dirty="0"/>
          </a:p>
          <a:p>
            <a:endParaRPr lang="cs-CZ" dirty="0"/>
          </a:p>
          <a:p>
            <a:pPr marL="0" lvl="0" indent="0">
              <a:buNone/>
            </a:pP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780108"/>
          </a:xfrm>
        </p:spPr>
        <p:txBody>
          <a:bodyPr>
            <a:normAutofit/>
          </a:bodyPr>
          <a:lstStyle/>
          <a:p>
            <a:r>
              <a:rPr lang="cs-CZ" sz="5400" b="1" dirty="0"/>
              <a:t>ZVÍŘATA V </a:t>
            </a:r>
            <a:r>
              <a:rPr lang="cs-CZ" sz="5400" b="1" dirty="0" smtClean="0"/>
              <a:t>LESE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140968"/>
            <a:ext cx="6400800" cy="1473200"/>
          </a:xfrm>
        </p:spPr>
        <p:txBody>
          <a:bodyPr>
            <a:normAutofit/>
          </a:bodyPr>
          <a:lstStyle/>
          <a:p>
            <a:endParaRPr lang="cs-CZ" dirty="0"/>
          </a:p>
          <a:p>
            <a:pPr lvl="0"/>
            <a:r>
              <a:rPr lang="cs-CZ" sz="4800" b="1" dirty="0" smtClean="0"/>
              <a:t> Plazi </a:t>
            </a:r>
            <a:r>
              <a:rPr lang="cs-CZ" sz="4800" b="1" dirty="0"/>
              <a:t>v lese </a:t>
            </a:r>
            <a:endParaRPr lang="cs-CZ" sz="4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834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lum brigh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76872"/>
            <a:ext cx="5796136" cy="4384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25272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Plazi </a:t>
            </a:r>
            <a:r>
              <a:rPr lang="cs-CZ" dirty="0"/>
              <a:t>v </a:t>
            </a:r>
            <a:r>
              <a:rPr lang="cs-CZ" dirty="0" smtClean="0"/>
              <a:t>podzimním lese 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79712" y="3356992"/>
            <a:ext cx="66967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3600" dirty="0"/>
              <a:t>Plazi jsou </a:t>
            </a:r>
            <a:r>
              <a:rPr lang="cs-CZ" sz="3600" dirty="0" smtClean="0"/>
              <a:t>obratlovci.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3600" dirty="0" smtClean="0"/>
              <a:t>Tělo </a:t>
            </a:r>
            <a:r>
              <a:rPr lang="cs-CZ" sz="3600" dirty="0"/>
              <a:t>je pokryté tuhými šupinami nebo </a:t>
            </a:r>
            <a:r>
              <a:rPr lang="cs-CZ" sz="3600" dirty="0" smtClean="0"/>
              <a:t>štíty.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3600" dirty="0" smtClean="0"/>
              <a:t>Kladou </a:t>
            </a:r>
            <a:r>
              <a:rPr lang="cs-CZ" sz="3600" dirty="0"/>
              <a:t>vejce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7" name="Obdélník 6"/>
          <p:cNvSpPr/>
          <p:nvPr/>
        </p:nvSpPr>
        <p:spPr>
          <a:xfrm>
            <a:off x="6372200" y="6093296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č. 03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8567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Užovka obojková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23528" y="2679192"/>
            <a:ext cx="3528392" cy="34472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Užovka obojková - </a:t>
            </a:r>
            <a:r>
              <a:rPr lang="cs-CZ" dirty="0" smtClean="0">
                <a:hlinkClick r:id="rId2"/>
              </a:rPr>
              <a:t>ZDE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3707532" y="1772816"/>
            <a:ext cx="5256956" cy="4551644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Užovka </a:t>
            </a:r>
            <a:r>
              <a:rPr lang="cs-CZ" sz="2800" dirty="0">
                <a:solidFill>
                  <a:schemeClr val="tx1"/>
                </a:solidFill>
              </a:rPr>
              <a:t>je náš nejběžnější </a:t>
            </a:r>
            <a:r>
              <a:rPr lang="cs-CZ" sz="2800" dirty="0" smtClean="0">
                <a:solidFill>
                  <a:schemeClr val="tx1"/>
                </a:solidFill>
              </a:rPr>
              <a:t>had.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Má žluté </a:t>
            </a:r>
            <a:r>
              <a:rPr lang="cs-CZ" sz="2800" dirty="0">
                <a:solidFill>
                  <a:schemeClr val="tx1"/>
                </a:solidFill>
              </a:rPr>
              <a:t>nebo </a:t>
            </a:r>
            <a:r>
              <a:rPr lang="cs-CZ" sz="2800" dirty="0" smtClean="0">
                <a:solidFill>
                  <a:schemeClr val="tx1"/>
                </a:solidFill>
              </a:rPr>
              <a:t>oranžové skvrny </a:t>
            </a:r>
            <a:r>
              <a:rPr lang="cs-CZ" sz="2800" dirty="0">
                <a:solidFill>
                  <a:schemeClr val="tx1"/>
                </a:solidFill>
              </a:rPr>
              <a:t>za hlavou.</a:t>
            </a:r>
            <a:endParaRPr lang="cs-CZ" sz="2800" dirty="0" smtClean="0">
              <a:solidFill>
                <a:schemeClr val="tx1"/>
              </a:solidFill>
            </a:endParaRPr>
          </a:p>
          <a:p>
            <a:r>
              <a:rPr lang="cs-CZ" sz="2800" dirty="0">
                <a:solidFill>
                  <a:schemeClr val="tx1"/>
                </a:solidFill>
              </a:rPr>
              <a:t>Živí se </a:t>
            </a:r>
            <a:r>
              <a:rPr lang="cs-CZ" sz="2800" dirty="0" smtClean="0">
                <a:solidFill>
                  <a:schemeClr val="tx1"/>
                </a:solidFill>
              </a:rPr>
              <a:t>obojživelníky, rybami, ale </a:t>
            </a:r>
            <a:r>
              <a:rPr lang="cs-CZ" sz="2800" dirty="0">
                <a:solidFill>
                  <a:schemeClr val="tx1"/>
                </a:solidFill>
              </a:rPr>
              <a:t>i savci (drobnými </a:t>
            </a:r>
            <a:r>
              <a:rPr lang="cs-CZ" sz="2800" dirty="0" smtClean="0">
                <a:solidFill>
                  <a:schemeClr val="tx1"/>
                </a:solidFill>
              </a:rPr>
              <a:t>hlodavci), ještěrkami a hmyzem (brouky, larvami).</a:t>
            </a:r>
          </a:p>
          <a:p>
            <a:r>
              <a:rPr lang="cs-CZ" sz="2800" dirty="0">
                <a:solidFill>
                  <a:schemeClr val="tx1"/>
                </a:solidFill>
              </a:rPr>
              <a:t>Přes zimu ulehá do </a:t>
            </a:r>
            <a:r>
              <a:rPr lang="cs-CZ" sz="2800" dirty="0" smtClean="0">
                <a:solidFill>
                  <a:schemeClr val="tx1"/>
                </a:solidFill>
              </a:rPr>
              <a:t>zimního spánku.</a:t>
            </a:r>
          </a:p>
          <a:p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1026" name="Picture 2" descr="Soubor:Natrix natrix (Karl L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348880"/>
            <a:ext cx="326436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843808" y="4797152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01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179122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Zmije obecná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401266" y="2679192"/>
            <a:ext cx="3464586" cy="344728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Zmije obecná -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499992" y="1982688"/>
            <a:ext cx="4392488" cy="4335619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Zmije je nejrozšířenějším hadem </a:t>
            </a:r>
            <a:r>
              <a:rPr lang="cs-CZ" sz="2800" dirty="0">
                <a:solidFill>
                  <a:schemeClr val="tx1"/>
                </a:solidFill>
              </a:rPr>
              <a:t>na </a:t>
            </a:r>
            <a:r>
              <a:rPr lang="cs-CZ" sz="2800" dirty="0" smtClean="0">
                <a:solidFill>
                  <a:schemeClr val="tx1"/>
                </a:solidFill>
              </a:rPr>
              <a:t>světě.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Je jediným jedovatým hadem </a:t>
            </a:r>
            <a:r>
              <a:rPr lang="cs-CZ" sz="2800" dirty="0">
                <a:solidFill>
                  <a:schemeClr val="tx1"/>
                </a:solidFill>
              </a:rPr>
              <a:t>České </a:t>
            </a:r>
            <a:r>
              <a:rPr lang="cs-CZ" sz="2800" dirty="0" smtClean="0">
                <a:solidFill>
                  <a:schemeClr val="tx1"/>
                </a:solidFill>
              </a:rPr>
              <a:t>republiky.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Živí se drobnými </a:t>
            </a:r>
            <a:r>
              <a:rPr lang="cs-CZ" sz="2800" dirty="0">
                <a:solidFill>
                  <a:schemeClr val="tx1"/>
                </a:solidFill>
              </a:rPr>
              <a:t>hlodavci </a:t>
            </a:r>
            <a:r>
              <a:rPr lang="cs-CZ" sz="2800" dirty="0" smtClean="0">
                <a:solidFill>
                  <a:schemeClr val="tx1"/>
                </a:solidFill>
              </a:rPr>
              <a:t>( </a:t>
            </a:r>
            <a:r>
              <a:rPr lang="cs-CZ" sz="2800" dirty="0">
                <a:solidFill>
                  <a:schemeClr val="tx1"/>
                </a:solidFill>
              </a:rPr>
              <a:t>myši a hraboši), </a:t>
            </a:r>
            <a:r>
              <a:rPr lang="cs-CZ" sz="2800" dirty="0" smtClean="0">
                <a:solidFill>
                  <a:schemeClr val="tx1"/>
                </a:solidFill>
              </a:rPr>
              <a:t>obojživelníky, ještěrkami a ptačími vejci.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265" y="1982688"/>
            <a:ext cx="3848630" cy="2886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491880" y="4869160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02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179122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Slepýš křehký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95536" y="2679192"/>
            <a:ext cx="3816423" cy="344728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Slepýš křehký -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139952" y="1844824"/>
            <a:ext cx="4824536" cy="4263612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Slepýš je beznohá ještěrka.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Je věrný </a:t>
            </a:r>
            <a:r>
              <a:rPr lang="cs-CZ" sz="2800" dirty="0">
                <a:solidFill>
                  <a:schemeClr val="tx1"/>
                </a:solidFill>
              </a:rPr>
              <a:t>svému </a:t>
            </a:r>
            <a:r>
              <a:rPr lang="cs-CZ" sz="2800" dirty="0" smtClean="0">
                <a:solidFill>
                  <a:schemeClr val="tx1"/>
                </a:solidFill>
              </a:rPr>
              <a:t>stanovišti.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Žije převážně skrytě.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Vyhledává </a:t>
            </a:r>
            <a:r>
              <a:rPr lang="cs-CZ" sz="2800" dirty="0">
                <a:solidFill>
                  <a:schemeClr val="tx1"/>
                </a:solidFill>
              </a:rPr>
              <a:t>vlhčí místa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Na </a:t>
            </a:r>
            <a:r>
              <a:rPr lang="cs-CZ" sz="2800" dirty="0">
                <a:solidFill>
                  <a:schemeClr val="tx1"/>
                </a:solidFill>
              </a:rPr>
              <a:t>zimu se </a:t>
            </a:r>
            <a:r>
              <a:rPr lang="cs-CZ" sz="2800" dirty="0" smtClean="0">
                <a:solidFill>
                  <a:schemeClr val="tx1"/>
                </a:solidFill>
              </a:rPr>
              <a:t>ukrývá například </a:t>
            </a:r>
            <a:r>
              <a:rPr lang="cs-CZ" sz="2800" dirty="0">
                <a:solidFill>
                  <a:schemeClr val="tx1"/>
                </a:solidFill>
              </a:rPr>
              <a:t>do kompostů na </a:t>
            </a:r>
            <a:r>
              <a:rPr lang="cs-CZ" sz="2800" dirty="0" smtClean="0">
                <a:solidFill>
                  <a:schemeClr val="tx1"/>
                </a:solidFill>
              </a:rPr>
              <a:t>zahrádkách.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Přes </a:t>
            </a:r>
            <a:r>
              <a:rPr lang="cs-CZ" sz="2800" dirty="0">
                <a:solidFill>
                  <a:schemeClr val="tx1"/>
                </a:solidFill>
              </a:rPr>
              <a:t>zimu </a:t>
            </a:r>
            <a:r>
              <a:rPr lang="cs-CZ" sz="2800" dirty="0" smtClean="0">
                <a:solidFill>
                  <a:schemeClr val="tx1"/>
                </a:solidFill>
              </a:rPr>
              <a:t>se ukládá </a:t>
            </a:r>
            <a:r>
              <a:rPr lang="cs-CZ" sz="2800" dirty="0">
                <a:solidFill>
                  <a:schemeClr val="tx1"/>
                </a:solidFill>
              </a:rPr>
              <a:t>k zimnímu spánku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84834"/>
            <a:ext cx="3649537" cy="272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203848" y="4797152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03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179122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Ještěrka obecná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251520" y="2679192"/>
            <a:ext cx="3730415" cy="34472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tx1"/>
                </a:solidFill>
              </a:rPr>
              <a:t>Ještěrka obecná - </a:t>
            </a:r>
            <a:r>
              <a:rPr lang="cs-CZ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139952" y="2492896"/>
            <a:ext cx="4775448" cy="3687548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Ještěrka žije </a:t>
            </a:r>
            <a:r>
              <a:rPr lang="cs-CZ" sz="2800" dirty="0">
                <a:solidFill>
                  <a:schemeClr val="tx1"/>
                </a:solidFill>
              </a:rPr>
              <a:t>pod kameny nebo ve skulinách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Živí se hmyzem (mouchami, brouky), </a:t>
            </a:r>
            <a:r>
              <a:rPr lang="cs-CZ" sz="2800" dirty="0">
                <a:solidFill>
                  <a:schemeClr val="tx1"/>
                </a:solidFill>
              </a:rPr>
              <a:t>pavouky, červy, </a:t>
            </a:r>
            <a:r>
              <a:rPr lang="cs-CZ" sz="2800" dirty="0" smtClean="0">
                <a:solidFill>
                  <a:schemeClr val="tx1"/>
                </a:solidFill>
              </a:rPr>
              <a:t>plži.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Menší </a:t>
            </a:r>
            <a:r>
              <a:rPr lang="cs-CZ" sz="2800" dirty="0">
                <a:solidFill>
                  <a:schemeClr val="tx1"/>
                </a:solidFill>
              </a:rPr>
              <a:t>kořist </a:t>
            </a:r>
            <a:r>
              <a:rPr lang="cs-CZ" sz="2800" dirty="0" smtClean="0">
                <a:solidFill>
                  <a:schemeClr val="tx1"/>
                </a:solidFill>
              </a:rPr>
              <a:t>rovnou </a:t>
            </a:r>
            <a:r>
              <a:rPr lang="cs-CZ" sz="2800" dirty="0">
                <a:solidFill>
                  <a:schemeClr val="tx1"/>
                </a:solidFill>
              </a:rPr>
              <a:t>polyká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Ještěrka je u </a:t>
            </a:r>
            <a:r>
              <a:rPr lang="cs-CZ" sz="2800" dirty="0">
                <a:solidFill>
                  <a:schemeClr val="tx1"/>
                </a:solidFill>
              </a:rPr>
              <a:t>nás </a:t>
            </a:r>
            <a:r>
              <a:rPr lang="cs-CZ" sz="2800" dirty="0" smtClean="0">
                <a:solidFill>
                  <a:schemeClr val="tx1"/>
                </a:solidFill>
              </a:rPr>
              <a:t>chráněná.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19400"/>
            <a:ext cx="3442383" cy="2281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87824" y="4869160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04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179122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Plazi v podzimním lese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966491" y="3327830"/>
            <a:ext cx="263353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užovka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5629321" y="3327830"/>
            <a:ext cx="2719765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zmije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976413" y="5908896"/>
            <a:ext cx="2633531" cy="453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ještěrka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629321" y="5908896"/>
            <a:ext cx="2719765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slepýš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014" y="1382285"/>
            <a:ext cx="2463431" cy="1847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413" y="3964439"/>
            <a:ext cx="2686434" cy="1780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490" y="3928931"/>
            <a:ext cx="2469955" cy="1845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2" descr="Soubor:Natrix natrix (Karl L)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8551" y="1382285"/>
            <a:ext cx="2536345" cy="190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7452320" y="2708920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02</a:t>
            </a:r>
            <a:endParaRPr lang="cs-CZ" sz="2400" dirty="0"/>
          </a:p>
        </p:txBody>
      </p:sp>
      <p:sp>
        <p:nvSpPr>
          <p:cNvPr id="17" name="Obdélník 16"/>
          <p:cNvSpPr/>
          <p:nvPr/>
        </p:nvSpPr>
        <p:spPr>
          <a:xfrm>
            <a:off x="2915816" y="5229200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04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7524328" y="5301208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03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2843808" y="2852936"/>
            <a:ext cx="10801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/>
            <a:r>
              <a:rPr lang="cs-CZ" sz="2400" dirty="0" smtClean="0"/>
              <a:t>č. 01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19931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Ve </a:t>
            </a:r>
            <a:r>
              <a:rPr lang="cs-CZ" dirty="0" err="1" smtClean="0">
                <a:solidFill>
                  <a:schemeClr val="tx1"/>
                </a:solidFill>
              </a:rPr>
              <a:t>videogalerii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hledej plazy.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Prohlédni si jednotlivá videa a říkej, co plazi dělají.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sz="3600" b="1" dirty="0" err="1" smtClean="0">
                <a:solidFill>
                  <a:schemeClr val="tx1"/>
                </a:solidFill>
              </a:rPr>
              <a:t>Videogalerii</a:t>
            </a:r>
            <a:r>
              <a:rPr lang="cs-CZ" sz="3600" b="1" dirty="0" smtClean="0">
                <a:solidFill>
                  <a:schemeClr val="tx1"/>
                </a:solidFill>
              </a:rPr>
              <a:t> si prohlédni </a:t>
            </a:r>
            <a:r>
              <a:rPr lang="cs-CZ" sz="3600" b="1" dirty="0" smtClean="0">
                <a:solidFill>
                  <a:schemeClr val="tx1"/>
                </a:solidFill>
                <a:hlinkClick r:id="rId2"/>
              </a:rPr>
              <a:t>ZDE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o dělají plazi?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26458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75656" y="1268760"/>
            <a:ext cx="604867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sz="3600" b="1" u="sng" dirty="0" smtClean="0"/>
          </a:p>
          <a:p>
            <a:pPr lvl="0"/>
            <a:r>
              <a:rPr lang="cs-CZ" sz="3600" b="1" u="sng" dirty="0" smtClean="0"/>
              <a:t>Podstatná </a:t>
            </a:r>
            <a:r>
              <a:rPr lang="cs-CZ" sz="3600" b="1" u="sng" dirty="0"/>
              <a:t>jména</a:t>
            </a:r>
            <a:r>
              <a:rPr lang="cs-CZ" sz="3600" b="1" dirty="0"/>
              <a:t> </a:t>
            </a:r>
            <a:r>
              <a:rPr lang="cs-CZ" sz="3600" dirty="0"/>
              <a:t>jsou názvy osob, zvířat a věcí. </a:t>
            </a:r>
            <a:endParaRPr lang="cs-CZ" sz="3600" dirty="0" smtClean="0"/>
          </a:p>
          <a:p>
            <a:pPr lvl="0"/>
            <a:endParaRPr lang="cs-CZ" sz="3600" dirty="0"/>
          </a:p>
          <a:p>
            <a:r>
              <a:rPr lang="cs-CZ" sz="3600" b="1" u="sng" dirty="0" smtClean="0"/>
              <a:t>Slovesa </a:t>
            </a:r>
            <a:r>
              <a:rPr lang="cs-CZ" sz="3600" dirty="0"/>
              <a:t>nám říkají, co osoby, zvířata a věci dělají, co se s nimi děje.</a:t>
            </a:r>
          </a:p>
        </p:txBody>
      </p:sp>
    </p:spTree>
    <p:extLst>
      <p:ext uri="{BB962C8B-B14F-4D97-AF65-F5344CB8AC3E}">
        <p14:creationId xmlns:p14="http://schemas.microsoft.com/office/powerpoint/2010/main" val="21611986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827584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7624" y="2771297"/>
            <a:ext cx="2016223" cy="4893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ázvy zvířat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5237249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2717059"/>
            <a:ext cx="1414105" cy="5743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dělá?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362643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routí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992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lazí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309973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chovává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slepýš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151961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užovka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257302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ještěrka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04067" y="467984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vyplazuje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466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náší vejce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35897" y="622279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zalézá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067" y="415314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syčí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20463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zmije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04067" y="520655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v</a:t>
            </a:r>
            <a:r>
              <a:rPr lang="cs-CZ" sz="2400" dirty="0" smtClean="0">
                <a:solidFill>
                  <a:schemeClr val="tx1"/>
                </a:solidFill>
              </a:rPr>
              <a:t>yhřívá se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3216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11111E-6 C 0.00468 0.00093 0.01041 -0.00046 0.01406 0.00347 C 0.01631 0.00579 0.01649 0.01042 0.01805 0.01366 C 0.01857 0.06111 0.01024 0.13866 0.03472 0.18634 C 0.03628 0.2044 0.03992 0.22153 0.04235 0.23935 C 0.04357 0.24861 0.04461 0.26111 0.04999 0.26829 C 0.05312 0.27245 0.06371 0.275 0.06805 0.27685 C 0.06961 0.28773 0.07135 0.29861 0.07308 0.30949 C 0.07447 0.31829 0.07499 0.32986 0.07829 0.33843 C 0.0809 0.34514 0.08419 0.34815 0.08853 0.35394 C 0.09166 0.3581 0.09774 0.35579 0.10138 0.35903 C 0.10781 0.36482 0.11562 0.36574 0.12308 0.36759 C 0.13124 0.37454 0.14426 0.37778 0.15381 0.3794 C 0.17378 0.3831 0.19409 0.38426 0.21406 0.38796 C 0.24149 0.39861 0.26145 0.40324 0.28211 0.43079 C 0.28732 0.4257 0.28992 0.42269 0.29617 0.4206 C 0.29965 0.41945 0.30642 0.41713 0.30642 0.41713 C 0.31319 0.41088 0.32274 0.40995 0.33072 0.40857 C 0.34287 0.40926 0.35919 0.40556 0.37048 0.41528 C 0.36926 0.42107 0.36822 0.42477 0.36406 0.4273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6 -0.04351 C 0.01128 -0.04305 0.01545 -0.04351 0.01909 -0.04189 C 0.02343 -0.04004 0.02604 -0.02916 0.02812 -0.02476 C 0.0335 -0.01412 0.0375 -0.00972 0.03958 0.00255 C 0.04201 0.01598 0.04357 0.03542 0.05104 0.04537 C 0.05312 0.05556 0.05989 0.06551 0.06389 0.07454 C 0.071 0.09051 0.07986 0.10811 0.08437 0.1257 C 0.09271 0.15764 0.09548 0.19167 0.10503 0.22315 C 0.11128 0.27547 0.12361 0.32732 0.13698 0.37709 C 0.14253 0.39792 0.14409 0.42338 0.15364 0.4419 C 0.1585 0.47246 0.18177 0.49051 0.19722 0.51204 C 0.21041 0.53033 0.22343 0.54862 0.23698 0.56667 C 0.24566 0.57824 0.25399 0.59514 0.26528 0.60255 C 0.28246 0.61389 0.32274 0.61991 0.3434 0.62315 C 0.34462 0.62431 0.34583 0.6257 0.34722 0.62662 C 0.34843 0.62732 0.35 0.62709 0.35104 0.62824 C 0.35538 0.6338 0.35017 0.63334 0.35364 0.63334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72 0.0581 C 0.14201 0.04838 0.14132 0.04768 0.14878 0.05463 C 0.15451 0.06643 0.15278 0.06088 0.15521 0.0699 C 0.1526 0.08634 0.14774 0.09838 0.13975 0.11111 C 0.13559 0.11782 0.13229 0.125 0.12691 0.12986 C 0.12014 0.14421 0.11284 0.16018 0.1 0.16574 C 0.08455 0.17986 0.06059 0.18958 0.04236 0.1949 C 0.03576 0.19907 0.02916 0.20138 0.02309 0.20671 C -0.00643 0.23287 -0.02726 0.26875 -0.05122 0.30254 C -0.05538 0.30833 -0.05938 0.31458 -0.06407 0.31967 C -0.06841 0.3243 -0.07309 0.32824 -0.07691 0.33333 C -0.08004 0.3375 -0.08403 0.34097 -0.08716 0.34513 C -0.09514 0.35578 -0.10174 0.37268 -0.11285 0.37777 C -0.12413 0.39768 -0.1092 0.3743 -0.1217 0.38634 C -0.12344 0.38796 -0.12396 0.3912 -0.12552 0.39305 C -0.12934 0.39791 -0.13038 0.39791 -0.13455 0.4 C -0.14549 0.41064 -0.15851 0.41597 -0.1717 0.41875 C -0.19792 0.41782 -0.21788 0.42963 -0.23455 0.40671 C -0.23698 0.39791 -0.23716 0.39421 -0.23594 0.38449 C -0.24566 0.38402 -0.25556 0.38426 -0.26528 0.38287 C -0.26806 0.3824 -0.27309 0.37939 -0.27309 0.37963 C -0.27917 0.37338 -0.2875 0.36713 -0.29479 0.36412 C -0.30261 0.35694 -0.31111 0.35671 -0.32049 0.35555 C -0.32535 0.35324 -0.32743 0.34838 -0.33195 0.34513 C -0.33594 0.34213 -0.34045 0.34027 -0.34479 0.33842 C -0.34722 0.33634 -0.35035 0.33564 -0.35261 0.33333 C -0.35382 0.33194 -0.35729 0.32222 -0.35764 0.32129 C -0.35938 0.31111 -0.3625 0.31226 -0.36667 0.30416 C -0.36823 0.29791 -0.36667 0.29976 -0.37049 0.29745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0.00746 0.00277 0.00851 0.00439 0.01267 0.01365 C 0.01371 0.01898 0.01667 0.02361 0.01667 0.02916 C 0.01667 0.04722 0.01476 0.06435 0.00503 0.07685 C -0.0007 0.09213 -0.01389 0.10347 -0.02448 0.11296 C -0.02535 0.11365 -0.03577 0.1162 -0.03594 0.1162 C -0.04479 0.11921 -0.05382 0.11921 -0.06285 0.12129 C -0.07795 0.12476 -0.08958 0.12708 -0.10521 0.12824 C -0.11302 0.12986 -0.12049 0.13194 -0.1283 0.13333 C -0.13768 0.13796 -0.14219 0.14814 -0.14879 0.1574 C -0.15243 0.17245 -0.16493 0.18263 -0.17309 0.19328 C -0.18021 0.20254 -0.17344 0.19861 -0.18212 0.20185 C -0.18698 0.21134 -0.18195 0.20393 -0.19236 0.21018 C -0.19965 0.21458 -0.20712 0.22037 -0.21424 0.22569 C -0.21893 0.22916 -0.22188 0.23379 -0.22708 0.23588 C -0.22986 0.24166 -0.23733 0.25138 -0.23733 0.25138 C -0.24254 0.26551 -0.24549 0.27338 -0.25521 0.28217 C -0.25677 0.28356 -0.25747 0.28611 -0.25903 0.28726 C -0.26736 0.29282 -0.27934 0.29051 -0.28854 0.29236 C -0.29549 0.29884 -0.29983 0.30902 -0.30781 0.31296 C -0.31615 0.32129 -0.32083 0.32129 -0.3309 0.3212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3 -0.03264 C 0.02708 -0.0294 0.03646 -0.02083 0.0375 -0.01898 C 0.0401 -0.01435 0.04514 -0.00509 0.04514 -0.00486 C 0.04618 0.00347 0.04791 0.01157 0.04878 0.02037 C 0.04861 0.03218 0.05017 0.06227 0.04514 0.07847 C 0.02656 0.13704 -0.00729 0.17407 -0.04844 0.20324 C -0.06094 0.21204 -0.08247 0.23125 -0.09705 0.2375 C -0.10278 0.23588 -0.11511 0.23518 -0.12153 0.22893 C -0.13021 0.2206 -0.13785 0.2088 -0.14323 0.19653 C -0.14479 0.19282 -0.14462 0.1875 -0.14722 0.18449 C -0.15174 0.17847 -0.1599 0.18171 -0.16632 0.18102 C -0.17153 0.17893 -0.17639 0.17616 -0.18038 0.17083 C -0.1849 0.16481 -0.18525 0.15648 -0.19063 0.15046 C -0.19705 0.14352 -0.20486 0.14167 -0.2125 0.13843 C -0.21997 0.13148 -0.21493 0.12523 -0.22413 0.1213 C -0.22778 0.11366 -0.23646 0.11134 -0.24323 0.10926 C -0.2474 0.10787 -0.25608 0.10602 -0.25608 0.10625 C -0.25903 0.10648 -0.26216 0.10648 -0.26511 0.10764 C -0.27032 0.10972 -0.27292 0.11736 -0.27535 0.12292 C -0.27847 0.13009 -0.28316 0.13403 -0.28559 0.1419 C -0.28802 0.14977 -0.28959 0.15787 -0.29202 0.16574 C -0.29202 0.16875 -0.27934 0.25278 -0.30104 0.27176 C -0.30452 0.27893 -0.31025 0.28588 -0.31632 0.28889 C -0.32604 0.29838 -0.33941 0.30255 -0.35104 0.30602 C -0.35313 0.30671 -0.35521 0.30694 -0.35729 0.30764 C -0.36111 0.3088 -0.36893 0.31111 -0.36893 0.31134 C -0.37535 0.31944 -0.38264 0.33148 -0.39063 0.33657 C -0.39202 0.33843 -0.39306 0.34051 -0.39462 0.3419 C -0.39566 0.34282 -0.3974 0.34259 -0.39844 0.34352 C -0.40347 0.34792 -0.40347 0.35046 -0.4099 0.35046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0347 0.00046 0.00712 -0.00024 0.01024 0.00162 C 0.01406 0.0037 0.01441 0.01759 0.01528 0.02222 C 0.01441 0.03703 0.0191 0.07361 0.00243 0.08032 C -0.00504 0.08726 -0.0132 0.09027 -0.02188 0.09398 C -0.0309 0.10208 -0.01945 0.09282 -0.03212 0.09907 C -0.03715 0.10162 -0.03924 0.10416 -0.04497 0.10601 C -0.04983 0.11041 -0.05313 0.11134 -0.05903 0.11273 C -0.06754 0.12037 -0.07778 0.13125 -0.08733 0.1368 C -0.09097 0.13889 -0.09514 0.13865 -0.09879 0.14027 C -0.10434 0.14282 -0.11094 0.14722 -0.11667 0.14884 C -0.13021 0.15254 -0.14514 0.1537 -0.15903 0.15555 C -0.17118 0.15926 -0.15625 0.15509 -0.1783 0.15902 C -0.18542 0.16041 -0.19184 0.16551 -0.19879 0.16759 C -0.20747 0.17014 -0.21597 0.17314 -0.22448 0.17615 C -0.22761 0.18472 -0.23264 0.19027 -0.23594 0.19838 C -0.24167 0.21203 -0.24531 0.22453 -0.24879 0.23935 C -0.24844 0.24699 -0.24879 0.26111 -0.24618 0.27014 C -0.2441 0.27731 -0.24097 0.28148 -0.23733 0.28726 C -0.22535 0.30648 -0.22327 0.30879 -0.20521 0.31273 C -0.19497 0.31226 -0.18455 0.31296 -0.17448 0.31111 C -0.15851 0.3081 -0.14306 0.29282 -0.1283 0.28541 C -0.11354 0.27801 -0.10052 0.27338 -0.08472 0.27176 C -0.05868 0.26365 -0.03299 0.26111 -0.00643 0.25648 C 0.02118 0.25162 0.04757 0.24097 0.07552 0.23773 C 0.08038 0.22777 0.08646 0.22268 0.09357 0.21551 C 0.09531 0.21389 0.09583 0.21041 0.09739 0.20856 C 0.10069 0.20439 0.11024 0.1949 0.11528 0.18981 C 0.12101 0.18402 0.12517 0.17384 0.13194 0.17106 C 0.13611 0.1625 0.14687 0.15671 0.15382 0.15046 C 0.15729 0.1412 0.15521 0.13495 0.16267 0.13171 C 0.17986 0.13333 0.17378 0.13333 0.18073 0.13333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1805 C 0.07135 -0.01643 0.07274 -0.0169 0.07778 -0.00625 C 0.07743 0.00278 0.08142 0.02986 0.06892 0.03496 C 0.06215 0.03773 0.0559 0.04074 0.04965 0.04514 C 0.04583 0.04769 0.03802 0.05185 0.03802 0.05209 C 0.03229 0.05787 0.02795 0.05741 0.02135 0.06042 C 0.01128 0.06528 0.00121 0.07014 -0.00938 0.07246 C -0.02535 0.07963 -0.04011 0.0838 -0.05677 0.08611 C -0.06163 0.0882 -0.0658 0.09005 -0.07084 0.09121 C -0.08073 0.10023 -0.09011 0.1081 -0.09913 0.11852 C -0.11667 0.13912 -0.09306 0.11273 -0.10799 0.13218 C -0.1092 0.13357 -0.11077 0.13449 -0.11198 0.13565 C -0.11372 0.13727 -0.11563 0.13866 -0.11702 0.14074 C -0.12604 0.15301 -0.13386 0.17523 -0.14011 0.19051 C -0.1507 0.21644 -0.15938 0.24352 -0.16441 0.27246 C -0.16389 0.2838 -0.1658 0.29653 -0.16198 0.30671 C -0.1467 0.34653 -0.09167 0.34977 -0.06441 0.35116 C -0.04514 0.35209 -0.02604 0.35232 -0.00677 0.35278 C 0.01701 0.34722 0.03212 0.33496 0.05468 0.32384 C 0.12639 0.28866 0.20121 0.26019 0.26493 0.20232 C 0.27066 0.18773 0.27864 0.18588 0.28941 0.18009 C 0.29114 0.17917 0.29271 0.17732 0.29444 0.17662 C 0.29861 0.175 0.30729 0.17338 0.30729 0.17361 C 0.30989 0.17384 0.3125 0.17616 0.31493 0.175 C 0.31632 0.17431 0.31232 0.17292 0.31111 0.17153 C 0.30972 0.16991 0.30833 0.16829 0.30729 0.16644 C 0.30121 0.15533 0.29548 0.14375 0.28802 0.13403 C 0.28541 0.12685 0.28403 0.12176 0.28038 0.11528 C 0.27882 0.1081 0.27587 0.10093 0.27274 0.09468 C 0.26857 0.10023 0.26528 0.10625 0.26111 0.11181 C 0.25989 0.11667 0.25868 0.11991 0.25607 0.12384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7066 -0.33634 C 0.67326 -0.33588 0.67604 -0.33634 0.6783 -0.33472 C 0.67968 -0.33379 0.67968 -0.33078 0.6809 -0.32963 C 0.68194 -0.32847 0.6835 -0.32847 0.68472 -0.32801 C 0.69965 -0.2706 0.64409 -0.25046 0.61423 -0.24421 C 0.61041 -0.24351 0.60659 -0.24282 0.60278 -0.24236 C 0.59427 -0.2412 0.57708 -0.23912 0.57708 -0.23889 C 0.56718 -0.23541 0.55833 -0.2324 0.54896 -0.22708 C 0.53368 -0.20764 0.53212 -0.21828 0.49896 -0.21689 C 0.48802 -0.21458 0.47795 -0.21273 0.46684 -0.21157 C 0.44149 -0.20509 0.41562 -0.20555 0.38993 -0.20301 C 0.37326 -0.19791 0.35972 -0.19282 0.34375 -0.18426 C 0.33923 -0.18171 0.3342 -0.18171 0.32968 -0.17916 C 0.32621 -0.17708 0.31944 -0.17245 0.31944 -0.17222 C 0.31371 -0.16435 0.31093 -0.15324 0.30399 -0.14676 C 0.30208 -0.13912 0.29566 -0.13333 0.29114 -0.12801 C 0.27291 -0.10694 0.25087 -0.0875 0.22708 -0.08009 C 0.21562 -0.06921 0.22205 -0.07314 0.21302 -0.06967 C 0.21041 -0.06875 0.20521 -0.06643 0.20521 -0.0662 C 0.19896 -0.06088 0.18871 -0.06018 0.2092 -0.06296 C 0.21545 -0.06551 0.21788 -0.06643 0.22448 -0.06458 C 0.22812 -0.0574 0.23264 -0.0537 0.23854 -0.05092 C 0.24791 -0.05277 0.24878 -0.05208 0.25139 -0.06296 C 0.25017 -0.07268 0.25052 -0.08217 0.24635 -0.09027 C 0.24375 -0.10324 0.24375 -0.10949 0.24375 -0.12453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857 -0.03681 C 0.37326 -0.03611 0.37812 -0.03704 0.38263 -0.03496 C 0.38628 -0.03334 0.39166 -0.01459 0.39409 -0.00926 C 0.39375 -0.00139 0.39392 0.00671 0.39288 0.01458 C 0.3927 0.01666 0.38888 0.02477 0.38767 0.02662 C 0.37239 0.04907 0.36857 0.04213 0.34809 0.05208 C 0.3302 0.06088 0.31788 0.06412 0.2993 0.06921 C 0.2927 0.07106 0.28663 0.07453 0.28003 0.07615 C 0.25937 0.08102 0.23784 0.0787 0.21718 0.08472 C 0.20868 0.08402 0.20017 0.08449 0.19166 0.08287 C 0.1875 0.08217 0.17395 0.07453 0.16979 0.07268 C 0.15382 0.06597 0.1401 0.05879 0.125 0.04884 C 0.12031 0.04583 0.11458 0.04583 0.10954 0.04375 C 0.10729 0.04051 0.10399 0.03865 0.10191 0.03518 C 0.09913 0.03078 0.1 0.01967 0.09409 0.01967 " pathEditMode="relative" rAng="0" ptsTypes="ffffffffffffffA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09 -0.05718 C 0.09479 -0.05185 0.09653 -0.04699 0.0967 -0.04167 C 0.09843 -0.00486 0.096 -0.00278 0.10173 0.02153 C 0.10225 0.02778 0.10156 0.03426 0.10312 0.04028 C 0.10468 0.04653 0.10764 0.05231 0.11076 0.0574 C 0.12343 0.0787 0.12621 0.08518 0.14791 0.08819 C 0.16996 0.0875 0.20816 0.08055 0.23246 0.09166 C 0.23732 0.09768 0.24427 0.10046 0.25052 0.1037 C 0.25295 0.10509 0.25816 0.10694 0.25816 0.10717 C 0.2684 0.10648 0.27864 0.10694 0.28889 0.10532 C 0.3033 0.10301 0.31545 0.09004 0.32864 0.08472 C 0.33732 0.08125 0.35104 0.08055 0.35937 0.07963 C 0.39132 0.07014 0.41562 0.06412 0.44409 0.04028 C 0.44791 0.03333 0.45191 0.02778 0.45434 0.0199 C 0.45538 0.01643 0.45694 0.00949 0.45694 0.00972 C 0.45486 -0.03449 0.45052 -0.06482 0.44531 -0.10672 C 0.44427 -0.12315 0.44479 -0.15116 0.44149 -0.16644 C 0.43889 -0.17824 0.41718 -0.19283 0.40937 -0.1956 C 0.40434 -0.19491 0.39896 -0.19607 0.39409 -0.19375 C 0.39045 -0.1919 0.38819 -0.18681 0.38507 -0.18357 C 0.37239 -0.17014 0.36562 -0.15926 0.35694 -0.14074 C 0.35486 -0.13635 0.35104 -0.1338 0.34791 -0.13056 C 0.33906 -0.12176 0.33003 -0.11343 0.321 -0.10486 C 0.30798 -0.0926 0.2901 -0.06852 0.28003 -0.05023 C 0.27673 -0.0382 0.28125 -0.05093 0.27482 -0.04352 C 0.27326 -0.04167 0.27257 -0.03843 0.271 -0.03658 C 0.26701 -0.03172 0.26267 -0.02732 0.25816 -0.02292 C 0.25312 -0.01806 0.25399 -0.0206 0.24913 -0.01783 C 0.246 -0.01597 0.2434 -0.01273 0.24028 -0.01088 C 0.23541 -0.0081 0.23264 -0.00903 0.22864 -0.00417 " pathEditMode="relative" rAng="0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4 0.02153 C 0.06041 0.02384 0.05989 0.02315 0.06771 0.04028 C 0.06666 0.04768 0.06666 0.05532 0.06493 0.0625 C 0.05694 0.09514 0.02708 0.11551 0.00347 0.12222 C -0.03229 0.12037 -0.03264 0.12129 -0.07084 0.11551 C -0.08663 0.11319 -0.09966 0.10555 -0.11441 0.1 C -0.12778 0.09514 -0.14184 0.09467 -0.15556 0.09143 C -0.17084 0.08333 -0.17657 0.07453 -0.18889 0.06065 C -0.1941 0.05486 -0.19618 0.04815 -0.20174 0.04375 C -0.21233 0.04444 -0.22361 0.04213 -0.23368 0.04699 C -0.23837 0.0493 -0.24045 0.05509 -0.24532 0.05741 C -0.24879 0.05625 -0.25157 0.05578 -0.25417 0.05231 C -0.25521 0.05092 -0.25521 0.04745 -0.25677 0.04699 C -0.26146 0.04537 -0.26979 0.04537 -0.27604 0.04537 " pathEditMode="relative" rAng="0" ptsTypes="fffffffffffff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47 C 0.02743 -0.01528 -0.00069 -0.02176 0.07569 -0.02385 C 0.09427 -0.0257 0.11076 -0.03102 0.12951 -0.03241 C 0.1474 -0.03704 0.16441 -0.04931 0.18073 -0.05973 C 0.19826 -0.07061 0.21806 -0.07686 0.23212 -0.09561 C 0.23455 -0.1095 0.23976 -0.11899 0.24479 -0.13149 C 0.24896 -0.1419 0.25087 -0.15348 0.25503 -0.16389 C 0.25851 -0.17223 0.26285 -0.17987 0.26667 -0.18797 C 0.26806 -0.19075 0.26927 -0.19352 0.27049 -0.1963 C 0.27135 -0.19815 0.27309 -0.20162 0.27309 -0.20139 C 0.27014 -0.2125 0.27187 -0.22176 0.27691 -0.23056 C 0.27795 -0.23496 0.27778 -0.24005 0.27951 -0.24422 C 0.28142 -0.24885 0.28889 -0.25139 0.29236 -0.25278 C 0.30069 -0.26042 0.30955 -0.25741 0.31927 -0.25625 C 0.32726 -0.24815 0.33385 -0.23843 0.34097 -0.22894 C 0.3434 -0.2257 0.34427 -0.22084 0.34618 -0.2169 C 0.34948 -0.20325 0.34722 -0.18982 0.35503 -0.1794 C 0.35851 -0.16621 0.35365 -0.18241 0.36024 -0.16899 C 0.36181 -0.16598 0.36198 -0.16227 0.36285 -0.1588 C 0.36181 -0.14028 0.36215 -0.13033 0.35503 -0.11598 C 0.35208 -0.10325 0.33663 -0.08264 0.32691 -0.07848 C 0.32187 -0.07408 0.3158 -0.06968 0.31024 -0.06644 C 0.30608 -0.06412 0.2974 -0.05973 0.2974 -0.0595 C 0.29444 -0.06065 0.29149 -0.06297 0.28837 -0.06297 C 0.27951 -0.06297 0.28681 -0.06042 0.27951 -0.05973 C 0.26927 -0.0588 0.25903 -0.05857 0.24878 -0.05787 C 0.23594 -0.05996 0.23993 -0.05625 0.23455 -0.06297 " pathEditMode="relative" rAng="0" ptsTypes="ffffffffffffffffffffffffffA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3997332" y="619790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7" name="Obláček 6"/>
          <p:cNvSpPr/>
          <p:nvPr/>
        </p:nvSpPr>
        <p:spPr>
          <a:xfrm>
            <a:off x="827584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PODSTATNÁ JMÉNA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187624" y="2771297"/>
            <a:ext cx="2016223" cy="4893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ázvy zvířat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láček 19"/>
          <p:cNvSpPr/>
          <p:nvPr/>
        </p:nvSpPr>
        <p:spPr>
          <a:xfrm>
            <a:off x="5237249" y="875831"/>
            <a:ext cx="2808313" cy="1403213"/>
          </a:xfrm>
          <a:prstGeom prst="cloudCallout">
            <a:avLst>
              <a:gd name="adj1" fmla="val -20674"/>
              <a:gd name="adj2" fmla="val 88359"/>
            </a:avLst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SLOVESA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12160" y="2717059"/>
            <a:ext cx="1414105" cy="57434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 dělá?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04067" y="362643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rodírá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604067" y="99291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rmí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604067" y="309973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chovává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604067" y="5733256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slepýš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604067" y="151961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užovka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604067" y="257302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ještěrka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3604067" y="467984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vyplazuje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3604067" y="466207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lazí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3635897" y="6222798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zalézá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3604067" y="415314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syčí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604067" y="204632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zmije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3604067" y="5206552"/>
            <a:ext cx="1944216" cy="57434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ouká se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80234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11111E-6 C 0.00468 0.00093 0.01041 -0.00046 0.01406 0.00347 C 0.01631 0.00579 0.01649 0.01042 0.01805 0.01366 C 0.01857 0.06111 0.01024 0.13866 0.03472 0.18634 C 0.03628 0.2044 0.03992 0.22153 0.04235 0.23935 C 0.04357 0.24861 0.04461 0.26111 0.04999 0.26829 C 0.05312 0.27245 0.06371 0.275 0.06805 0.27685 C 0.06961 0.28773 0.07135 0.29861 0.07308 0.30949 C 0.07447 0.31829 0.07499 0.32986 0.07829 0.33843 C 0.0809 0.34514 0.08419 0.34815 0.08853 0.35394 C 0.09166 0.3581 0.09774 0.35579 0.10138 0.35903 C 0.10781 0.36482 0.11562 0.36574 0.12308 0.36759 C 0.13124 0.37454 0.14426 0.37778 0.15381 0.3794 C 0.17378 0.3831 0.19409 0.38426 0.21406 0.38796 C 0.24149 0.39861 0.26145 0.40324 0.28211 0.43079 C 0.28732 0.4257 0.28992 0.42269 0.29617 0.4206 C 0.29965 0.41945 0.30642 0.41713 0.30642 0.41713 C 0.31319 0.41088 0.32274 0.40995 0.33072 0.40857 C 0.34287 0.40926 0.35919 0.40556 0.37048 0.41528 C 0.36926 0.42107 0.36822 0.42477 0.36406 0.42732 " pathEditMode="relative" ptsTypes="fffffffffffffffffff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746 -0.04351 C 0.01128 -0.04305 0.01545 -0.04351 0.01909 -0.04189 C 0.02343 -0.04004 0.02604 -0.02916 0.02812 -0.02476 C 0.0335 -0.01412 0.0375 -0.00972 0.03958 0.00255 C 0.04201 0.01598 0.04357 0.03542 0.05104 0.04537 C 0.05312 0.05556 0.05989 0.06551 0.06389 0.07454 C 0.071 0.09051 0.07986 0.10811 0.08437 0.1257 C 0.09271 0.15764 0.09548 0.19167 0.10503 0.22315 C 0.11128 0.27547 0.12361 0.32732 0.13698 0.37709 C 0.14253 0.39792 0.14409 0.42338 0.15364 0.4419 C 0.1585 0.47246 0.18177 0.49051 0.19722 0.51204 C 0.21041 0.53033 0.22343 0.54862 0.23698 0.56667 C 0.24566 0.57824 0.25399 0.59514 0.26528 0.60255 C 0.28246 0.61389 0.32274 0.61991 0.3434 0.62315 C 0.34462 0.62431 0.34583 0.6257 0.34722 0.62662 C 0.34843 0.62732 0.35 0.62709 0.35104 0.62824 C 0.35538 0.6338 0.35017 0.63334 0.35364 0.63334 " pathEditMode="relative" rAng="0" ptsTypes="ffffffffffffffffA">
                                      <p:cBhvr>
                                        <p:cTn id="1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396" y="338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472 0.0581 C 0.14201 0.04838 0.14132 0.04768 0.14878 0.05463 C 0.15451 0.06643 0.15278 0.06088 0.15521 0.0699 C 0.1526 0.08634 0.14774 0.09838 0.13975 0.11111 C 0.13559 0.11782 0.13229 0.125 0.12691 0.12986 C 0.12014 0.14421 0.11284 0.16018 0.1 0.16574 C 0.08455 0.17986 0.06059 0.18958 0.04236 0.1949 C 0.03576 0.19907 0.02916 0.20138 0.02309 0.20671 C -0.00643 0.23287 -0.02726 0.26875 -0.05122 0.30254 C -0.05538 0.30833 -0.05938 0.31458 -0.06407 0.31967 C -0.06841 0.3243 -0.07309 0.32824 -0.07691 0.33333 C -0.08004 0.3375 -0.08403 0.34097 -0.08716 0.34513 C -0.09514 0.35578 -0.10174 0.37268 -0.11285 0.37777 C -0.12413 0.39768 -0.1092 0.3743 -0.1217 0.38634 C -0.12344 0.38796 -0.12396 0.3912 -0.12552 0.39305 C -0.12934 0.39791 -0.13038 0.39791 -0.13455 0.4 C -0.14549 0.41064 -0.15851 0.41597 -0.1717 0.41875 C -0.19792 0.41782 -0.21788 0.42963 -0.23455 0.40671 C -0.23698 0.39791 -0.23716 0.39421 -0.23594 0.38449 C -0.24566 0.38402 -0.25556 0.38426 -0.26528 0.38287 C -0.26806 0.3824 -0.27309 0.37939 -0.27309 0.37963 C -0.27917 0.37338 -0.2875 0.36713 -0.29479 0.36412 C -0.30261 0.35694 -0.31111 0.35671 -0.32049 0.35555 C -0.32535 0.35324 -0.32743 0.34838 -0.33195 0.34513 C -0.33594 0.34213 -0.34045 0.34027 -0.34479 0.33842 C -0.34722 0.33634 -0.35035 0.33564 -0.35261 0.33333 C -0.35382 0.33194 -0.35729 0.32222 -0.35764 0.32129 C -0.35938 0.31111 -0.3625 0.31226 -0.36667 0.30416 C -0.36823 0.29791 -0.36667 0.29976 -0.37049 0.29745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36" y="1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1.85185E-6 C 0.00746 0.00277 0.00851 0.00439 0.01267 0.01365 C 0.01371 0.01898 0.01667 0.02361 0.01667 0.02916 C 0.01667 0.04722 0.01476 0.06435 0.00503 0.07685 C -0.0007 0.09213 -0.01389 0.10347 -0.02448 0.11296 C -0.02535 0.11365 -0.03577 0.1162 -0.03594 0.1162 C -0.04479 0.11921 -0.05382 0.11921 -0.06285 0.12129 C -0.07795 0.12476 -0.08958 0.12708 -0.10521 0.12824 C -0.11302 0.12986 -0.12049 0.13194 -0.1283 0.13333 C -0.13768 0.13796 -0.14219 0.14814 -0.14879 0.1574 C -0.15243 0.17245 -0.16493 0.18263 -0.17309 0.19328 C -0.18021 0.20254 -0.17344 0.19861 -0.18212 0.20185 C -0.18698 0.21134 -0.18195 0.20393 -0.19236 0.21018 C -0.19965 0.21458 -0.20712 0.22037 -0.21424 0.22569 C -0.21893 0.22916 -0.22188 0.23379 -0.22708 0.23588 C -0.22986 0.24166 -0.23733 0.25138 -0.23733 0.25138 C -0.24254 0.26551 -0.24549 0.27338 -0.25521 0.28217 C -0.25677 0.28356 -0.25747 0.28611 -0.25903 0.28726 C -0.26736 0.29282 -0.27934 0.29051 -0.28854 0.29236 C -0.29549 0.29884 -0.29983 0.30902 -0.30781 0.31296 C -0.31615 0.32129 -0.32083 0.32129 -0.3309 0.32129 " pathEditMode="relative" ptsTypes="ffffffffffffffffffffA">
                                      <p:cBhvr>
                                        <p:cTn id="1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43 -0.03264 C 0.02708 -0.0294 0.03646 -0.02083 0.0375 -0.01898 C 0.0401 -0.01435 0.04514 -0.00509 0.04514 -0.00486 C 0.04618 0.00347 0.04791 0.01157 0.04878 0.02037 C 0.04861 0.03218 0.05017 0.06227 0.04514 0.07847 C 0.02656 0.13704 -0.00729 0.17407 -0.04844 0.20324 C -0.06094 0.21204 -0.08247 0.23125 -0.09705 0.2375 C -0.10278 0.23588 -0.11511 0.23518 -0.12153 0.22893 C -0.13021 0.2206 -0.13785 0.2088 -0.14323 0.19653 C -0.14479 0.19282 -0.14462 0.1875 -0.14722 0.18449 C -0.15174 0.17847 -0.1599 0.18171 -0.16632 0.18102 C -0.17153 0.17893 -0.17639 0.17616 -0.18038 0.17083 C -0.1849 0.16481 -0.18525 0.15648 -0.19063 0.15046 C -0.19705 0.14352 -0.20486 0.14167 -0.2125 0.13843 C -0.21997 0.13148 -0.21493 0.12523 -0.22413 0.1213 C -0.22778 0.11366 -0.23646 0.11134 -0.24323 0.10926 C -0.2474 0.10787 -0.25608 0.10602 -0.25608 0.10625 C -0.25903 0.10648 -0.26216 0.10648 -0.26511 0.10764 C -0.27032 0.10972 -0.27292 0.11736 -0.27535 0.12292 C -0.27847 0.13009 -0.28316 0.13403 -0.28559 0.1419 C -0.28802 0.14977 -0.28959 0.15787 -0.29202 0.16574 C -0.29202 0.16875 -0.27934 0.25278 -0.30104 0.27176 C -0.30452 0.27893 -0.31025 0.28588 -0.31632 0.28889 C -0.32604 0.29838 -0.33941 0.30255 -0.35104 0.30602 C -0.35313 0.30671 -0.35521 0.30694 -0.35729 0.30764 C -0.36111 0.3088 -0.36893 0.31111 -0.36893 0.31134 C -0.37535 0.31944 -0.38264 0.33148 -0.39063 0.33657 C -0.39202 0.33843 -0.39306 0.34051 -0.39462 0.3419 C -0.39566 0.34282 -0.3974 0.34259 -0.39844 0.34352 C -0.40347 0.34792 -0.40347 0.35046 -0.4099 0.35046 " pathEditMode="relative" rAng="0" ptsTypes="fffffffffffffffffffffffffffffA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330" y="191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6 C 0.00347 0.00046 0.00712 -0.00024 0.01024 0.00162 C 0.01406 0.0037 0.01441 0.01759 0.01528 0.02222 C 0.01441 0.03703 0.0191 0.07361 0.00243 0.08032 C -0.00504 0.08726 -0.0132 0.09027 -0.02188 0.09398 C -0.0309 0.10208 -0.01945 0.09282 -0.03212 0.09907 C -0.03715 0.10162 -0.03924 0.10416 -0.04497 0.10601 C -0.04983 0.11041 -0.05313 0.11134 -0.05903 0.11273 C -0.06754 0.12037 -0.07778 0.13125 -0.08733 0.1368 C -0.09097 0.13889 -0.09514 0.13865 -0.09879 0.14027 C -0.10434 0.14282 -0.11094 0.14722 -0.11667 0.14884 C -0.13021 0.15254 -0.14514 0.1537 -0.15903 0.15555 C -0.17118 0.15926 -0.15625 0.15509 -0.1783 0.15902 C -0.18542 0.16041 -0.19184 0.16551 -0.19879 0.16759 C -0.20747 0.17014 -0.21597 0.17314 -0.22448 0.17615 C -0.22761 0.18472 -0.23264 0.19027 -0.23594 0.19838 C -0.24167 0.21203 -0.24531 0.22453 -0.24879 0.23935 C -0.24844 0.24699 -0.24879 0.26111 -0.24618 0.27014 C -0.2441 0.27731 -0.24097 0.28148 -0.23733 0.28726 C -0.22535 0.30648 -0.22327 0.30879 -0.20521 0.31273 C -0.19497 0.31226 -0.18455 0.31296 -0.17448 0.31111 C -0.15851 0.3081 -0.14306 0.29282 -0.1283 0.28541 C -0.11354 0.27801 -0.10052 0.27338 -0.08472 0.27176 C -0.05868 0.26365 -0.03299 0.26111 -0.00643 0.25648 C 0.02118 0.25162 0.04757 0.24097 0.07552 0.23773 C 0.08038 0.22777 0.08646 0.22268 0.09357 0.21551 C 0.09531 0.21389 0.09583 0.21041 0.09739 0.20856 C 0.10069 0.20439 0.11024 0.1949 0.11528 0.18981 C 0.12101 0.18402 0.12517 0.17384 0.13194 0.17106 C 0.13611 0.1625 0.14687 0.15671 0.15382 0.15046 C 0.15729 0.1412 0.15521 0.13495 0.16267 0.13171 C 0.17986 0.13333 0.17378 0.13333 0.18073 0.13333 " pathEditMode="relative" ptsTypes="fffffffffffffffffffffffffffffffA">
                                      <p:cBhvr>
                                        <p:cTn id="2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111 -0.01805 C 0.07135 -0.01643 0.07274 -0.0169 0.07778 -0.00625 C 0.07743 0.00278 0.08142 0.02986 0.06892 0.03496 C 0.06215 0.03773 0.0559 0.04074 0.04965 0.04514 C 0.04583 0.04769 0.03802 0.05185 0.03802 0.05209 C 0.03229 0.05787 0.02795 0.05741 0.02135 0.06042 C 0.01128 0.06528 0.00121 0.07014 -0.00938 0.07246 C -0.02535 0.07963 -0.04011 0.0838 -0.05677 0.08611 C -0.06163 0.0882 -0.0658 0.09005 -0.07084 0.09121 C -0.08073 0.10023 -0.09011 0.1081 -0.09913 0.11852 C -0.11667 0.13912 -0.09306 0.11273 -0.10799 0.13218 C -0.1092 0.13357 -0.11077 0.13449 -0.11198 0.13565 C -0.11372 0.13727 -0.11563 0.13866 -0.11702 0.14074 C -0.12604 0.15301 -0.13386 0.17523 -0.14011 0.19051 C -0.1507 0.21644 -0.15938 0.24352 -0.16441 0.27246 C -0.16389 0.2838 -0.1658 0.29653 -0.16198 0.30671 C -0.1467 0.34653 -0.09167 0.34977 -0.06441 0.35116 C -0.04514 0.35209 -0.02604 0.35232 -0.00677 0.35278 C 0.01701 0.34722 0.03212 0.33496 0.05468 0.32384 C 0.12639 0.28866 0.20121 0.26019 0.26493 0.20232 C 0.27066 0.18773 0.27864 0.18588 0.28941 0.18009 C 0.29114 0.17917 0.29271 0.17732 0.29444 0.17662 C 0.29861 0.175 0.30729 0.17338 0.30729 0.17361 C 0.30989 0.17384 0.3125 0.17616 0.31493 0.175 C 0.31632 0.17431 0.31232 0.17292 0.31111 0.17153 C 0.30972 0.16991 0.30833 0.16829 0.30729 0.16644 C 0.30121 0.15533 0.29548 0.14375 0.28802 0.13403 C 0.28541 0.12685 0.28403 0.12176 0.28038 0.11528 C 0.27882 0.1081 0.27587 0.10093 0.27274 0.09468 C 0.26857 0.10023 0.26528 0.10625 0.26111 0.11181 C 0.25989 0.11667 0.25868 0.11991 0.25607 0.12384 " pathEditMode="relative" rAng="0" ptsTypes="ffffffffffffffffffffffffffffffA">
                                      <p:cBhvr>
                                        <p:cTn id="3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6" y="1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67066 -0.33634 C 0.67326 -0.33588 0.67604 -0.33634 0.6783 -0.33472 C 0.67968 -0.33379 0.67968 -0.33078 0.6809 -0.32963 C 0.68194 -0.32847 0.6835 -0.32847 0.68472 -0.32801 C 0.69965 -0.2706 0.64409 -0.25046 0.61423 -0.24421 C 0.61041 -0.24351 0.60659 -0.24282 0.60278 -0.24236 C 0.59427 -0.2412 0.57708 -0.23912 0.57708 -0.23889 C 0.56718 -0.23541 0.55833 -0.2324 0.54896 -0.22708 C 0.53368 -0.20764 0.53212 -0.21828 0.49896 -0.21689 C 0.48802 -0.21458 0.47795 -0.21273 0.46684 -0.21157 C 0.44149 -0.20509 0.41562 -0.20555 0.38993 -0.20301 C 0.37326 -0.19791 0.35972 -0.19282 0.34375 -0.18426 C 0.33923 -0.18171 0.3342 -0.18171 0.32968 -0.17916 C 0.32621 -0.17708 0.31944 -0.17245 0.31944 -0.17222 C 0.31371 -0.16435 0.31093 -0.15324 0.30399 -0.14676 C 0.30208 -0.13912 0.29566 -0.13333 0.29114 -0.12801 C 0.27291 -0.10694 0.25087 -0.0875 0.22708 -0.08009 C 0.21562 -0.06921 0.22205 -0.07314 0.21302 -0.06967 C 0.21041 -0.06875 0.20521 -0.06643 0.20521 -0.0662 C 0.19896 -0.06088 0.18871 -0.06018 0.2092 -0.06296 C 0.21545 -0.06551 0.21788 -0.06643 0.22448 -0.06458 C 0.22812 -0.0574 0.23264 -0.0537 0.23854 -0.05092 C 0.24791 -0.05277 0.24878 -0.05208 0.25139 -0.06296 C 0.25017 -0.07268 0.25052 -0.08217 0.24635 -0.09027 C 0.24375 -0.10324 0.24375 -0.10949 0.24375 -0.12453 " pathEditMode="relative" rAng="0" ptsTypes="ffffffffffffffffffffffffA">
                                      <p:cBhvr>
                                        <p:cTn id="3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36857 -0.03681 C 0.37326 -0.03611 0.37812 -0.03704 0.38263 -0.03496 C 0.38628 -0.03334 0.39166 -0.01459 0.39409 -0.00926 C 0.39375 -0.00139 0.39392 0.00671 0.39288 0.01458 C 0.3927 0.01666 0.38888 0.02477 0.38767 0.02662 C 0.37239 0.04907 0.36857 0.04213 0.34809 0.05208 C 0.3302 0.06088 0.31788 0.06412 0.2993 0.06921 C 0.2927 0.07106 0.28663 0.07453 0.28003 0.07615 C 0.25937 0.08102 0.23784 0.0787 0.21718 0.08472 C 0.20868 0.08402 0.20017 0.08449 0.19166 0.08287 C 0.1875 0.08217 0.17395 0.07453 0.16979 0.07268 C 0.15382 0.06597 0.1401 0.05879 0.125 0.04884 C 0.12031 0.04583 0.11458 0.04583 0.10954 0.04375 C 0.10729 0.04051 0.10399 0.03865 0.10191 0.03518 C 0.09913 0.03078 0.1 0.01967 0.09409 0.01967 " pathEditMode="relative" rAng="0" ptsTypes="ffffffffffffffA">
                                      <p:cBhvr>
                                        <p:cTn id="3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48" y="60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9409 -0.05718 C 0.09479 -0.05185 0.09653 -0.04699 0.0967 -0.04167 C 0.09843 -0.00486 0.096 -0.00278 0.10173 0.02153 C 0.10225 0.02778 0.10156 0.03426 0.10312 0.04028 C 0.10468 0.04653 0.10764 0.05231 0.11076 0.0574 C 0.12343 0.0787 0.12621 0.08518 0.14791 0.08819 C 0.16996 0.0875 0.20816 0.08055 0.23246 0.09166 C 0.23732 0.09768 0.24427 0.10046 0.25052 0.1037 C 0.25295 0.10509 0.25816 0.10694 0.25816 0.10717 C 0.2684 0.10648 0.27864 0.10694 0.28889 0.10532 C 0.3033 0.10301 0.31545 0.09004 0.32864 0.08472 C 0.33732 0.08125 0.35104 0.08055 0.35937 0.07963 C 0.39132 0.07014 0.41562 0.06412 0.44409 0.04028 C 0.44791 0.03333 0.45191 0.02778 0.45434 0.0199 C 0.45538 0.01643 0.45694 0.00949 0.45694 0.00972 C 0.45486 -0.03449 0.45052 -0.06482 0.44531 -0.10672 C 0.44427 -0.12315 0.44479 -0.15116 0.44149 -0.16644 C 0.43889 -0.17824 0.41718 -0.19283 0.40937 -0.1956 C 0.40434 -0.19491 0.39896 -0.19607 0.39409 -0.19375 C 0.39045 -0.1919 0.38819 -0.18681 0.38507 -0.18357 C 0.37239 -0.17014 0.36562 -0.15926 0.35694 -0.14074 C 0.35486 -0.13635 0.35104 -0.1338 0.34791 -0.13056 C 0.33906 -0.12176 0.33003 -0.11343 0.321 -0.10486 C 0.30798 -0.0926 0.2901 -0.06852 0.28003 -0.05023 C 0.27673 -0.0382 0.28125 -0.05093 0.27482 -0.04352 C 0.27326 -0.04167 0.27257 -0.03843 0.271 -0.03658 C 0.26701 -0.03172 0.26267 -0.02732 0.25816 -0.02292 C 0.25312 -0.01806 0.25399 -0.0206 0.24913 -0.01783 C 0.246 -0.01597 0.2434 -0.01273 0.24028 -0.01088 C 0.23541 -0.0081 0.23264 -0.00903 0.22864 -0.00417 " pathEditMode="relative" rAng="0" ptsTypes="fffffffffffffffffffffffffffffA">
                                      <p:cBhvr>
                                        <p:cTn id="4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42" y="1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44 0.02153 C 0.06041 0.02384 0.05989 0.02315 0.06771 0.04028 C 0.06666 0.04768 0.06666 0.05532 0.06493 0.0625 C 0.05694 0.09514 0.02708 0.11551 0.00347 0.12222 C -0.03229 0.12037 -0.03264 0.12129 -0.07084 0.11551 C -0.08663 0.11319 -0.09966 0.10555 -0.11441 0.1 C -0.12778 0.09514 -0.14184 0.09467 -0.15556 0.09143 C -0.17084 0.08333 -0.17657 0.07453 -0.18889 0.06065 C -0.1941 0.05486 -0.19618 0.04815 -0.20174 0.04375 C -0.21233 0.04444 -0.22361 0.04213 -0.23368 0.04699 C -0.23837 0.0493 -0.24045 0.05509 -0.24532 0.05741 C -0.24879 0.05625 -0.25157 0.05578 -0.25417 0.05231 C -0.25521 0.05092 -0.25521 0.04745 -0.25677 0.04699 C -0.26146 0.04537 -0.26979 0.04537 -0.27604 0.04537 " pathEditMode="relative" rAng="0" ptsTypes="fffffffffffffA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61" y="50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82 -0.02547 C 0.02743 -0.01528 -0.00069 -0.02176 0.07569 -0.02385 C 0.09427 -0.0257 0.11076 -0.03102 0.12951 -0.03241 C 0.1474 -0.03704 0.16441 -0.04931 0.18073 -0.05973 C 0.19826 -0.07061 0.21806 -0.07686 0.23212 -0.09561 C 0.23455 -0.1095 0.23976 -0.11899 0.24479 -0.13149 C 0.24896 -0.1419 0.25087 -0.15348 0.25503 -0.16389 C 0.25851 -0.17223 0.26285 -0.17987 0.26667 -0.18797 C 0.26806 -0.19075 0.26927 -0.19352 0.27049 -0.1963 C 0.27135 -0.19815 0.27309 -0.20162 0.27309 -0.20139 C 0.27014 -0.2125 0.27187 -0.22176 0.27691 -0.23056 C 0.27795 -0.23496 0.27778 -0.24005 0.27951 -0.24422 C 0.28142 -0.24885 0.28889 -0.25139 0.29236 -0.25278 C 0.30069 -0.26042 0.30955 -0.25741 0.31927 -0.25625 C 0.32726 -0.24815 0.33385 -0.23843 0.34097 -0.22894 C 0.3434 -0.2257 0.34427 -0.22084 0.34618 -0.2169 C 0.34948 -0.20325 0.34722 -0.18982 0.35503 -0.1794 C 0.35851 -0.16621 0.35365 -0.18241 0.36024 -0.16899 C 0.36181 -0.16598 0.36198 -0.16227 0.36285 -0.1588 C 0.36181 -0.14028 0.36215 -0.13033 0.35503 -0.11598 C 0.35208 -0.10325 0.33663 -0.08264 0.32691 -0.07848 C 0.32187 -0.07408 0.3158 -0.06968 0.31024 -0.06644 C 0.30608 -0.06412 0.2974 -0.05973 0.2974 -0.0595 C 0.29444 -0.06065 0.29149 -0.06297 0.28837 -0.06297 C 0.27951 -0.06297 0.28681 -0.06042 0.27951 -0.05973 C 0.26927 -0.0588 0.25903 -0.05857 0.24878 -0.05787 C 0.23594 -0.05996 0.23993 -0.05625 0.23455 -0.06297 " pathEditMode="relative" rAng="0" ptsTypes="ffffffffffffffffffffffffffA">
                                      <p:cBhvr>
                                        <p:cTn id="5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333" y="-1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2958"/>
            <a:ext cx="8568951" cy="1252728"/>
          </a:xfrm>
        </p:spPr>
        <p:txBody>
          <a:bodyPr>
            <a:normAutofit/>
          </a:bodyPr>
          <a:lstStyle/>
          <a:p>
            <a:r>
              <a:rPr lang="cs-CZ" dirty="0" smtClean="0"/>
              <a:t>Seřaď slovesa podle abecedy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17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Slunce 17"/>
          <p:cNvSpPr/>
          <p:nvPr/>
        </p:nvSpPr>
        <p:spPr>
          <a:xfrm>
            <a:off x="581889" y="2639400"/>
            <a:ext cx="646212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19" name="Slunce 18"/>
          <p:cNvSpPr/>
          <p:nvPr/>
        </p:nvSpPr>
        <p:spPr>
          <a:xfrm>
            <a:off x="5278708" y="1772816"/>
            <a:ext cx="661444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0" name="Slunce 19"/>
          <p:cNvSpPr/>
          <p:nvPr/>
        </p:nvSpPr>
        <p:spPr>
          <a:xfrm>
            <a:off x="622874" y="1758531"/>
            <a:ext cx="646211" cy="576064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Slunce 20"/>
          <p:cNvSpPr/>
          <p:nvPr/>
        </p:nvSpPr>
        <p:spPr>
          <a:xfrm>
            <a:off x="5278708" y="2639400"/>
            <a:ext cx="661444" cy="57357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2" name="Slunce 21"/>
          <p:cNvSpPr/>
          <p:nvPr/>
        </p:nvSpPr>
        <p:spPr>
          <a:xfrm>
            <a:off x="5278708" y="4372568"/>
            <a:ext cx="661444" cy="592056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3" name="Slunce 22"/>
          <p:cNvSpPr/>
          <p:nvPr/>
        </p:nvSpPr>
        <p:spPr>
          <a:xfrm>
            <a:off x="5278708" y="3505984"/>
            <a:ext cx="661444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4" name="Slunce 23"/>
          <p:cNvSpPr/>
          <p:nvPr/>
        </p:nvSpPr>
        <p:spPr>
          <a:xfrm>
            <a:off x="5278708" y="5239152"/>
            <a:ext cx="661444" cy="611950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10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5" name="Slunce 24"/>
          <p:cNvSpPr/>
          <p:nvPr/>
        </p:nvSpPr>
        <p:spPr>
          <a:xfrm>
            <a:off x="581889" y="5193225"/>
            <a:ext cx="646211" cy="65787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6" name="Slunce 25"/>
          <p:cNvSpPr/>
          <p:nvPr/>
        </p:nvSpPr>
        <p:spPr>
          <a:xfrm>
            <a:off x="581889" y="4372567"/>
            <a:ext cx="646211" cy="592057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27" name="Slunce 26"/>
          <p:cNvSpPr/>
          <p:nvPr/>
        </p:nvSpPr>
        <p:spPr>
          <a:xfrm>
            <a:off x="581889" y="3505984"/>
            <a:ext cx="646211" cy="571088"/>
          </a:xfrm>
          <a:prstGeom prst="sun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8" name="Veselý obličej 27"/>
          <p:cNvSpPr/>
          <p:nvPr/>
        </p:nvSpPr>
        <p:spPr>
          <a:xfrm>
            <a:off x="5409686" y="5375846"/>
            <a:ext cx="399487" cy="37817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/>
              </a:solidFill>
            </a:endParaRPr>
          </a:p>
        </p:txBody>
      </p:sp>
      <p:sp>
        <p:nvSpPr>
          <p:cNvPr id="29" name="Vývojový diagram: postup 28"/>
          <p:cNvSpPr/>
          <p:nvPr/>
        </p:nvSpPr>
        <p:spPr>
          <a:xfrm>
            <a:off x="3347270" y="5386031"/>
            <a:ext cx="1946829" cy="611950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spí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Vývojový diagram: postup 29"/>
          <p:cNvSpPr/>
          <p:nvPr/>
        </p:nvSpPr>
        <p:spPr>
          <a:xfrm>
            <a:off x="3285765" y="1763507"/>
            <a:ext cx="1960886" cy="571088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dýchá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Vývojový diagram: postup 30"/>
          <p:cNvSpPr/>
          <p:nvPr/>
        </p:nvSpPr>
        <p:spPr>
          <a:xfrm>
            <a:off x="7020272" y="6085339"/>
            <a:ext cx="1960886" cy="560523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chytá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Vývojový diagram: postup 31"/>
          <p:cNvSpPr/>
          <p:nvPr/>
        </p:nvSpPr>
        <p:spPr>
          <a:xfrm>
            <a:off x="73750" y="6085339"/>
            <a:ext cx="1946829" cy="52994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p</a:t>
            </a:r>
            <a:r>
              <a:rPr lang="cs-CZ" sz="2400" dirty="0" smtClean="0">
                <a:solidFill>
                  <a:schemeClr val="tx1"/>
                </a:solidFill>
              </a:rPr>
              <a:t>lazí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Vývojový diagram: postup 32"/>
          <p:cNvSpPr/>
          <p:nvPr/>
        </p:nvSpPr>
        <p:spPr>
          <a:xfrm>
            <a:off x="2240561" y="6078464"/>
            <a:ext cx="1946829" cy="53682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k</a:t>
            </a:r>
            <a:r>
              <a:rPr lang="cs-CZ" sz="2400" dirty="0" smtClean="0">
                <a:solidFill>
                  <a:schemeClr val="tx1"/>
                </a:solidFill>
              </a:rPr>
              <a:t>routí se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Vývojový diagram: postup 33"/>
          <p:cNvSpPr/>
          <p:nvPr/>
        </p:nvSpPr>
        <p:spPr>
          <a:xfrm>
            <a:off x="3317822" y="4046240"/>
            <a:ext cx="1960886" cy="5760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čeká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Vývojový diagram: postup 34"/>
          <p:cNvSpPr/>
          <p:nvPr/>
        </p:nvSpPr>
        <p:spPr>
          <a:xfrm>
            <a:off x="3317822" y="4708532"/>
            <a:ext cx="1960886" cy="570539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číhá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Vývojový diagram: postup 35"/>
          <p:cNvSpPr/>
          <p:nvPr/>
        </p:nvSpPr>
        <p:spPr>
          <a:xfrm>
            <a:off x="4916506" y="6085339"/>
            <a:ext cx="1946829" cy="563664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leze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Vývojový diagram: postup 36"/>
          <p:cNvSpPr/>
          <p:nvPr/>
        </p:nvSpPr>
        <p:spPr>
          <a:xfrm>
            <a:off x="3299822" y="2435517"/>
            <a:ext cx="1946829" cy="571087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leží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Vývojový diagram: postup 37"/>
          <p:cNvSpPr/>
          <p:nvPr/>
        </p:nvSpPr>
        <p:spPr>
          <a:xfrm>
            <a:off x="3299822" y="3199473"/>
            <a:ext cx="1960886" cy="592055"/>
          </a:xfrm>
          <a:prstGeom prst="flowChart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h</a:t>
            </a:r>
            <a:r>
              <a:rPr lang="cs-CZ" sz="2400" dirty="0" smtClean="0">
                <a:solidFill>
                  <a:schemeClr val="tx1"/>
                </a:solidFill>
              </a:rPr>
              <a:t>ýbe se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38010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58382E-6 C -0.00764 -0.00994 -0.01267 -0.02127 -0.02292 -0.02566 C -0.02882 -0.03352 -0.03524 -0.04508 -0.04219 -0.05133 C -0.04896 -0.06474 -0.05712 -0.05919 -0.06667 -0.06774 C -0.07014 -0.07445 -0.07778 -0.08555 -0.08073 -0.09341 C -0.08611 -0.10774 -0.08663 -0.12115 -0.09306 -0.13549 C -0.10538 -0.16323 -0.11823 -0.18913 -0.12986 -0.21734 C -0.13524 -0.23029 -0.14028 -0.243 -0.14392 -0.25688 C -0.14618 -0.2652 -0.14531 -0.27537 -0.14913 -0.28277 C -0.15017 -0.28485 -0.15278 -0.28439 -0.15451 -0.28508 C -0.16493 -0.29896 -0.15382 -0.28531 -0.1684 -0.29896 C -0.16979 -0.30034 -0.17049 -0.30266 -0.17205 -0.30358 C -0.17917 -0.30774 -0.18767 -0.30612 -0.19479 -0.31075 C -0.20243 -0.31583 -0.20799 -0.32323 -0.2158 -0.32716 C -0.21701 -0.32878 -0.21771 -0.33156 -0.21944 -0.33179 C -0.22812 -0.33294 -0.23941 -0.32601 -0.2474 -0.32231 C -0.24913 -0.32138 -0.25104 -0.32069 -0.25278 -0.32 C -0.25451 -0.3193 -0.25799 -0.31768 -0.25799 -0.31745 C -0.26389 -0.3193 -0.27552 -0.32231 -0.27552 -0.32208 " pathEditMode="relative" rAng="0" ptsTypes="ffffffffffffffffffA">
                                      <p:cBhvr>
                                        <p:cTn id="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-16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50289E-6 C -0.00174 -0.00162 -0.00382 -0.00254 -0.00538 -0.00463 C -0.00677 -0.00648 -0.0099 -0.01503 -0.01285 -0.01642 C -0.01997 -0.02035 -0.03056 -0.02058 -0.03872 -0.02335 C -0.0474 -0.0289 -0.05 -0.03607 -0.05712 -0.04439 C -0.06094 -0.05064 -0.06858 -0.05133 -0.07465 -0.05364 C -0.08125 -0.05965 -0.08976 -0.06289 -0.09774 -0.07006 C -0.10139 -0.07515 -0.10434 -0.08301 -0.10886 -0.08879 C -0.12257 -0.10613 -0.14045 -0.12902 -0.15972 -0.13549 C -0.1757 -0.16555 -0.16927 -0.16833 -0.17899 -0.20786 C -0.18038 -0.21387 -0.18264 -0.23307 -0.18611 -0.23838 C -0.18906 -0.24301 -0.1934 -0.24578 -0.19653 -0.24994 C -0.20122 -0.25619 -0.20382 -0.26497 -0.20886 -0.27098 C -0.2092 -0.27145 -0.22622 -0.28833 -0.22986 -0.29202 C -0.23715 -0.29942 -0.25382 -0.29619 -0.26493 -0.30613 C -0.27656 -0.30312 -0.27083 -0.30382 -0.28247 -0.30382 " pathEditMode="relative" rAng="0" ptsTypes="fffffffffffffffA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32" y="-153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39306E-6 C -0.01961 0.00554 -0.03593 0.02474 -0.05503 0.03329 C -0.06319 0.04046 -0.07274 0.04531 -0.07968 0.05456 C -0.08125 0.05641 -0.08194 0.05965 -0.08333 0.06173 C -0.09045 0.0726 -0.09461 0.0763 -0.10468 0.08069 C -0.13507 0.10659 -0.15989 0.14034 -0.18246 0.17803 C -0.18507 0.1889 -0.18836 0.1889 -0.19479 0.19699 C -0.19913 0.20231 -0.2026 0.20901 -0.20729 0.21364 C -0.21128 0.21757 -0.21562 0.22127 -0.21961 0.22543 C -0.22465 0.23075 -0.22656 0.23722 -0.23194 0.24208 C -0.24218 0.26312 -0.25885 0.25826 -0.27621 0.26104 C -0.27795 0.26173 -0.28142 0.26335 -0.28142 0.26381 " pathEditMode="relative" rAng="0" ptsTypes="fffffffffffA">
                                      <p:cBhvr>
                                        <p:cTn id="1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80" y="131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5 0.00093 C -0.02466 0.00879 -0.00608 0.00509 -0.0507 0.00786 C -0.05816 0.0111 -0.06615 0.01133 -0.07344 0.01503 C -0.08473 0.02058 -0.09514 0.02682 -0.10678 0.03122 C -0.10851 0.03283 -0.11007 0.03492 -0.11198 0.03607 C -0.11424 0.03746 -0.11702 0.03676 -0.1191 0.03838 C -0.12223 0.0407 -0.13004 0.05064 -0.13316 0.05457 C -0.14115 0.0763 -0.13646 0.06821 -0.14532 0.08046 C -0.14862 0.09272 -0.14618 0.08532 -0.15417 0.1015 C -0.15764 0.10844 -0.1691 0.11168 -0.17344 0.11769 C -0.17813 0.12439 -0.17535 0.12185 -0.1823 0.12486 C -0.18855 0.13041 -0.19375 0.13804 -0.19983 0.14335 C -0.20591 0.14867 -0.21511 0.15006 -0.22084 0.15515 C -0.23351 0.16624 -0.22743 0.16301 -0.23837 0.16694 C -0.24011 0.16856 -0.24167 0.17041 -0.24358 0.17156 C -0.24705 0.17364 -0.25417 0.17619 -0.25417 0.17642 C -0.25938 0.17549 -0.26476 0.17503 -0.26997 0.17387 C -0.27171 0.17341 -0.27518 0.17156 -0.27518 0.17179 " pathEditMode="relative" rAng="0" ptsTypes="fffffffffffffffffA">
                                      <p:cBhvr>
                                        <p:cTn id="1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45" y="8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64162E-6 C -0.01024 -0.02104 -0.00121 -0.04925 -0.01927 -0.06544 C -0.02152 -0.07469 -0.02378 -0.07654 -0.02986 -0.08185 C -0.03715 -0.09619 -0.02864 -0.08185 -0.04045 -0.09365 C -0.04757 -0.10081 -0.04791 -0.10867 -0.05625 -0.11214 C -0.0618 -0.11977 -0.06632 -0.12301 -0.07378 -0.12625 C -0.07968 -0.13156 -0.08437 -0.13734 -0.09132 -0.14035 C -0.09843 -0.14659 -0.10607 -0.15307 -0.11406 -0.15654 C -0.12951 -0.15445 -0.14114 -0.15561 -0.15625 -0.15885 C -0.18889 -0.18174 -0.22691 -0.19006 -0.26319 -0.19399 C -0.35816 -0.19076 -0.30659 -0.19954 -0.40711 -0.1637 C -0.41649 -0.16047 -0.42569 -0.15746 -0.43507 -0.15422 C -0.44948 -0.14937 -0.47725 -0.13549 -0.47725 -0.13526 C -0.49218 -0.13734 -0.50052 -0.13896 -0.51406 -0.14497 C -0.53333 -0.14405 -0.5533 -0.14729 -0.57187 -0.14035 C -0.57448 -0.13943 -0.57656 -0.13688 -0.57899 -0.13549 C -0.58073 -0.13457 -0.58246 -0.13388 -0.5842 -0.13318 C -0.58819 -0.1318 -0.59427 -0.13133 -0.59826 -0.12856 C -0.60538 -0.1237 -0.60121 -0.1237 -0.60885 -0.12162 C -0.61892 -0.11908 -0.63264 -0.11792 -0.64218 -0.117 C -0.65399 -0.11353 -0.65694 -0.11214 -0.67187 -0.11214 C -0.67725 -0.11214 -0.68767 -0.11445 -0.68767 -0.11422 " pathEditMode="relative" rAng="0" ptsTypes="fffffffffffffffffffffA">
                                      <p:cBhvr>
                                        <p:cTn id="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92" y="-99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465 -0.00624 C -0.02188 -0.02474 -0.01997 -0.04716 -0.01059 -0.06219 C -0.00695 -0.06821 -0.00243 -0.07306 0.00174 -0.07861 C 0.00694 -0.08555 0.01076 -0.09433 0.01753 -0.09734 C 0.02083 -0.14982 0.04271 -0.18266 0.07187 -0.21873 C 0.12257 -0.28138 0.1691 -0.33156 0.22621 -0.38474 C 0.25573 -0.41225 0.28351 -0.44485 0.31753 -0.46173 C 0.34392 -0.48971 0.31163 -0.45387 0.3316 -0.48046 C 0.34253 -0.49503 0.35608 -0.50381 0.3684 -0.51537 C 0.37274 -0.51953 0.37621 -0.52555 0.38073 -0.52948 C 0.38559 -0.53364 0.39149 -0.53526 0.39653 -0.53896 C 0.41302 -0.55075 0.42778 -0.56578 0.44375 -0.57849 C 0.44549 -0.58173 0.44687 -0.58543 0.44913 -0.58797 C 0.45104 -0.59029 0.45417 -0.59005 0.45608 -0.5926 C 0.46233 -0.60092 0.46562 -0.61225 0.47187 -0.62057 C 0.47708 -0.62751 0.48767 -0.64162 0.48767 -0.64138 C 0.47222 -0.64416 0.45903 -0.65248 0.44375 -0.65572 C 0.42378 -0.65387 0.40208 -0.6504 0.38246 -0.64393 C 0.3691 -0.63953 0.35174 -0.62289 0.33854 -0.62289 " pathEditMode="relative" rAng="0" ptsTypes="ffffffffffffffffffA">
                                      <p:cBhvr>
                                        <p:cTn id="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608" y="-324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5 -0.02081 C -0.01806 -0.03422 -0.00417 -0.05457 2.77778E-6 -0.07006 C 0.0085 -0.13804 0.0434 -0.19099 0.08246 -0.23353 C 0.09427 -0.24648 0.10712 -0.25434 0.11927 -0.26613 C 0.12222 -0.26914 0.12482 -0.27283 0.12795 -0.27561 C 0.13194 -0.27908 0.13628 -0.28139 0.14028 -0.28486 C 0.14948 -0.29295 0.15625 -0.30382 0.16666 -0.30821 C 0.17621 -0.31815 0.18455 -0.32116 0.19462 -0.32925 C 0.21823 -0.34821 0.20573 -0.34312 0.221 -0.34798 C 0.24496 -0.36393 0.26354 -0.38867 0.28246 -0.41341 C 0.28715 -0.41966 0.29687 -0.4437 0.29809 -0.44601 C 0.30052 -0.45064 0.30364 -0.4548 0.30521 -0.46012 C 0.30798 -0.4696 0.31093 -0.47885 0.31389 -0.48809 C 0.31771 -0.49989 0.32205 -0.51075 0.32448 -0.52324 C 0.32274 -0.54567 0.32587 -0.54775 0.31215 -0.55353 C 0.27239 -0.55214 0.23403 -0.5496 0.19462 -0.54659 C 0.16927 -0.53526 0.18784 -0.5422 0.1368 -0.53966 C 0.13159 -0.53734 0.12639 -0.53388 0.121 -0.53249 C 0.11771 -0.53156 0.11059 -0.53018 0.10694 -0.52786 C 0.09375 -0.51908 0.10955 -0.52648 0.09635 -0.52093 C 0.08489 -0.51075 0.06545 -0.50382 0.05434 -0.51862 " pathEditMode="relative" rAng="0" ptsTypes="ffffffffffffffffffffA">
                                      <p:cBhvr>
                                        <p:cTn id="3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47" y="-266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77 -0.00185 C -0.00173 0.01827 0.01406 0.0185 0.02656 0.02382 C 0.04271 0.08809 0.15052 0.05156 0.16684 0.05179 C 0.18021 0.05434 0.19202 0.06058 0.20538 0.06358 C 0.22448 0.06798 0.24445 0.06613 0.26337 0.07283 C 0.27396 0.07676 0.28281 0.08486 0.29323 0.08925 C 0.30469 0.09942 0.31823 0.1015 0.33177 0.10335 C 0.34392 0.10867 0.35608 0.11306 0.36858 0.11723 C 0.39097 0.13225 0.37743 0.12439 0.40903 0.13827 C 0.4125 0.13988 0.41945 0.14289 0.41945 0.14312 C 0.44149 0.16278 0.42083 0.14613 0.48438 0.15006 C 0.49514 0.15075 0.50365 0.15399 0.51424 0.15699 C 0.52031 0.16162 0.53142 0.16925 0.53698 0.17572 C 0.54254 0.1822 0.55278 0.19676 0.55278 0.19699 C 0.55868 0.22821 0.55938 0.28647 0.53004 0.29942 C 0.51771 0.29873 0.50538 0.29988 0.49323 0.29711 C 0.4882 0.29595 0.49011 0.28347 0.48785 0.28093 C 0.48559 0.27838 0.48212 0.27931 0.47917 0.27861 C 0.45747 0.28439 0.44149 0.27468 0.42292 0.25988 C 0.39549 0.23815 0.36979 0.21064 0.34583 0.18266 C 0.31129 0.1422 0.33577 0.16416 0.31945 0.15006 C 0.31632 0.13711 0.31945 0.14173 0.30365 0.14543 C 0.28993 0.14867 0.27726 0.1563 0.26337 0.15931 C 0.25243 0.15653 0.24288 0.15468 0.23177 0.15468 " pathEditMode="relative" rAng="0" ptsTypes="fffffffffffffffffffffffA">
                                      <p:cBhvr>
                                        <p:cTn id="3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299" y="150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16 -0.0044 C -0.00764 -0.00925 -0.00712 -0.02197 -0.00451 -0.02775 C -0.00035 -0.03677 0.0099 -0.03977 0.01649 -0.04417 C 0.02587 -0.05064 0.03264 -0.05388 0.04271 -0.05827 C 0.04479 -0.0592 0.04601 -0.06197 0.04809 -0.06289 C 0.05365 -0.06544 0.07587 -0.06729 0.07795 -0.06752 C 0.08142 -0.06798 0.0849 -0.06937 0.08837 -0.06983 C 0.09427 -0.07076 0.1 -0.07145 0.1059 -0.07214 C 0.11059 -0.07145 0.11528 -0.07099 0.11997 -0.06983 C 0.1217 -0.06937 0.12344 -0.06706 0.12517 -0.06752 C 0.12674 -0.06798 0.1276 -0.07076 0.12882 -0.07214 C 0.13108 -0.07469 0.13351 -0.077 0.13576 -0.07931 C 0.13924 -0.09318 0.13472 -0.08024 0.14635 -0.09318 C 0.15608 -0.10405 0.16372 -0.11654 0.17431 -0.12602 C 0.1842 -0.14498 0.17014 -0.12047 0.1849 -0.13758 C 0.18715 -0.14012 0.18819 -0.14428 0.1901 -0.14706 C 0.19514 -0.15446 0.20017 -0.16162 0.2059 -0.1681 C 0.21354 -0.17665 0.22049 -0.18636 0.22882 -0.19376 C 0.23229 -0.19677 0.23594 -0.19954 0.23924 -0.20301 C 0.25799 -0.2222 0.2776 -0.23769 0.29722 -0.25457 C 0.30208 -0.25873 0.30608 -0.26498 0.31128 -0.26844 C 0.32483 -0.27746 0.33993 -0.28209 0.3533 -0.2918 C 0.40347 -0.3281 0.47743 -0.3644 0.53576 -0.37133 C 0.53715 -0.37133 0.56962 -0.37295 0.57604 -0.3644 C 0.57899 -0.36047 0.57726 -0.35284 0.57969 -0.34798 C 0.58108 -0.34521 0.58316 -0.34336 0.5849 -0.34104 C 0.58611 -0.33642 0.58524 -0.32972 0.58837 -0.32694 C 0.60868 -0.30891 0.62969 -0.31885 0.65677 -0.31769 C 0.66545 -0.30983 0.66198 -0.30706 0.67257 -0.30359 C 0.68507 -0.2874 0.70069 -0.27515 0.71128 -0.25688 C 0.71059 -0.25226 0.71128 -0.24671 0.70937 -0.24278 C 0.70799 -0.23977 0.70469 -0.24 0.70243 -0.23815 C 0.69878 -0.23538 0.69531 -0.23191 0.69184 -0.22891 C 0.6849 -0.2296 0.6776 -0.22891 0.67083 -0.23122 C 0.6684 -0.23214 0.66771 -0.23654 0.66562 -0.23815 C 0.66354 -0.23977 0.66094 -0.24 0.65851 -0.24047 C 0.60885 -0.24925 0.66024 -0.23815 0.62882 -0.24509 C 0.61476 -0.24394 0.60052 -0.24047 0.58663 -0.24047 " pathEditMode="relative" rAng="0" ptsTypes="fffffffffffffffffffffffffffffffffffffA">
                                      <p:cBhvr>
                                        <p:cTn id="3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972" y="-184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08 0.00532 C -0.00156 0.01156 -0.00399 0.02012 -0.00035 0.02405 C 0.0026 0.02705 0.01424 0.0215 0.01892 0.01942 C 0.02587 0.00555 0.01788 0.01804 0.02951 0.01018 C 0.03108 0.00925 0.03142 0.00624 0.03299 0.00532 C 0.0375 0.00301 0.04705 0.0007 0.04705 0.00093 C 0.06302 -0.01526 0.09323 -0.01641 0.11198 -0.01803 C 0.14774 -0.0467 0.18802 -0.06035 0.22778 -0.07399 C 0.27969 -0.09179 0.24531 -0.08578 0.28038 -0.0904 C 0.30833 -0.09965 0.33628 -0.0904 0.36458 -0.09503 C 0.39653 -0.10659 0.38194 -0.10219 0.40833 -0.10913 C 0.42535 -0.10751 0.44236 -0.10751 0.4592 -0.10451 C 0.47309 -0.10219 0.48941 -0.09318 0.50312 -0.08809 C 0.50729 -0.08439 0.51632 -0.07676 0.52066 -0.07167 C 0.52344 -0.06867 0.52951 -0.05873 0.53299 -0.05757 C 0.54045 -0.05526 0.54809 -0.05595 0.55573 -0.05526 C 0.56302 -0.04902 0.56892 -0.04254 0.575 -0.03422 C 0.56996 -0.01087 0.56389 0.00139 0.54531 0.00763 C 0.52465 0.00532 0.50556 0.00786 0.48733 -0.00393 C 0.41979 -0.00069 0.35295 -0.00416 0.28559 -0.00855 C 0.26788 -0.01318 0.26892 -0.01295 0.24531 -0.01087 C 0.23993 -0.00416 0.2434 -0.00624 0.23472 -0.00624 " pathEditMode="relative" rAng="0" ptsTypes="fffffffffffffffffffffA">
                                      <p:cBhvr>
                                        <p:cTn id="4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50" y="-46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4752528"/>
          </a:xfrm>
        </p:spPr>
        <p:txBody>
          <a:bodyPr/>
          <a:lstStyle/>
          <a:p>
            <a:pPr lvl="1"/>
            <a:r>
              <a:rPr lang="cs-CZ" sz="2400" dirty="0" smtClean="0">
                <a:solidFill>
                  <a:schemeClr val="tx1"/>
                </a:solidFill>
              </a:rPr>
              <a:t>Slepýš není had.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Který had je jedovatý?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Ať už nepotkáme žádného hada!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Nechytej ještěrku za ocásek!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Plazi kladou vejce.</a:t>
            </a: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Kdyby už proběhla ještěrka!</a:t>
            </a:r>
          </a:p>
          <a:p>
            <a:pPr lvl="1"/>
            <a:r>
              <a:rPr lang="cs-CZ" sz="2400" dirty="0" smtClean="0">
                <a:solidFill>
                  <a:schemeClr val="tx1"/>
                </a:solidFill>
              </a:rPr>
              <a:t>Viděli jste slepýše?</a:t>
            </a:r>
            <a:endParaRPr lang="cs-CZ" sz="2400" dirty="0">
              <a:solidFill>
                <a:schemeClr val="tx1"/>
              </a:solidFill>
            </a:endParaRPr>
          </a:p>
          <a:p>
            <a:pPr lvl="1"/>
            <a:r>
              <a:rPr lang="cs-CZ" sz="2400" dirty="0" smtClean="0">
                <a:solidFill>
                  <a:srgbClr val="C00000"/>
                </a:solidFill>
              </a:rPr>
              <a:t>Kéž byste viděli i užovku.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druhy vět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15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14511" y="271864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tázací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273769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34737" y="3163513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608385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53257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4737" y="4498129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4511" y="494300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4737" y="5387872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4570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73769"/>
            <a:ext cx="6111727" cy="3976394"/>
          </a:xfrm>
        </p:spPr>
        <p:txBody>
          <a:bodyPr>
            <a:normAutofit/>
          </a:bodyPr>
          <a:lstStyle/>
          <a:p>
            <a:r>
              <a:rPr lang="cs-CZ" sz="2600" dirty="0" smtClean="0">
                <a:solidFill>
                  <a:schemeClr val="tx1"/>
                </a:solidFill>
              </a:rPr>
              <a:t>Užovka je u nás nejrozšířenější had.</a:t>
            </a:r>
          </a:p>
          <a:p>
            <a:r>
              <a:rPr lang="cs-CZ" dirty="0">
                <a:solidFill>
                  <a:srgbClr val="C00000"/>
                </a:solidFill>
              </a:rPr>
              <a:t>Kladou plazi vejce?</a:t>
            </a:r>
          </a:p>
          <a:p>
            <a:r>
              <a:rPr lang="cs-CZ" sz="2600" dirty="0">
                <a:solidFill>
                  <a:schemeClr val="tx1"/>
                </a:solidFill>
              </a:rPr>
              <a:t>Ať už nepotkáme žádného hada!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Najdi </a:t>
            </a:r>
            <a:r>
              <a:rPr lang="cs-CZ" dirty="0">
                <a:solidFill>
                  <a:srgbClr val="C00000"/>
                </a:solidFill>
              </a:rPr>
              <a:t>na </a:t>
            </a:r>
            <a:r>
              <a:rPr lang="cs-CZ" dirty="0" smtClean="0">
                <a:solidFill>
                  <a:srgbClr val="C00000"/>
                </a:solidFill>
              </a:rPr>
              <a:t>obrázku </a:t>
            </a:r>
            <a:r>
              <a:rPr lang="cs-CZ" dirty="0">
                <a:solidFill>
                  <a:srgbClr val="C00000"/>
                </a:solidFill>
              </a:rPr>
              <a:t>ještěrku.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Plazi </a:t>
            </a:r>
            <a:r>
              <a:rPr lang="cs-CZ" dirty="0">
                <a:solidFill>
                  <a:schemeClr val="tx1"/>
                </a:solidFill>
              </a:rPr>
              <a:t>jsou obratlovci.</a:t>
            </a:r>
          </a:p>
          <a:p>
            <a:r>
              <a:rPr lang="cs-CZ" dirty="0">
                <a:solidFill>
                  <a:srgbClr val="C00000"/>
                </a:solidFill>
              </a:rPr>
              <a:t>Kdybych tak zahlédl ještěrku.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>
                <a:solidFill>
                  <a:schemeClr val="tx1"/>
                </a:solidFill>
              </a:rPr>
              <a:t>užovka savec?</a:t>
            </a:r>
          </a:p>
          <a:p>
            <a:r>
              <a:rPr lang="cs-CZ" dirty="0">
                <a:solidFill>
                  <a:srgbClr val="C00000"/>
                </a:solidFill>
              </a:rPr>
              <a:t>Kéž bych viděl hodně zvířat.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338328"/>
            <a:ext cx="8784976" cy="125272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Urči druhy vět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14511" y="271864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tázací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273769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34737" y="3163513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přací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35452" y="3608385"/>
            <a:ext cx="17219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rozkazovací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53257"/>
            <a:ext cx="17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oznamovací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4737" y="4498129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14511" y="4943001"/>
            <a:ext cx="9428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tázací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34737" y="5387872"/>
            <a:ext cx="8226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</a:rPr>
              <a:t>přací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58138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si pamatujete o plazech v lese?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Prstenec 3"/>
          <p:cNvSpPr/>
          <p:nvPr/>
        </p:nvSpPr>
        <p:spPr>
          <a:xfrm>
            <a:off x="2915816" y="2708920"/>
            <a:ext cx="2808312" cy="2259856"/>
          </a:xfrm>
          <a:prstGeom prst="donu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Klikni </a:t>
            </a:r>
            <a:r>
              <a:rPr lang="cs-CZ" sz="2400" dirty="0" smtClean="0">
                <a:solidFill>
                  <a:schemeClr val="tx1"/>
                </a:solidFill>
                <a:hlinkClick r:id="rId2"/>
              </a:rPr>
              <a:t>SEM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ástupný symbol pro číslo snímku 2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7" name="Rectangle 32"/>
          <p:cNvSpPr>
            <a:spLocks noChangeArrowheads="1"/>
          </p:cNvSpPr>
          <p:nvPr/>
        </p:nvSpPr>
        <p:spPr bwMode="auto">
          <a:xfrm>
            <a:off x="1217072" y="2995891"/>
            <a:ext cx="1575914" cy="1998781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Rectangle 34"/>
          <p:cNvSpPr>
            <a:spLocks noChangeArrowheads="1"/>
          </p:cNvSpPr>
          <p:nvPr/>
        </p:nvSpPr>
        <p:spPr bwMode="auto">
          <a:xfrm>
            <a:off x="1903830" y="1512989"/>
            <a:ext cx="1649454" cy="2222054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solidFill>
                <a:srgbClr val="FFFF00"/>
              </a:solidFill>
            </a:endParaRPr>
          </a:p>
        </p:txBody>
      </p:sp>
      <p:sp>
        <p:nvSpPr>
          <p:cNvPr id="9" name="Rectangle 36"/>
          <p:cNvSpPr>
            <a:spLocks noChangeArrowheads="1"/>
          </p:cNvSpPr>
          <p:nvPr/>
        </p:nvSpPr>
        <p:spPr bwMode="auto">
          <a:xfrm>
            <a:off x="5743699" y="2708920"/>
            <a:ext cx="2235688" cy="2052247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0" name="Rectangle 39"/>
          <p:cNvSpPr>
            <a:spLocks noChangeArrowheads="1"/>
          </p:cNvSpPr>
          <p:nvPr/>
        </p:nvSpPr>
        <p:spPr bwMode="auto">
          <a:xfrm>
            <a:off x="3300824" y="1334796"/>
            <a:ext cx="2004244" cy="2218998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1" name="Rectangle 43"/>
          <p:cNvSpPr>
            <a:spLocks noChangeArrowheads="1"/>
          </p:cNvSpPr>
          <p:nvPr/>
        </p:nvSpPr>
        <p:spPr bwMode="auto">
          <a:xfrm>
            <a:off x="4822784" y="1334796"/>
            <a:ext cx="1841830" cy="2235375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13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2" name="Rectangle 53"/>
          <p:cNvSpPr>
            <a:spLocks noChangeArrowheads="1"/>
          </p:cNvSpPr>
          <p:nvPr/>
        </p:nvSpPr>
        <p:spPr bwMode="auto">
          <a:xfrm>
            <a:off x="2792986" y="2741859"/>
            <a:ext cx="1976073" cy="2252813"/>
          </a:xfrm>
          <a:prstGeom prst="cloud">
            <a:avLst/>
          </a:prstGeom>
          <a:solidFill>
            <a:srgbClr val="2FDE2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3" name="Rectangle 56"/>
          <p:cNvSpPr>
            <a:spLocks noChangeArrowheads="1"/>
          </p:cNvSpPr>
          <p:nvPr/>
        </p:nvSpPr>
        <p:spPr bwMode="auto">
          <a:xfrm>
            <a:off x="4205403" y="2915853"/>
            <a:ext cx="1895021" cy="1853031"/>
          </a:xfrm>
          <a:prstGeom prst="cloud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r>
              <a:rPr lang="cs-CZ" dirty="0" smtClean="0">
                <a:solidFill>
                  <a:srgbClr val="FFFF00"/>
                </a:solidFill>
              </a:rPr>
              <a:t>17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4" name="Rectangle 60"/>
          <p:cNvSpPr>
            <a:spLocks noChangeArrowheads="1"/>
          </p:cNvSpPr>
          <p:nvPr/>
        </p:nvSpPr>
        <p:spPr bwMode="auto">
          <a:xfrm>
            <a:off x="1715287" y="3995281"/>
            <a:ext cx="1558897" cy="1958963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5" name="Rectangle 61"/>
          <p:cNvSpPr>
            <a:spLocks noChangeArrowheads="1"/>
          </p:cNvSpPr>
          <p:nvPr/>
        </p:nvSpPr>
        <p:spPr bwMode="auto">
          <a:xfrm>
            <a:off x="2737517" y="4456091"/>
            <a:ext cx="1631535" cy="2036321"/>
          </a:xfrm>
          <a:prstGeom prst="cloud">
            <a:avLst/>
          </a:prstGeom>
          <a:solidFill>
            <a:srgbClr val="FFC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16" name="Rectangle 62"/>
          <p:cNvSpPr>
            <a:spLocks noChangeArrowheads="1"/>
          </p:cNvSpPr>
          <p:nvPr/>
        </p:nvSpPr>
        <p:spPr bwMode="auto">
          <a:xfrm>
            <a:off x="3990974" y="4417412"/>
            <a:ext cx="1617090" cy="1888139"/>
          </a:xfrm>
          <a:prstGeom prst="cloud">
            <a:avLst/>
          </a:prstGeom>
          <a:solidFill>
            <a:schemeClr val="accent3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7" name="Rectangle 63"/>
          <p:cNvSpPr>
            <a:spLocks noChangeArrowheads="1"/>
          </p:cNvSpPr>
          <p:nvPr/>
        </p:nvSpPr>
        <p:spPr bwMode="auto">
          <a:xfrm>
            <a:off x="5721242" y="4750287"/>
            <a:ext cx="1562404" cy="1742125"/>
          </a:xfrm>
          <a:prstGeom prst="cloud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18" name="Rectangle 64"/>
          <p:cNvSpPr>
            <a:spLocks noChangeArrowheads="1"/>
          </p:cNvSpPr>
          <p:nvPr/>
        </p:nvSpPr>
        <p:spPr bwMode="auto">
          <a:xfrm>
            <a:off x="5401816" y="3625915"/>
            <a:ext cx="1745971" cy="2108567"/>
          </a:xfrm>
          <a:prstGeom prst="cloud">
            <a:avLst/>
          </a:prstGeom>
          <a:solidFill>
            <a:schemeClr val="accent5">
              <a:lumMod val="5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50064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00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4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-0.3331  E" pathEditMode="relative" ptsTypes="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6000"/>
                            </p:stCondLst>
                            <p:childTnLst>
                              <p:par>
                                <p:cTn id="29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8000"/>
                            </p:stCondLst>
                            <p:childTnLst>
                              <p:par>
                                <p:cTn id="3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 0.0  L 0.0 0.33333  E" pathEditMode="relative" ptsTypes="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200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1.48148E-6 L 0.33871 0.45162 " pathEditMode="relative" ptsTypes="AA">
                                      <p:cBhvr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712968" cy="4680520"/>
          </a:xfrm>
        </p:spPr>
        <p:txBody>
          <a:bodyPr>
            <a:normAutofit fontScale="62500" lnSpcReduction="20000"/>
          </a:bodyPr>
          <a:lstStyle/>
          <a:p>
            <a:r>
              <a:rPr lang="cs-CZ" i="1" u="sng" dirty="0" smtClean="0"/>
              <a:t>Použitá literatura: </a:t>
            </a:r>
            <a:endParaRPr lang="cs-CZ" i="1" dirty="0" smtClean="0"/>
          </a:p>
          <a:p>
            <a:r>
              <a:rPr lang="cs-CZ" dirty="0" smtClean="0"/>
              <a:t>HANA BURIANOVÁ, LUDMILA JÍZDNÁ, MÁRIA TARÁBKOVÁ. </a:t>
            </a:r>
            <a:r>
              <a:rPr lang="cs-CZ" i="1" dirty="0" smtClean="0"/>
              <a:t>Český jazyk pro 2.ročník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2003, ISBN 80 - 86285 - 78 - 2.</a:t>
            </a:r>
          </a:p>
          <a:p>
            <a:r>
              <a:rPr lang="cs-CZ" dirty="0" smtClean="0"/>
              <a:t>ADÁMKOVÁ, Petra a kol. </a:t>
            </a:r>
            <a:r>
              <a:rPr lang="cs-CZ" i="1" dirty="0" smtClean="0"/>
              <a:t>Člověk a jeho svět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978-80-7358-059-9.</a:t>
            </a:r>
          </a:p>
          <a:p>
            <a:r>
              <a:rPr lang="cs-CZ" dirty="0" smtClean="0"/>
              <a:t>MGR.ŠTIKOVÁ, Věra. </a:t>
            </a:r>
            <a:r>
              <a:rPr lang="cs-CZ" i="1" dirty="0" smtClean="0"/>
              <a:t>Já a můj svět - prvouka pro 2. ročník - učebnice</a:t>
            </a:r>
            <a:r>
              <a:rPr lang="cs-CZ" dirty="0" smtClean="0"/>
              <a:t>. Brno: Nová škola, s.r.o.,  ISBN 978 - 80 - 7289 - 442 - 0.</a:t>
            </a:r>
            <a:endParaRPr lang="cs-CZ" i="1" dirty="0" smtClean="0"/>
          </a:p>
          <a:p>
            <a:endParaRPr lang="cs-CZ" dirty="0" smtClean="0"/>
          </a:p>
          <a:p>
            <a:r>
              <a:rPr lang="cs-CZ" i="1" u="sng" dirty="0" smtClean="0"/>
              <a:t>Použité obrázky</a:t>
            </a:r>
            <a:r>
              <a:rPr lang="cs-CZ" i="1" u="sng" dirty="0" smtClean="0"/>
              <a:t>: </a:t>
            </a:r>
            <a:endParaRPr lang="cs-CZ" i="1" u="sng" dirty="0" smtClean="0"/>
          </a:p>
          <a:p>
            <a:pPr marL="0" indent="0">
              <a:buNone/>
            </a:pPr>
            <a:r>
              <a:rPr lang="cs-CZ" dirty="0" smtClean="0"/>
              <a:t>01: KARL LARSAEUS.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2"/>
              </a:rPr>
              <a:t>http://cs.wikipedia.org/wiki/Soubor:Natrix_natrix_(Karl_L).jpg</a:t>
            </a:r>
            <a:endParaRPr lang="cs-CZ" dirty="0" smtClean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02: </a:t>
            </a:r>
            <a:r>
              <a:rPr lang="cs-CZ" dirty="0" smtClean="0"/>
              <a:t>ZDENĚK FRIC.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3"/>
              </a:rPr>
              <a:t>http://cs.wikipedia.org/wiki/Soubor:Viperaberus1.jpg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03: </a:t>
            </a:r>
            <a:r>
              <a:rPr lang="cs-CZ" dirty="0" smtClean="0"/>
              <a:t>MAREK_BYDG.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31.10.2013]. Dostupný na WWW: </a:t>
            </a:r>
            <a:r>
              <a:rPr lang="cs-CZ" dirty="0" smtClean="0">
                <a:hlinkClick r:id="rId4"/>
              </a:rPr>
              <a:t>http://cs.wikipedia.org/wiki/Soubor:Anguidae.jpg</a:t>
            </a:r>
            <a:endParaRPr lang="cs-CZ" dirty="0" smtClean="0"/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04: </a:t>
            </a:r>
            <a:r>
              <a:rPr lang="pl-PL" dirty="0" smtClean="0"/>
              <a:t>MAREK SZCZEPANEK. </a:t>
            </a:r>
            <a:r>
              <a:rPr lang="pl-PL" i="1" dirty="0" smtClean="0"/>
              <a:t>Wikipedia.cz</a:t>
            </a:r>
            <a:r>
              <a:rPr lang="pl-PL" dirty="0" smtClean="0"/>
              <a:t> [online]. [cit. 31.10.2013]. Dostupný na WWW: </a:t>
            </a:r>
            <a:r>
              <a:rPr lang="pl-PL" dirty="0" smtClean="0">
                <a:hlinkClick r:id="rId5"/>
              </a:rPr>
              <a:t>http://cs.wikipedia.org/wiki/Soubor:Lacerta_agilis_1_(Marek_Szczepanek).jpg</a:t>
            </a:r>
            <a:endParaRPr lang="pl-PL" dirty="0" smtClean="0"/>
          </a:p>
          <a:p>
            <a:pPr marL="0" indent="0">
              <a:buNone/>
            </a:pP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dirty="0" smtClean="0">
                <a:solidFill>
                  <a:srgbClr val="073E87"/>
                </a:solidFill>
              </a:rPr>
              <a:t> Galerie </a:t>
            </a:r>
            <a:r>
              <a:rPr lang="cs-CZ" i="1" dirty="0" smtClean="0">
                <a:solidFill>
                  <a:srgbClr val="073E87"/>
                </a:solidFill>
                <a:hlinkClick r:id="rId6"/>
              </a:rPr>
              <a:t>www.</a:t>
            </a:r>
            <a:r>
              <a:rPr lang="cs-CZ" i="1" dirty="0" err="1" smtClean="0">
                <a:solidFill>
                  <a:srgbClr val="073E87"/>
                </a:solidFill>
                <a:hlinkClick r:id="rId6"/>
              </a:rPr>
              <a:t>microsoft.office.com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776</TotalTime>
  <Words>714</Words>
  <Application>Microsoft Office PowerPoint</Application>
  <PresentationFormat>Předvádění na obrazovce (4:3)</PresentationFormat>
  <Paragraphs>232</Paragraphs>
  <Slides>18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Vlnění</vt:lpstr>
      <vt:lpstr>Základní škola a Mateřská škola Bílá Třemešná, okres Trutnov</vt:lpstr>
      <vt:lpstr>Anotace</vt:lpstr>
      <vt:lpstr>ZVÍŘATA V LESE</vt:lpstr>
      <vt:lpstr>Plazi v podzimním lese </vt:lpstr>
      <vt:lpstr>Užovka obojková</vt:lpstr>
      <vt:lpstr>Zmije obecná</vt:lpstr>
      <vt:lpstr>Slepýš křehký</vt:lpstr>
      <vt:lpstr>Ještěrka obecná</vt:lpstr>
      <vt:lpstr>Plazi v podzimním lese</vt:lpstr>
      <vt:lpstr>Co dělají plazi?</vt:lpstr>
      <vt:lpstr>Prezentace aplikace PowerPoint</vt:lpstr>
      <vt:lpstr>Prezentace aplikace PowerPoint</vt:lpstr>
      <vt:lpstr>Prezentace aplikace PowerPoint</vt:lpstr>
      <vt:lpstr>Seřaď slovesa podle abecedy</vt:lpstr>
      <vt:lpstr>Urči druhy vět</vt:lpstr>
      <vt:lpstr>Urči druhy vět</vt:lpstr>
      <vt:lpstr>Co si pamatujete o plazech v lese?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56</cp:revision>
  <dcterms:created xsi:type="dcterms:W3CDTF">2013-05-10T12:01:16Z</dcterms:created>
  <dcterms:modified xsi:type="dcterms:W3CDTF">2013-11-07T00:27:56Z</dcterms:modified>
</cp:coreProperties>
</file>