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3"/>
  </p:notesMasterIdLst>
  <p:sldIdLst>
    <p:sldId id="256" r:id="rId2"/>
    <p:sldId id="262" r:id="rId3"/>
    <p:sldId id="267" r:id="rId4"/>
    <p:sldId id="269" r:id="rId5"/>
    <p:sldId id="272" r:id="rId6"/>
    <p:sldId id="273" r:id="rId7"/>
    <p:sldId id="274" r:id="rId8"/>
    <p:sldId id="275" r:id="rId9"/>
    <p:sldId id="270" r:id="rId10"/>
    <p:sldId id="276" r:id="rId11"/>
    <p:sldId id="277" r:id="rId12"/>
    <p:sldId id="278" r:id="rId13"/>
    <p:sldId id="280" r:id="rId14"/>
    <p:sldId id="281" r:id="rId15"/>
    <p:sldId id="282" r:id="rId16"/>
    <p:sldId id="284" r:id="rId17"/>
    <p:sldId id="285" r:id="rId18"/>
    <p:sldId id="283" r:id="rId19"/>
    <p:sldId id="286" r:id="rId20"/>
    <p:sldId id="287" r:id="rId21"/>
    <p:sldId id="26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6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VY_32_INOVACE_Podzim na zahradě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VY_32_INOVACE_Podzim na zahradě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4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png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Relationship Id="rId1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7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7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3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image" Target="../media/image30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12" Type="http://schemas.openxmlformats.org/officeDocument/2006/relationships/image" Target="../media/image29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wmf"/><Relationship Id="rId11" Type="http://schemas.openxmlformats.org/officeDocument/2006/relationships/image" Target="../media/image28.wmf"/><Relationship Id="rId5" Type="http://schemas.openxmlformats.org/officeDocument/2006/relationships/image" Target="../media/image22.wmf"/><Relationship Id="rId10" Type="http://schemas.openxmlformats.org/officeDocument/2006/relationships/image" Target="../media/image27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7" Type="http://schemas.openxmlformats.org/officeDocument/2006/relationships/image" Target="../media/image22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wmf"/><Relationship Id="rId5" Type="http://schemas.openxmlformats.org/officeDocument/2006/relationships/image" Target="../media/image29.wmf"/><Relationship Id="rId4" Type="http://schemas.openxmlformats.org/officeDocument/2006/relationships/image" Target="../media/image3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19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5" Type="http://schemas.openxmlformats.org/officeDocument/2006/relationships/image" Target="../media/image23.wmf"/><Relationship Id="rId4" Type="http://schemas.openxmlformats.org/officeDocument/2006/relationships/image" Target="../media/image2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png"/><Relationship Id="rId5" Type="http://schemas.openxmlformats.org/officeDocument/2006/relationships/image" Target="../media/image34.wmf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jpeg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image" Target="../media/image44.wmf"/><Relationship Id="rId7" Type="http://schemas.openxmlformats.org/officeDocument/2006/relationships/image" Target="../media/image48.jpeg"/><Relationship Id="rId12" Type="http://schemas.openxmlformats.org/officeDocument/2006/relationships/image" Target="../media/image53.jpeg"/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7.jpeg"/><Relationship Id="rId11" Type="http://schemas.openxmlformats.org/officeDocument/2006/relationships/image" Target="../media/image52.jpeg"/><Relationship Id="rId5" Type="http://schemas.openxmlformats.org/officeDocument/2006/relationships/image" Target="../media/image46.png"/><Relationship Id="rId10" Type="http://schemas.openxmlformats.org/officeDocument/2006/relationships/image" Target="../media/image51.jpeg"/><Relationship Id="rId4" Type="http://schemas.openxmlformats.org/officeDocument/2006/relationships/image" Target="../media/image45.png"/><Relationship Id="rId9" Type="http://schemas.openxmlformats.org/officeDocument/2006/relationships/image" Target="../media/image50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Hrlk7mNZGc&amp;list=SP37016AE83A8F8598&amp;index=2" TargetMode="Externa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crosoft.office.com/" TargetMode="External"/><Relationship Id="rId3" Type="http://schemas.openxmlformats.org/officeDocument/2006/relationships/hyperlink" Target="http://cs.wikipedia.org/wiki/Soubor:Pelargonium_peltatum_hort._a1.jpg" TargetMode="External"/><Relationship Id="rId7" Type="http://schemas.openxmlformats.org/officeDocument/2006/relationships/hyperlink" Target="http://cs.wikipedia.org/wiki/Soubor:Helix_pomatia_(Dourbes).jpg" TargetMode="External"/><Relationship Id="rId2" Type="http://schemas.openxmlformats.org/officeDocument/2006/relationships/hyperlink" Target="http://cs.wikipedia.org/wiki/Soubor:Begonia-IMG_0089s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eldmaus_Microtus_arvalis.jpg" TargetMode="External"/><Relationship Id="rId5" Type="http://schemas.openxmlformats.org/officeDocument/2006/relationships/hyperlink" Target="http://cs.wikipedia.org/wiki/Soubor:Erinaceus_europaeus_LC0119.jpg" TargetMode="External"/><Relationship Id="rId4" Type="http://schemas.openxmlformats.org/officeDocument/2006/relationships/hyperlink" Target="http://cs.wikipedia.org/wiki/Soubor:Kos_cern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61237242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412776"/>
            <a:ext cx="7408333" cy="504056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/>
              <a:t>Popis – Materiál slouží k procvičení a prohloubení učiva Prvouky s využitím mezipředmětových vztahů – Český jazyk – </a:t>
            </a:r>
            <a:r>
              <a:rPr lang="cs-CZ" sz="1400" dirty="0" smtClean="0"/>
              <a:t>určování </a:t>
            </a:r>
            <a:r>
              <a:rPr lang="cs-CZ" sz="1400" dirty="0"/>
              <a:t>sloves a podstatných </a:t>
            </a:r>
            <a:r>
              <a:rPr lang="cs-CZ" sz="1400" dirty="0" smtClean="0"/>
              <a:t>jmen. </a:t>
            </a:r>
            <a:endParaRPr lang="cs-CZ" sz="1400" dirty="0"/>
          </a:p>
          <a:p>
            <a:pPr marL="301943" lvl="1" indent="0">
              <a:buNone/>
            </a:pPr>
            <a:r>
              <a:rPr lang="cs-CZ" sz="1400" dirty="0"/>
              <a:t>Snímek č. </a:t>
            </a:r>
            <a:r>
              <a:rPr lang="cs-CZ" sz="1400" dirty="0" smtClean="0"/>
              <a:t>4 a 9 slouží jako osnova pro vypravování.</a:t>
            </a:r>
            <a:endParaRPr lang="cs-CZ" sz="1400" dirty="0"/>
          </a:p>
          <a:p>
            <a:pPr marL="301943" lvl="1" indent="0">
              <a:buNone/>
            </a:pPr>
            <a:r>
              <a:rPr lang="cs-CZ" sz="1400" dirty="0"/>
              <a:t>Snímek č. </a:t>
            </a:r>
            <a:r>
              <a:rPr lang="cs-CZ" sz="1400" dirty="0" smtClean="0"/>
              <a:t>5 až 7 </a:t>
            </a:r>
            <a:r>
              <a:rPr lang="cs-CZ" sz="1400" dirty="0"/>
              <a:t>– Kliknutím do volného prostoru postupně přiřazujeme </a:t>
            </a:r>
            <a:r>
              <a:rPr lang="cs-CZ" sz="1400" dirty="0" smtClean="0"/>
              <a:t>slovesa.</a:t>
            </a:r>
            <a:endParaRPr lang="cs-CZ" sz="1400" dirty="0"/>
          </a:p>
          <a:p>
            <a:pPr marL="301943" lvl="1" indent="0">
              <a:buNone/>
            </a:pPr>
            <a:r>
              <a:rPr lang="cs-CZ" sz="1400" dirty="0"/>
              <a:t>Na snímku č. 8</a:t>
            </a:r>
            <a:r>
              <a:rPr lang="cs-CZ" sz="1400" dirty="0" smtClean="0"/>
              <a:t> shrneme, co jsou slovesa.</a:t>
            </a:r>
          </a:p>
          <a:p>
            <a:pPr marL="301943" lvl="1" indent="0">
              <a:buNone/>
            </a:pPr>
            <a:r>
              <a:rPr lang="cs-CZ" sz="1400" dirty="0"/>
              <a:t>Snímek č. </a:t>
            </a:r>
            <a:r>
              <a:rPr lang="cs-CZ" sz="1400" dirty="0" smtClean="0"/>
              <a:t>10, 11 a 13 a 14– </a:t>
            </a:r>
            <a:r>
              <a:rPr lang="cs-CZ" sz="1400" dirty="0"/>
              <a:t>Kliknutím do volného prostoru postupně přiřazujeme </a:t>
            </a:r>
            <a:r>
              <a:rPr lang="cs-CZ" sz="1400" dirty="0" smtClean="0"/>
              <a:t>podstatná jména.</a:t>
            </a:r>
          </a:p>
          <a:p>
            <a:pPr marL="301943" lvl="1" indent="0">
              <a:buNone/>
            </a:pPr>
            <a:r>
              <a:rPr lang="cs-CZ" sz="1400" dirty="0"/>
              <a:t>Na snímku č. </a:t>
            </a:r>
            <a:r>
              <a:rPr lang="cs-CZ" sz="1400" dirty="0" smtClean="0"/>
              <a:t>12 a 15 </a:t>
            </a:r>
            <a:r>
              <a:rPr lang="cs-CZ" sz="1400" dirty="0"/>
              <a:t>shrneme, co jsou </a:t>
            </a:r>
            <a:r>
              <a:rPr lang="cs-CZ" sz="1400" dirty="0" smtClean="0"/>
              <a:t>podstatná jména.</a:t>
            </a:r>
            <a:endParaRPr lang="cs-CZ" sz="1400" dirty="0"/>
          </a:p>
          <a:p>
            <a:pPr marL="301943" lvl="1" indent="0">
              <a:buNone/>
            </a:pPr>
            <a:r>
              <a:rPr lang="cs-CZ" sz="1400" dirty="0"/>
              <a:t>Na snímku č. </a:t>
            </a:r>
            <a:r>
              <a:rPr lang="cs-CZ" sz="1400" dirty="0" smtClean="0"/>
              <a:t>16 </a:t>
            </a:r>
            <a:r>
              <a:rPr lang="cs-CZ" sz="1400" dirty="0"/>
              <a:t>určujeme slovní druhy. Kontrola po kliknutí na slovo.</a:t>
            </a:r>
          </a:p>
          <a:p>
            <a:pPr marL="301943" lvl="1" indent="0">
              <a:buNone/>
            </a:pPr>
            <a:r>
              <a:rPr lang="cs-CZ" sz="1400" dirty="0"/>
              <a:t>Snímek č. </a:t>
            </a:r>
            <a:r>
              <a:rPr lang="cs-CZ" sz="1400" dirty="0" smtClean="0"/>
              <a:t>17 – Přepnutím na funkci pera (popř. po vytisknutí PL) spojujeme dle zadání. </a:t>
            </a:r>
            <a:endParaRPr lang="cs-CZ" sz="1400" dirty="0"/>
          </a:p>
          <a:p>
            <a:pPr marL="301943" lvl="1" indent="0">
              <a:buNone/>
            </a:pPr>
            <a:r>
              <a:rPr lang="cs-CZ" sz="1400" dirty="0"/>
              <a:t>Na snímku č. </a:t>
            </a:r>
            <a:r>
              <a:rPr lang="cs-CZ" sz="1400" dirty="0" smtClean="0"/>
              <a:t>18 opakujeme učivo – kvíz ANO - NE.</a:t>
            </a:r>
            <a:endParaRPr lang="cs-CZ" sz="1400" dirty="0"/>
          </a:p>
          <a:p>
            <a:pPr marL="301943" lvl="1" indent="0">
              <a:buNone/>
            </a:pPr>
            <a:r>
              <a:rPr lang="cs-CZ" sz="1400" dirty="0"/>
              <a:t>Na snímku č. </a:t>
            </a:r>
            <a:r>
              <a:rPr lang="cs-CZ" sz="1400" dirty="0" smtClean="0"/>
              <a:t>19 </a:t>
            </a:r>
            <a:r>
              <a:rPr lang="cs-CZ" sz="1400" dirty="0"/>
              <a:t>v časovém limitu (odkrytí odkazu na písničku </a:t>
            </a:r>
            <a:r>
              <a:rPr lang="cs-CZ" sz="1400" dirty="0" smtClean="0"/>
              <a:t>Šel zahradník do zahrady) </a:t>
            </a:r>
            <a:r>
              <a:rPr lang="cs-CZ" sz="1400" dirty="0"/>
              <a:t>opakujeme učivo o zvířatech</a:t>
            </a:r>
            <a:r>
              <a:rPr lang="cs-CZ" sz="1400" dirty="0" smtClean="0"/>
              <a:t>.</a:t>
            </a:r>
          </a:p>
          <a:p>
            <a:pPr marL="301943" lvl="1" indent="0">
              <a:buNone/>
            </a:pPr>
            <a:r>
              <a:rPr lang="cs-CZ" sz="1400" dirty="0" smtClean="0"/>
              <a:t>Snímek  č. 20</a:t>
            </a:r>
            <a:r>
              <a:rPr lang="cs-CZ" sz="1400" dirty="0" smtClean="0"/>
              <a:t> – skupinová práce – výroba leporela.</a:t>
            </a:r>
          </a:p>
          <a:p>
            <a:r>
              <a:rPr lang="cs-CZ" sz="1400" dirty="0" smtClean="0"/>
              <a:t>Pomůcky: pastelky, lepidlo</a:t>
            </a:r>
            <a:endParaRPr lang="cs-CZ" sz="1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400" dirty="0"/>
              <a:t>Materiál obsahuje </a:t>
            </a:r>
            <a:r>
              <a:rPr lang="cs-CZ" sz="1400" dirty="0" smtClean="0"/>
              <a:t>21 </a:t>
            </a:r>
            <a:r>
              <a:rPr lang="cs-CZ" sz="1400" dirty="0"/>
              <a:t>stránek a</a:t>
            </a:r>
            <a:r>
              <a:rPr lang="cs-CZ" sz="1400" b="1" dirty="0"/>
              <a:t> </a:t>
            </a:r>
            <a:r>
              <a:rPr lang="cs-CZ" sz="1400" dirty="0"/>
              <a:t>je určen k interaktivní výuce.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pPr marL="0" lvl="0" indent="0">
              <a:buNone/>
            </a:pPr>
            <a:endParaRPr lang="cs-CZ" sz="1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2800" dirty="0" smtClean="0">
                <a:solidFill>
                  <a:schemeClr val="tx1"/>
                </a:solidFill>
              </a:rPr>
              <a:t>Podzimní </a:t>
            </a:r>
            <a:r>
              <a:rPr lang="cs-CZ" sz="2800" dirty="0">
                <a:solidFill>
                  <a:schemeClr val="tx1"/>
                </a:solidFill>
              </a:rPr>
              <a:t>práce na </a:t>
            </a:r>
            <a:r>
              <a:rPr lang="cs-CZ" sz="2800" dirty="0" smtClean="0">
                <a:solidFill>
                  <a:schemeClr val="tx1"/>
                </a:solidFill>
              </a:rPr>
              <a:t>zahradě</a:t>
            </a:r>
          </a:p>
          <a:p>
            <a:pPr lvl="0"/>
            <a:endParaRPr lang="cs-CZ" sz="2800" dirty="0" smtClean="0">
              <a:solidFill>
                <a:schemeClr val="tx1"/>
              </a:solidFill>
            </a:endParaRPr>
          </a:p>
          <a:p>
            <a:pPr lvl="0"/>
            <a:r>
              <a:rPr lang="cs-CZ" sz="2800" dirty="0" smtClean="0">
                <a:solidFill>
                  <a:schemeClr val="tx1"/>
                </a:solidFill>
              </a:rPr>
              <a:t>Podzimní </a:t>
            </a:r>
            <a:r>
              <a:rPr lang="cs-CZ" sz="2800" dirty="0">
                <a:solidFill>
                  <a:schemeClr val="tx1"/>
                </a:solidFill>
              </a:rPr>
              <a:t>květiny na </a:t>
            </a:r>
            <a:r>
              <a:rPr lang="cs-CZ" sz="2800" dirty="0" smtClean="0">
                <a:solidFill>
                  <a:schemeClr val="tx1"/>
                </a:solidFill>
              </a:rPr>
              <a:t>zahradě</a:t>
            </a:r>
          </a:p>
          <a:p>
            <a:pPr lvl="0"/>
            <a:endParaRPr lang="cs-CZ" sz="2800" dirty="0" smtClean="0">
              <a:solidFill>
                <a:schemeClr val="tx1"/>
              </a:solidFill>
            </a:endParaRPr>
          </a:p>
          <a:p>
            <a:pPr lvl="0"/>
            <a:r>
              <a:rPr lang="cs-CZ" sz="2800" dirty="0">
                <a:solidFill>
                  <a:schemeClr val="tx1"/>
                </a:solidFill>
              </a:rPr>
              <a:t>Z</a:t>
            </a:r>
            <a:r>
              <a:rPr lang="cs-CZ" sz="2800" dirty="0" smtClean="0">
                <a:solidFill>
                  <a:schemeClr val="tx1"/>
                </a:solidFill>
              </a:rPr>
              <a:t>vířata </a:t>
            </a:r>
            <a:r>
              <a:rPr lang="cs-CZ" sz="2800" dirty="0">
                <a:solidFill>
                  <a:schemeClr val="tx1"/>
                </a:solidFill>
              </a:rPr>
              <a:t>na </a:t>
            </a:r>
            <a:r>
              <a:rPr lang="cs-CZ" sz="2800" dirty="0" smtClean="0">
                <a:solidFill>
                  <a:schemeClr val="tx1"/>
                </a:solidFill>
              </a:rPr>
              <a:t>zahradě</a:t>
            </a:r>
          </a:p>
          <a:p>
            <a:pPr lvl="0"/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Ovoce a zelenina</a:t>
            </a:r>
          </a:p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 na zahradě</a:t>
            </a:r>
            <a:endParaRPr lang="cs-CZ" dirty="0"/>
          </a:p>
        </p:txBody>
      </p:sp>
      <p:pic>
        <p:nvPicPr>
          <p:cNvPr id="1026" name="Picture 2" descr="C:\Users\rej\AppData\Local\Microsoft\Windows\Temporary Internet Files\Content.IE5\UDYLOKRK\MC900338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30741"/>
            <a:ext cx="1810450" cy="2013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j\AppData\Local\Microsoft\Windows\Temporary Internet Files\Content.IE5\GLNKIR2U\MC9003964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44863"/>
            <a:ext cx="1913644" cy="2025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422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Podzimní práce na zahradě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6" name="Picture 2" descr="C:\Users\rej\AppData\Local\Microsoft\Windows\Temporary Internet Files\Content.IE5\OWOWNQG9\MC900338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402" y="3707967"/>
            <a:ext cx="906643" cy="1231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j\AppData\Local\Microsoft\Windows\Temporary Internet Files\Content.IE5\OWOWNQG9\MC9003102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516" y="2020652"/>
            <a:ext cx="1049715" cy="1395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rej\AppData\Local\Microsoft\Windows\Temporary Internet Files\Content.IE5\FX47HNQS\MC9004282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9225" y="3695529"/>
            <a:ext cx="1136452" cy="123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537" y="2268453"/>
            <a:ext cx="837947" cy="1156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 descr="C:\Users\rej\AppData\Local\Microsoft\Windows\Temporary Internet Files\Content.IE5\OWOWNQG9\MC9003383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9540" y="2152408"/>
            <a:ext cx="563217" cy="1264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rej\AppData\Local\Microsoft\Windows\Temporary Internet Files\Content.IE5\UDYLOKRK\MC9002404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4939" y="3695529"/>
            <a:ext cx="783183" cy="1201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rej\AppData\Local\Microsoft\Windows\Temporary Internet Files\Content.IE5\OWOWNQG9\MC9000896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791" y="2096346"/>
            <a:ext cx="1352139" cy="1376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rej\AppData\Local\Microsoft\Windows\Temporary Internet Files\Content.IE5\FX47HNQS\MC90023244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950" y="3590126"/>
            <a:ext cx="1404595" cy="146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1" descr="C:\Users\rej\AppData\Local\Microsoft\Windows\Temporary Internet Files\Content.IE5\GLNKIR2U\MC90044069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813945"/>
            <a:ext cx="1317025" cy="101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6" descr="C:\Users\rej\AppData\Local\Microsoft\Windows\Temporary Internet Files\Content.IE5\FX47HNQS\MC90033839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106" y="5285875"/>
            <a:ext cx="1324472" cy="12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7" descr="C:\Users\rej\AppData\Local\Microsoft\Windows\Temporary Internet Files\Content.IE5\GLNKIR2U\MC9003384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276" y="5185039"/>
            <a:ext cx="1068880" cy="137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9" descr="C:\Users\rej\AppData\Local\Microsoft\Windows\Temporary Internet Files\Content.IE5\OWOWNQG9\MC90039649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6040" y="5301973"/>
            <a:ext cx="1133434" cy="1199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5" descr="C:\Users\rej\AppData\Local\Microsoft\Windows\Temporary Internet Files\Content.IE5\OWOWNQG9\MC90033840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8861" y="5351682"/>
            <a:ext cx="989261" cy="1100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57207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děláme na podzim na zahradě?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693219" y="2158559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ryjeme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47834" y="2152146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okopáváme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55175" y="2158559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shrabujeme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8660" y="4523775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uklízíme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4293" y="4523775"/>
            <a:ext cx="188329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odvážíme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41413" y="4523775"/>
            <a:ext cx="2004392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shrabujeme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0" name="Picture 18" descr="C:\Users\rej\AppData\Local\Microsoft\Windows\Temporary Internet Files\Content.IE5\OWOWNQG9\MC9003383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164" y="2663162"/>
            <a:ext cx="645746" cy="144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9" descr="C:\Users\rej\AppData\Local\Microsoft\Windows\Temporary Internet Files\Content.IE5\UDYLOKRK\MC9002404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366" y="5113035"/>
            <a:ext cx="907341" cy="1392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rej\AppData\Local\Microsoft\Windows\Temporary Internet Files\Content.IE5\OWOWNQG9\MC900338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860" y="2740552"/>
            <a:ext cx="1003318" cy="1363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C:\Users\rej\AppData\Local\Microsoft\Windows\Temporary Internet Files\Content.IE5\UDYLOKRK\MC9003964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533" y="2711101"/>
            <a:ext cx="1370022" cy="139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7" descr="C:\Users\rej\AppData\Local\Microsoft\Windows\Temporary Internet Files\Content.IE5\GLNKIR2U\MC9003384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836" y="5062546"/>
            <a:ext cx="1184135" cy="1518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8" descr="C:\Users\rej\AppData\Local\Microsoft\Windows\Temporary Internet Files\Content.IE5\GLNKIR2U\MC9002394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492" y="5198630"/>
            <a:ext cx="848103" cy="1314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06368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děláme na podzim na zahradě?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693219" y="2158559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ryjeme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47834" y="2152146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odnášíme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55175" y="2158559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češeme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8660" y="4523775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přeskakujeme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4293" y="4523775"/>
            <a:ext cx="188329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zaléváme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41413" y="4523775"/>
            <a:ext cx="2004392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hrabeme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9" name="Picture 20" descr="C:\Users\rej\AppData\Local\Microsoft\Windows\Temporary Internet Files\Content.IE5\FX47HNQS\MC9003384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366" y="2740552"/>
            <a:ext cx="963701" cy="1485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rej\AppData\Local\Microsoft\Windows\Temporary Internet Files\Content.IE5\OWOWNQG9\MC9003102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7143" y="2785228"/>
            <a:ext cx="1049715" cy="1395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767" y="2785228"/>
            <a:ext cx="1064625" cy="1469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2" descr="C:\Users\rej\AppData\Local\Microsoft\Windows\Temporary Internet Files\Content.IE5\OWOWNQG9\MC9000896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009" y="5133531"/>
            <a:ext cx="1352139" cy="1376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4" descr="C:\Users\rej\AppData\Local\Microsoft\Windows\Temporary Internet Files\Content.IE5\FX47HNQS\MC9002324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39" y="5087995"/>
            <a:ext cx="1404595" cy="146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5" descr="C:\Users\rej\AppData\Local\Microsoft\Windows\Temporary Internet Files\Content.IE5\FX47HNQS\MC9004282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554" y="5126223"/>
            <a:ext cx="1136452" cy="123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9033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děláme na podzim na zahradě?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693219" y="2158559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sklízíme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47834" y="2152146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sbíráme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55175" y="2158559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sázíme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8660" y="4523775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uklízíme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4293" y="4523775"/>
            <a:ext cx="188329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odvážíme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41413" y="4523775"/>
            <a:ext cx="2004392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shrabujeme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1" name="Picture 19" descr="C:\Users\rej\AppData\Local\Microsoft\Windows\Temporary Internet Files\Content.IE5\UDYLOKRK\MC9002404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366" y="5113035"/>
            <a:ext cx="907341" cy="1392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7" descr="C:\Users\rej\AppData\Local\Microsoft\Windows\Temporary Internet Files\Content.IE5\GLNKIR2U\MC900338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836" y="5062546"/>
            <a:ext cx="1184135" cy="1518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1" descr="C:\Users\rej\AppData\Local\Microsoft\Windows\Temporary Internet Files\Content.IE5\GLNKIR2U\MC9004406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153" y="2924944"/>
            <a:ext cx="1482944" cy="114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6" descr="C:\Users\rej\AppData\Local\Microsoft\Windows\Temporary Internet Files\Content.IE5\FX47HNQS\MC9003383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667" y="2941747"/>
            <a:ext cx="1324472" cy="123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9" descr="C:\Users\rej\AppData\Local\Microsoft\Windows\Temporary Internet Files\Content.IE5\OWOWNQG9\MC9003964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023" y="2780928"/>
            <a:ext cx="1317661" cy="1394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5" descr="C:\Users\rej\AppData\Local\Microsoft\Windows\Temporary Internet Files\Content.IE5\OWOWNQG9\MC9003384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023" y="5207666"/>
            <a:ext cx="1166706" cy="1297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1548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děláme na zahradě na podzim?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61643" y="2061248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ryjeme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81592" y="1705471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okopáváme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52952" y="3042434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shrabujeme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8660" y="4523775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uklízíme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89555" y="4986738"/>
            <a:ext cx="188329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odvážíme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452952" y="3758486"/>
            <a:ext cx="2421984" cy="451636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sázíme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1725" y="2764047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odnášíme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07575" y="2310959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češeme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1017" y="5438922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přeskakujeme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89555" y="5668793"/>
            <a:ext cx="188329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zaléváme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279118" y="5667495"/>
            <a:ext cx="2004392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hrabeme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964648" y="3536669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sklízíme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299342" y="4720815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sbíráme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093428" y="2385104"/>
            <a:ext cx="2853339" cy="1151566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SLOVESA</a:t>
            </a:r>
            <a:endParaRPr lang="cs-CZ" sz="4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138293" y="3714410"/>
            <a:ext cx="2763609" cy="1081027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ŘÍKAJÍ, CO KDO DĚLÁ.</a:t>
            </a:r>
            <a:endParaRPr lang="cs-CZ" sz="2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431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Nářadí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2057" name="Picture 9" descr="C:\Users\rej\AppData\Local\Microsoft\Windows\Temporary Internet Files\Content.IE5\GLNKIR2U\MC9004062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191" y="1036166"/>
            <a:ext cx="180657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rej\AppData\Local\Microsoft\Windows\Temporary Internet Files\Content.IE5\OWOWNQG9\MC9002995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9341" y="4713493"/>
            <a:ext cx="1762049" cy="1852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rej\AppData\Local\Microsoft\Windows\Temporary Internet Files\Content.IE5\UDYLOKRK\MC9003002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018788"/>
            <a:ext cx="1807769" cy="153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rej\AppData\Local\Microsoft\Windows\Temporary Internet Files\Content.IE5\GLNKIR2U\MC9002791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5678" y="2535246"/>
            <a:ext cx="1815084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rej\AppData\Local\Microsoft\Windows\Temporary Internet Files\Content.IE5\GLNKIR2U\MC9002863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445" y="4558298"/>
            <a:ext cx="97840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rej\AppData\Local\Microsoft\Windows\Temporary Internet Files\Content.IE5\FX47HNQS\MC9000302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520" y="1340448"/>
            <a:ext cx="1621690" cy="159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rej\AppData\Local\Microsoft\Windows\Temporary Internet Files\Content.IE5\GLNKIR2U\MC9002174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32" y="566210"/>
            <a:ext cx="1815084" cy="184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rej\AppData\Local\Microsoft\Windows\Temporary Internet Files\Content.IE5\UDYLOKRK\MC90035856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08" y="5022560"/>
            <a:ext cx="1834286" cy="154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rej\AppData\Local\Microsoft\Windows\Temporary Internet Files\Content.IE5\UDYLOKRK\MC90028633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538" y="4659214"/>
            <a:ext cx="431597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rej\AppData\Local\Microsoft\Windows\Temporary Internet Files\Content.IE5\UDYLOKRK\MC90033487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4235" y="2591280"/>
            <a:ext cx="1431950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rej\AppData\Local\Microsoft\Windows\Temporary Internet Files\Content.IE5\FX47HNQS\MC90037137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0277" y="4202581"/>
            <a:ext cx="1313993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rej\AppData\Local\Microsoft\Windows\Temporary Internet Files\Content.IE5\GLNKIR2U\MC90036143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37" y="2655416"/>
            <a:ext cx="1827886" cy="154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2521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765" y="332390"/>
            <a:ext cx="8820472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potřebujeme na podzim na zahradě?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693219" y="2158559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žebřík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47834" y="2152146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hrábě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55175" y="2158559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kolečko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8660" y="4523775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rudlík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4293" y="4523775"/>
            <a:ext cx="188329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lopata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41413" y="4523775"/>
            <a:ext cx="2004392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bedýnka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8" name="Picture 19" descr="C:\Users\rej\AppData\Local\Microsoft\Windows\Temporary Internet Files\Content.IE5\GLNKIR2U\MC900217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19" y="2740552"/>
            <a:ext cx="1564101" cy="158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C:\Users\rej\AppData\Local\Microsoft\Windows\Temporary Internet Files\Content.IE5\FX47HNQS\MC9000302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156" y="2711101"/>
            <a:ext cx="1621690" cy="159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5" descr="C:\Users\rej\AppData\Local\Microsoft\Windows\Temporary Internet Files\Content.IE5\GLNKIR2U\MC9003614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782" y="2808900"/>
            <a:ext cx="1827886" cy="1547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4" descr="C:\Users\rej\AppData\Local\Microsoft\Windows\Temporary Internet Files\Content.IE5\FX47HNQS\MC9003713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861" y="5040246"/>
            <a:ext cx="1154460" cy="159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3" descr="C:\Users\rej\AppData\Local\Microsoft\Windows\Temporary Internet Files\Content.IE5\UDYLOKRK\MC9003348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334" y="4959631"/>
            <a:ext cx="1295739" cy="164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4" descr="C:\Users\rej\AppData\Local\Microsoft\Windows\Temporary Internet Files\Content.IE5\GLNKIR2U\MC9002791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165" y="5130241"/>
            <a:ext cx="1815084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43058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637" y="332390"/>
            <a:ext cx="8712968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potřebujeme na podzim na zahradě?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693219" y="2158559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47834" y="2152146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hrábě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55175" y="2158559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motyka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8660" y="4523775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rudlík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4293" y="4523775"/>
            <a:ext cx="188329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lopatka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41413" y="4523775"/>
            <a:ext cx="2004392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konvička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7" name="Picture 24" descr="C:\Users\rej\AppData\Local\Microsoft\Windows\Temporary Internet Files\Content.IE5\FX47HNQS\MC9003713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861" y="5040246"/>
            <a:ext cx="1154460" cy="159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3" descr="C:\Users\rej\AppData\Local\Microsoft\Windows\Temporary Internet Files\Content.IE5\UDYLOKRK\MC9003002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939" y="2808900"/>
            <a:ext cx="1807769" cy="153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 descr="C:\Users\rej\AppData\Local\Microsoft\Windows\Temporary Internet Files\Content.IE5\UDYLOKRK\MC9003585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19" y="2812558"/>
            <a:ext cx="1834286" cy="1543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5" descr="C:\Users\rej\AppData\Local\Microsoft\Windows\Temporary Internet Files\Content.IE5\GLNKIR2U\MC9002863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3" y="2601581"/>
            <a:ext cx="97840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0" descr="C:\Users\rej\AppData\Local\Microsoft\Windows\Temporary Internet Files\Content.IE5\OWOWNQG9\MC9002995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184" y="5124340"/>
            <a:ext cx="1359875" cy="1429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9" descr="C:\Users\rej\AppData\Local\Microsoft\Windows\Temporary Internet Files\Content.IE5\GLNKIR2U\MC9004062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230" y="4985440"/>
            <a:ext cx="180657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61888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věcí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93219" y="2158559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žebřík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47834" y="1998656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hrábě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76256" y="3219110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kolečko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2184" y="4352807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rudlík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47864" y="5777728"/>
            <a:ext cx="188329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lopata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30929" y="5314765"/>
            <a:ext cx="2004392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bedýnka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88278" y="3368040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09462" y="2203463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hrábě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65405" y="4289233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motyka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0324" y="5545597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konvička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635414" y="2747282"/>
            <a:ext cx="3585906" cy="1837007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PODSTATNÁ JMÉNA</a:t>
            </a:r>
            <a:endParaRPr lang="cs-CZ" sz="4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186023" y="4755256"/>
            <a:ext cx="2484688" cy="918504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JSOU NÁZVY VĚCÍ</a:t>
            </a:r>
            <a:endParaRPr lang="cs-CZ" sz="28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3230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9628" y="338328"/>
            <a:ext cx="8490844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Podzimní květiny na zahradě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683568" y="1916832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astra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38183" y="1910419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jiřina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45524" y="1916832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chryzantéma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9009" y="4282048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růže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54642" y="4282048"/>
            <a:ext cx="188329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begonie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31762" y="4282048"/>
            <a:ext cx="2004392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pelargonie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026" name="Picture 2" descr="C:\Users\Lucie\AppData\Local\Microsoft\Windows\Temporary Internet Files\Content.IE5\I3GV8HG6\MP900407461[1].jpg"/>
          <p:cNvPicPr>
            <a:picLocks noChangeAspect="1" noChangeArrowheads="1"/>
          </p:cNvPicPr>
          <p:nvPr/>
        </p:nvPicPr>
        <p:blipFill>
          <a:blip r:embed="rId2" cstate="print"/>
          <a:srcRect r="12101"/>
          <a:stretch>
            <a:fillRect/>
          </a:stretch>
        </p:blipFill>
        <p:spPr bwMode="auto">
          <a:xfrm>
            <a:off x="323528" y="2348880"/>
            <a:ext cx="2457923" cy="1872208"/>
          </a:xfrm>
          <a:prstGeom prst="rect">
            <a:avLst/>
          </a:prstGeom>
          <a:noFill/>
        </p:spPr>
      </p:pic>
      <p:pic>
        <p:nvPicPr>
          <p:cNvPr id="1029" name="Picture 5" descr="C:\Users\Lucie\AppData\Local\Microsoft\Windows\Temporary Internet Files\Content.IE5\I3GV8HG6\MC90043687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54237" y="2395185"/>
            <a:ext cx="1800200" cy="1800200"/>
          </a:xfrm>
          <a:prstGeom prst="rect">
            <a:avLst/>
          </a:prstGeom>
          <a:noFill/>
        </p:spPr>
      </p:pic>
      <p:pic>
        <p:nvPicPr>
          <p:cNvPr id="1033" name="Picture 9" descr="C:\Users\Lucie\AppData\Local\Microsoft\Windows\Temporary Internet Files\Content.IE5\I3GV8HG6\MC90043687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50581" y="2251169"/>
            <a:ext cx="1875656" cy="1875656"/>
          </a:xfrm>
          <a:prstGeom prst="rect">
            <a:avLst/>
          </a:prstGeom>
          <a:noFill/>
        </p:spPr>
      </p:pic>
      <p:pic>
        <p:nvPicPr>
          <p:cNvPr id="1035" name="Picture 11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797152"/>
            <a:ext cx="1980716" cy="1872208"/>
          </a:xfrm>
          <a:prstGeom prst="rect">
            <a:avLst/>
          </a:prstGeom>
          <a:noFill/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6" cstate="print"/>
          <a:srcRect l="26034" t="20827" r="32474" b="31009"/>
          <a:stretch>
            <a:fillRect/>
          </a:stretch>
        </p:blipFill>
        <p:spPr bwMode="auto">
          <a:xfrm>
            <a:off x="2987824" y="4797152"/>
            <a:ext cx="2580611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Obdélník 30"/>
          <p:cNvSpPr/>
          <p:nvPr/>
        </p:nvSpPr>
        <p:spPr>
          <a:xfrm>
            <a:off x="4860032" y="6309320"/>
            <a:ext cx="875185" cy="3176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č.01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7" cstate="print"/>
          <a:srcRect l="25785" t="28265" r="33463" b="30155"/>
          <a:stretch>
            <a:fillRect/>
          </a:stretch>
        </p:blipFill>
        <p:spPr bwMode="auto">
          <a:xfrm>
            <a:off x="5971246" y="4797152"/>
            <a:ext cx="2935963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Obdélník 32"/>
          <p:cNvSpPr/>
          <p:nvPr/>
        </p:nvSpPr>
        <p:spPr>
          <a:xfrm>
            <a:off x="8100392" y="6309320"/>
            <a:ext cx="875185" cy="3176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č.02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3220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9628" y="338328"/>
            <a:ext cx="8490844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Zvířata na podzimní zahradě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654260" y="1700808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žížala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08875" y="1694395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kos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16216" y="1700808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ježek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9701" y="4066024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hraboš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25334" y="4066024"/>
            <a:ext cx="188329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hlemýžď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02454" y="4066024"/>
            <a:ext cx="2004392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ropucha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050" name="Picture 2" descr="C:\Users\Lucie\AppData\Local\Microsoft\Windows\Temporary Internet Files\Content.IE5\E2P6WL0E\MC90005734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132856"/>
            <a:ext cx="2092973" cy="1728192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 l="29919" t="29210" r="34644" b="32688"/>
          <a:stretch>
            <a:fillRect/>
          </a:stretch>
        </p:blipFill>
        <p:spPr bwMode="auto">
          <a:xfrm>
            <a:off x="3131840" y="2204864"/>
            <a:ext cx="2592288" cy="1742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Obdélník 19"/>
          <p:cNvSpPr/>
          <p:nvPr/>
        </p:nvSpPr>
        <p:spPr>
          <a:xfrm>
            <a:off x="4860032" y="3645024"/>
            <a:ext cx="875185" cy="3176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č.03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/>
          <a:srcRect l="25688" t="27990" r="33560" b="22871"/>
          <a:stretch>
            <a:fillRect/>
          </a:stretch>
        </p:blipFill>
        <p:spPr bwMode="auto">
          <a:xfrm>
            <a:off x="6300192" y="2204864"/>
            <a:ext cx="2388727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Obdélník 23"/>
          <p:cNvSpPr/>
          <p:nvPr/>
        </p:nvSpPr>
        <p:spPr>
          <a:xfrm>
            <a:off x="7812360" y="3645024"/>
            <a:ext cx="875185" cy="3176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č.04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/>
          <a:srcRect l="25688" t="24210" r="36513" b="26650"/>
          <a:stretch>
            <a:fillRect/>
          </a:stretch>
        </p:blipFill>
        <p:spPr bwMode="auto">
          <a:xfrm>
            <a:off x="323528" y="4581128"/>
            <a:ext cx="2475967" cy="20117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Obdélník 24"/>
          <p:cNvSpPr/>
          <p:nvPr/>
        </p:nvSpPr>
        <p:spPr>
          <a:xfrm>
            <a:off x="1907704" y="6237312"/>
            <a:ext cx="875185" cy="3176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č.05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 cstate="print"/>
          <a:srcRect l="26278" t="28935" r="32969" b="22871"/>
          <a:stretch>
            <a:fillRect/>
          </a:stretch>
        </p:blipFill>
        <p:spPr bwMode="auto">
          <a:xfrm>
            <a:off x="3131840" y="4581128"/>
            <a:ext cx="2664296" cy="1969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Obdélník 29"/>
          <p:cNvSpPr/>
          <p:nvPr/>
        </p:nvSpPr>
        <p:spPr>
          <a:xfrm>
            <a:off x="4860032" y="6237312"/>
            <a:ext cx="875185" cy="3176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č.06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061" name="Picture 13" descr="C:\Users\Lucie\AppData\Local\Microsoft\Windows\Temporary Internet Files\Content.IE5\KICHX765\MP90044863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4581128"/>
            <a:ext cx="2592288" cy="19442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72896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zvířat a rostlin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4067944" y="6309320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45759" y="3064735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žížala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6176" y="2620061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kos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20029" y="4512538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ježek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667" y="5252810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hraboš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66048" y="1852553"/>
            <a:ext cx="188329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hlemýžď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33762" y="5484291"/>
            <a:ext cx="2004392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ropucha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6590" y="1898507"/>
            <a:ext cx="1740895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astra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83337" y="1901924"/>
            <a:ext cx="2166740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jiřina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25416" y="3517823"/>
            <a:ext cx="1912738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chryzantéma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37906" y="4309377"/>
            <a:ext cx="20767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růže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434114" y="2831825"/>
            <a:ext cx="3559100" cy="1449231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PODSTATNÁ JMÉNA</a:t>
            </a:r>
            <a:endParaRPr lang="cs-CZ" sz="4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594367" y="4734467"/>
            <a:ext cx="3344679" cy="937163"/>
          </a:xfrm>
          <a:prstGeom prst="round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JSOU NÁZVY ZVÍŘAT A ROSTLIN</a:t>
            </a:r>
          </a:p>
        </p:txBody>
      </p:sp>
    </p:spTree>
    <p:extLst>
      <p:ext uri="{BB962C8B-B14F-4D97-AF65-F5344CB8AC3E}">
        <p14:creationId xmlns:p14="http://schemas.microsoft.com/office/powerpoint/2010/main" val="8922505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7" grpId="0"/>
      <p:bldP spid="18" grpId="0"/>
      <p:bldP spid="19" grpId="0"/>
      <p:bldP spid="20" grpId="0"/>
      <p:bldP spid="21" grpId="0" animBg="1"/>
      <p:bldP spid="2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827584" y="875831"/>
            <a:ext cx="2808313" cy="1403213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5237249" y="875831"/>
            <a:ext cx="2808313" cy="1403213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04067" y="362643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trháme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04067" y="99291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vozíme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04067" y="309973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nosíme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04067" y="573325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růže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04067" y="151961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astra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04067" y="257302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žížala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04067" y="467984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češeme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04067" y="46620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hrabeme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635897" y="6222798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lezeme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604067" y="415314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dáváme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04067" y="204632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košík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04067" y="520655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zaléváme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45444" y="2448922"/>
            <a:ext cx="1886508" cy="640809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ázvy rostlin, zvířat, věcí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818088" y="2448921"/>
            <a:ext cx="1886508" cy="640809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Co děláme?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240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11111E-6 C 0.00468 0.00093 0.01041 -0.00046 0.01406 0.00347 C 0.01631 0.00579 0.01649 0.01042 0.01805 0.01366 C 0.01857 0.06111 0.01024 0.13866 0.03472 0.18634 C 0.03628 0.2044 0.03992 0.22153 0.04235 0.23935 C 0.04357 0.24861 0.04461 0.26111 0.04999 0.26829 C 0.05312 0.27245 0.06371 0.275 0.06805 0.27685 C 0.06961 0.28773 0.07135 0.29861 0.07308 0.30949 C 0.07447 0.31829 0.07499 0.32986 0.07829 0.33843 C 0.0809 0.34514 0.08419 0.34815 0.08853 0.35394 C 0.09166 0.3581 0.09774 0.35579 0.10138 0.35903 C 0.10781 0.36482 0.11562 0.36574 0.12308 0.36759 C 0.13124 0.37454 0.14426 0.37778 0.15381 0.3794 C 0.17378 0.3831 0.19409 0.38426 0.21406 0.38796 C 0.24149 0.39861 0.26145 0.40324 0.28211 0.43079 C 0.28732 0.4257 0.28992 0.42269 0.29617 0.4206 C 0.29965 0.41945 0.30642 0.41713 0.30642 0.41713 C 0.31319 0.41088 0.32274 0.40995 0.33072 0.40857 C 0.34287 0.40926 0.35919 0.40556 0.37048 0.41528 C 0.36926 0.42107 0.36822 0.42477 0.36406 0.42732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46 -0.04351 C 0.01128 -0.04305 0.01545 -0.04351 0.01909 -0.04189 C 0.02343 -0.04004 0.02604 -0.02916 0.02812 -0.02476 C 0.0335 -0.01412 0.0375 -0.00972 0.03958 0.00255 C 0.04201 0.01598 0.04357 0.03542 0.05104 0.04537 C 0.05312 0.05556 0.05989 0.06551 0.06389 0.07454 C 0.071 0.09051 0.07986 0.10811 0.08437 0.1257 C 0.09271 0.15764 0.09548 0.19167 0.10503 0.22315 C 0.11128 0.27547 0.12361 0.32732 0.13698 0.37709 C 0.14253 0.39792 0.14409 0.42338 0.15364 0.4419 C 0.1585 0.47246 0.18177 0.49051 0.19722 0.51204 C 0.21041 0.53033 0.22343 0.54862 0.23698 0.56667 C 0.24566 0.57824 0.25399 0.59514 0.26528 0.60255 C 0.28246 0.61389 0.32274 0.61991 0.3434 0.62315 C 0.34462 0.62431 0.34583 0.6257 0.34722 0.62662 C 0.34843 0.62732 0.35 0.62709 0.35104 0.62824 C 0.35538 0.6338 0.35017 0.63334 0.35364 0.63334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3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72 0.0581 C 0.14201 0.04838 0.14132 0.04768 0.14878 0.05463 C 0.15451 0.06643 0.15278 0.06088 0.15521 0.0699 C 0.1526 0.08634 0.14774 0.09838 0.13975 0.11111 C 0.13559 0.11782 0.13229 0.125 0.12691 0.12986 C 0.12014 0.14421 0.11284 0.16018 0.1 0.16574 C 0.08455 0.17986 0.06059 0.18958 0.04236 0.1949 C 0.03576 0.19907 0.02916 0.20138 0.02309 0.20671 C -0.00643 0.23287 -0.02726 0.26875 -0.05122 0.30254 C -0.05538 0.30833 -0.05938 0.31458 -0.06407 0.31967 C -0.06841 0.3243 -0.07309 0.32824 -0.07691 0.33333 C -0.08004 0.3375 -0.08403 0.34097 -0.08716 0.34513 C -0.09514 0.35578 -0.10174 0.37268 -0.11285 0.37777 C -0.12413 0.39768 -0.1092 0.3743 -0.1217 0.38634 C -0.12344 0.38796 -0.12396 0.3912 -0.12552 0.39305 C -0.12934 0.39791 -0.13038 0.39791 -0.13455 0.4 C -0.14549 0.41064 -0.15851 0.41597 -0.1717 0.41875 C -0.19792 0.41782 -0.21788 0.42963 -0.23455 0.40671 C -0.23698 0.39791 -0.23716 0.39421 -0.23594 0.38449 C -0.24566 0.38402 -0.25556 0.38426 -0.26528 0.38287 C -0.26806 0.3824 -0.27309 0.37939 -0.27309 0.37963 C -0.27917 0.37338 -0.2875 0.36713 -0.29479 0.36412 C -0.30261 0.35694 -0.31111 0.35671 -0.32049 0.35555 C -0.32535 0.35324 -0.32743 0.34838 -0.33195 0.34513 C -0.33594 0.34213 -0.34045 0.34027 -0.34479 0.33842 C -0.34722 0.33634 -0.35035 0.33564 -0.35261 0.33333 C -0.35382 0.33194 -0.35729 0.32222 -0.35764 0.32129 C -0.35938 0.31111 -0.3625 0.31226 -0.36667 0.30416 C -0.36823 0.29791 -0.36667 0.29976 -0.37049 0.29745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C 0.00746 0.00277 0.00851 0.00439 0.01267 0.01365 C 0.01371 0.01898 0.01667 0.02361 0.01667 0.02916 C 0.01667 0.04722 0.01476 0.06435 0.00503 0.07685 C -0.0007 0.09213 -0.01389 0.10347 -0.02448 0.11296 C -0.02535 0.11365 -0.03577 0.1162 -0.03594 0.1162 C -0.04479 0.11921 -0.05382 0.11921 -0.06285 0.12129 C -0.07795 0.12476 -0.08958 0.12708 -0.10521 0.12824 C -0.11302 0.12986 -0.12049 0.13194 -0.1283 0.13333 C -0.13768 0.13796 -0.14219 0.14814 -0.14879 0.1574 C -0.15243 0.17245 -0.16493 0.18263 -0.17309 0.19328 C -0.18021 0.20254 -0.17344 0.19861 -0.18212 0.20185 C -0.18698 0.21134 -0.18195 0.20393 -0.19236 0.21018 C -0.19965 0.21458 -0.20712 0.22037 -0.21424 0.22569 C -0.21893 0.22916 -0.22188 0.23379 -0.22708 0.23588 C -0.22986 0.24166 -0.23733 0.25138 -0.23733 0.25138 C -0.24254 0.26551 -0.24549 0.27338 -0.25521 0.28217 C -0.25677 0.28356 -0.25747 0.28611 -0.25903 0.28726 C -0.26736 0.29282 -0.27934 0.29051 -0.28854 0.29236 C -0.29549 0.29884 -0.29983 0.30902 -0.30781 0.31296 C -0.31615 0.32129 -0.32083 0.32129 -0.3309 0.32129 " pathEditMode="relative" ptsTypes="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43 -0.03264 C 0.02708 -0.0294 0.03646 -0.02083 0.0375 -0.01898 C 0.0401 -0.01435 0.04514 -0.00509 0.04514 -0.00486 C 0.04618 0.00347 0.04791 0.01157 0.04878 0.02037 C 0.04861 0.03218 0.05017 0.06227 0.04514 0.07847 C 0.02656 0.13704 -0.00729 0.17407 -0.04844 0.20324 C -0.06094 0.21204 -0.08247 0.23125 -0.09705 0.2375 C -0.10278 0.23588 -0.11511 0.23518 -0.12153 0.22893 C -0.13021 0.2206 -0.13785 0.2088 -0.14323 0.19653 C -0.14479 0.19282 -0.14462 0.1875 -0.14722 0.18449 C -0.15174 0.17847 -0.1599 0.18171 -0.16632 0.18102 C -0.17153 0.17893 -0.17639 0.17616 -0.18038 0.17083 C -0.1849 0.16481 -0.18525 0.15648 -0.19063 0.15046 C -0.19705 0.14352 -0.20486 0.14167 -0.2125 0.13843 C -0.21997 0.13148 -0.21493 0.12523 -0.22413 0.1213 C -0.22778 0.11366 -0.23646 0.11134 -0.24323 0.10926 C -0.2474 0.10787 -0.25608 0.10602 -0.25608 0.10625 C -0.25903 0.10648 -0.26216 0.10648 -0.26511 0.10764 C -0.27032 0.10972 -0.27292 0.11736 -0.27535 0.12292 C -0.27847 0.13009 -0.28316 0.13403 -0.28559 0.1419 C -0.28802 0.14977 -0.28959 0.15787 -0.29202 0.16574 C -0.29202 0.16875 -0.27934 0.25278 -0.30104 0.27176 C -0.30452 0.27893 -0.31025 0.28588 -0.31632 0.28889 C -0.32604 0.29838 -0.33941 0.30255 -0.35104 0.30602 C -0.35313 0.30671 -0.35521 0.30694 -0.35729 0.30764 C -0.36111 0.3088 -0.36893 0.31111 -0.36893 0.31134 C -0.37535 0.31944 -0.38264 0.33148 -0.39063 0.33657 C -0.39202 0.33843 -0.39306 0.34051 -0.39462 0.3419 C -0.39566 0.34282 -0.3974 0.34259 -0.39844 0.34352 C -0.40347 0.34792 -0.40347 0.35046 -0.4099 0.35046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30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C 0.00347 0.00046 0.00712 -0.00024 0.01024 0.00162 C 0.01406 0.0037 0.01441 0.01759 0.01528 0.02222 C 0.01441 0.03703 0.0191 0.07361 0.00243 0.08032 C -0.00504 0.08726 -0.0132 0.09027 -0.02188 0.09398 C -0.0309 0.10208 -0.01945 0.09282 -0.03212 0.09907 C -0.03715 0.10162 -0.03924 0.10416 -0.04497 0.10601 C -0.04983 0.11041 -0.05313 0.11134 -0.05903 0.11273 C -0.06754 0.12037 -0.07778 0.13125 -0.08733 0.1368 C -0.09097 0.13889 -0.09514 0.13865 -0.09879 0.14027 C -0.10434 0.14282 -0.11094 0.14722 -0.11667 0.14884 C -0.13021 0.15254 -0.14514 0.1537 -0.15903 0.15555 C -0.17118 0.15926 -0.15625 0.15509 -0.1783 0.15902 C -0.18542 0.16041 -0.19184 0.16551 -0.19879 0.16759 C -0.20747 0.17014 -0.21597 0.17314 -0.22448 0.17615 C -0.22761 0.18472 -0.23264 0.19027 -0.23594 0.19838 C -0.24167 0.21203 -0.24531 0.22453 -0.24879 0.23935 C -0.24844 0.24699 -0.24879 0.26111 -0.24618 0.27014 C -0.2441 0.27731 -0.24097 0.28148 -0.23733 0.28726 C -0.22535 0.30648 -0.22327 0.30879 -0.20521 0.31273 C -0.19497 0.31226 -0.18455 0.31296 -0.17448 0.31111 C -0.15851 0.3081 -0.14306 0.29282 -0.1283 0.28541 C -0.11354 0.27801 -0.10052 0.27338 -0.08472 0.27176 C -0.05868 0.26365 -0.03299 0.26111 -0.00643 0.25648 C 0.02118 0.25162 0.04757 0.24097 0.07552 0.23773 C 0.08038 0.22777 0.08646 0.22268 0.09357 0.21551 C 0.09531 0.21389 0.09583 0.21041 0.09739 0.20856 C 0.10069 0.20439 0.11024 0.1949 0.11528 0.18981 C 0.12101 0.18402 0.12517 0.17384 0.13194 0.17106 C 0.13611 0.1625 0.14687 0.15671 0.15382 0.15046 C 0.15729 0.1412 0.15521 0.13495 0.16267 0.13171 C 0.17986 0.13333 0.17378 0.13333 0.18073 0.13333 " pathEditMode="relative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11 -0.01805 C 0.07135 -0.01643 0.07274 -0.0169 0.07778 -0.00625 C 0.07743 0.00278 0.08142 0.02986 0.06892 0.03496 C 0.06215 0.03773 0.0559 0.04074 0.04965 0.04514 C 0.04583 0.04769 0.03802 0.05185 0.03802 0.05209 C 0.03229 0.05787 0.02795 0.05741 0.02135 0.06042 C 0.01128 0.06528 0.00121 0.07014 -0.00938 0.07246 C -0.02535 0.07963 -0.04011 0.0838 -0.05677 0.08611 C -0.06163 0.0882 -0.0658 0.09005 -0.07084 0.09121 C -0.08073 0.10023 -0.09011 0.1081 -0.09913 0.11852 C -0.11667 0.13912 -0.09306 0.11273 -0.10799 0.13218 C -0.1092 0.13357 -0.11077 0.13449 -0.11198 0.13565 C -0.11372 0.13727 -0.11563 0.13866 -0.11702 0.14074 C -0.12604 0.15301 -0.13386 0.17523 -0.14011 0.19051 C -0.1507 0.21644 -0.15938 0.24352 -0.16441 0.27246 C -0.16389 0.2838 -0.1658 0.29653 -0.16198 0.30671 C -0.1467 0.34653 -0.09167 0.34977 -0.06441 0.35116 C -0.04514 0.35209 -0.02604 0.35232 -0.00677 0.35278 C 0.01701 0.34722 0.03212 0.33496 0.05468 0.32384 C 0.12639 0.28866 0.20121 0.26019 0.26493 0.20232 C 0.27066 0.18773 0.27864 0.18588 0.28941 0.18009 C 0.29114 0.17917 0.29271 0.17732 0.29444 0.17662 C 0.29861 0.175 0.30729 0.17338 0.30729 0.17361 C 0.30989 0.17384 0.3125 0.17616 0.31493 0.175 C 0.31632 0.17431 0.31232 0.17292 0.31111 0.17153 C 0.30972 0.16991 0.30833 0.16829 0.30729 0.16644 C 0.30121 0.15533 0.29548 0.14375 0.28802 0.13403 C 0.28541 0.12685 0.28403 0.12176 0.28038 0.11528 C 0.27882 0.1081 0.27587 0.10093 0.27274 0.09468 C 0.26857 0.10023 0.26528 0.10625 0.26111 0.11181 C 0.25989 0.11667 0.25868 0.11991 0.25607 0.12384 " pathEditMode="relative" rAng="0" ptsTypes="fffffffffffffffffff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7066 -0.33634 C 0.67326 -0.33588 0.67604 -0.33634 0.6783 -0.33472 C 0.67968 -0.33379 0.67968 -0.33078 0.6809 -0.32963 C 0.68194 -0.32847 0.6835 -0.32847 0.68472 -0.32801 C 0.69965 -0.2706 0.64409 -0.25046 0.61423 -0.24421 C 0.61041 -0.24351 0.60659 -0.24282 0.60278 -0.24236 C 0.59427 -0.2412 0.57708 -0.23912 0.57708 -0.23889 C 0.56718 -0.23541 0.55833 -0.2324 0.54896 -0.22708 C 0.53368 -0.20764 0.53212 -0.21828 0.49896 -0.21689 C 0.48802 -0.21458 0.47795 -0.21273 0.46684 -0.21157 C 0.44149 -0.20509 0.41562 -0.20555 0.38993 -0.20301 C 0.37326 -0.19791 0.35972 -0.19282 0.34375 -0.18426 C 0.33923 -0.18171 0.3342 -0.18171 0.32968 -0.17916 C 0.32621 -0.17708 0.31944 -0.17245 0.31944 -0.17222 C 0.31371 -0.16435 0.31093 -0.15324 0.30399 -0.14676 C 0.30208 -0.13912 0.29566 -0.13333 0.29114 -0.12801 C 0.27291 -0.10694 0.25087 -0.0875 0.22708 -0.08009 C 0.21562 -0.06921 0.22205 -0.07314 0.21302 -0.06967 C 0.21041 -0.06875 0.20521 -0.06643 0.20521 -0.0662 C 0.19896 -0.06088 0.18871 -0.06018 0.2092 -0.06296 C 0.21545 -0.06551 0.21788 -0.06643 0.22448 -0.06458 C 0.22812 -0.0574 0.23264 -0.0537 0.23854 -0.05092 C 0.24791 -0.05277 0.24878 -0.05208 0.25139 -0.06296 C 0.25017 -0.07268 0.25052 -0.08217 0.24635 -0.09027 C 0.24375 -0.10324 0.24375 -0.10949 0.24375 -0.12453 " pathEditMode="relative" rAng="0" ptsTypes="ffffffffffffffffffffffff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857 -0.03681 C 0.37326 -0.03611 0.37812 -0.03704 0.38263 -0.03496 C 0.38628 -0.03334 0.39166 -0.01459 0.39409 -0.00926 C 0.39375 -0.00139 0.39392 0.00671 0.39288 0.01458 C 0.3927 0.01666 0.38888 0.02477 0.38767 0.02662 C 0.37239 0.04907 0.36857 0.04213 0.34809 0.05208 C 0.3302 0.06088 0.31788 0.06412 0.2993 0.06921 C 0.2927 0.07106 0.28663 0.07453 0.28003 0.07615 C 0.25937 0.08102 0.23784 0.0787 0.21718 0.08472 C 0.20868 0.08402 0.20017 0.08449 0.19166 0.08287 C 0.1875 0.08217 0.17395 0.07453 0.16979 0.07268 C 0.15382 0.06597 0.1401 0.05879 0.125 0.04884 C 0.12031 0.04583 0.11458 0.04583 0.10954 0.04375 C 0.10729 0.04051 0.10399 0.03865 0.10191 0.03518 C 0.09913 0.03078 0.1 0.01967 0.09409 0.01967 " pathEditMode="relative" rAng="0" ptsTypes="ffffffffffffffA">
                                      <p:cBhvr>
                                        <p:cTn id="3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09 -0.05718 C 0.09479 -0.05185 0.09653 -0.04699 0.0967 -0.04167 C 0.09843 -0.00486 0.096 -0.00278 0.10173 0.02153 C 0.10225 0.02778 0.10156 0.03426 0.10312 0.04028 C 0.10468 0.04653 0.10764 0.05231 0.11076 0.0574 C 0.12343 0.0787 0.12621 0.08518 0.14791 0.08819 C 0.16996 0.0875 0.20816 0.08055 0.23246 0.09166 C 0.23732 0.09768 0.24427 0.10046 0.25052 0.1037 C 0.25295 0.10509 0.25816 0.10694 0.25816 0.10717 C 0.2684 0.10648 0.27864 0.10694 0.28889 0.10532 C 0.3033 0.10301 0.31545 0.09004 0.32864 0.08472 C 0.33732 0.08125 0.35104 0.08055 0.35937 0.07963 C 0.39132 0.07014 0.41562 0.06412 0.44409 0.04028 C 0.44791 0.03333 0.45191 0.02778 0.45434 0.0199 C 0.45538 0.01643 0.45694 0.00949 0.45694 0.00972 C 0.45486 -0.03449 0.45052 -0.06482 0.44531 -0.10672 C 0.44427 -0.12315 0.44479 -0.15116 0.44149 -0.16644 C 0.43889 -0.17824 0.41718 -0.19283 0.40937 -0.1956 C 0.40434 -0.19491 0.39896 -0.19607 0.39409 -0.19375 C 0.39045 -0.1919 0.38819 -0.18681 0.38507 -0.18357 C 0.37239 -0.17014 0.36562 -0.15926 0.35694 -0.14074 C 0.35486 -0.13635 0.35104 -0.1338 0.34791 -0.13056 C 0.33906 -0.12176 0.33003 -0.11343 0.321 -0.10486 C 0.30798 -0.0926 0.2901 -0.06852 0.28003 -0.05023 C 0.27673 -0.0382 0.28125 -0.05093 0.27482 -0.04352 C 0.27326 -0.04167 0.27257 -0.03843 0.271 -0.03658 C 0.26701 -0.03172 0.26267 -0.02732 0.25816 -0.02292 C 0.25312 -0.01806 0.25399 -0.0206 0.24913 -0.01783 C 0.246 -0.01597 0.2434 -0.01273 0.24028 -0.01088 C 0.23541 -0.0081 0.23264 -0.00903 0.22864 -0.00417 " pathEditMode="relative" rAng="0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42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4 0.02153 C 0.06041 0.02384 0.05989 0.02315 0.06771 0.04028 C 0.06666 0.04768 0.06666 0.05532 0.06493 0.0625 C 0.05694 0.09514 0.02708 0.11551 0.00347 0.12222 C -0.03229 0.12037 -0.03264 0.12129 -0.07084 0.11551 C -0.08663 0.11319 -0.09966 0.10555 -0.11441 0.1 C -0.12778 0.09514 -0.14184 0.09467 -0.15556 0.09143 C -0.17084 0.08333 -0.17657 0.07453 -0.18889 0.06065 C -0.1941 0.05486 -0.19618 0.04815 -0.20174 0.04375 C -0.21233 0.04444 -0.22361 0.04213 -0.23368 0.04699 C -0.23837 0.0493 -0.24045 0.05509 -0.24532 0.05741 C -0.24879 0.05625 -0.25157 0.05578 -0.25417 0.05231 C -0.25521 0.05092 -0.25521 0.04745 -0.25677 0.04699 C -0.26146 0.04537 -0.26979 0.04537 -0.27604 0.04537 " pathEditMode="relative" rAng="0" ptsTypes="fffffffffffff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547 C 0.02743 -0.01528 -0.00069 -0.02176 0.07569 -0.02385 C 0.09427 -0.0257 0.11076 -0.03102 0.12951 -0.03241 C 0.1474 -0.03704 0.16441 -0.04931 0.18073 -0.05973 C 0.19826 -0.07061 0.21806 -0.07686 0.23212 -0.09561 C 0.23455 -0.1095 0.23976 -0.11899 0.24479 -0.13149 C 0.24896 -0.1419 0.25087 -0.15348 0.25503 -0.16389 C 0.25851 -0.17223 0.26285 -0.17987 0.26667 -0.18797 C 0.26806 -0.19075 0.26927 -0.19352 0.27049 -0.1963 C 0.27135 -0.19815 0.27309 -0.20162 0.27309 -0.20139 C 0.27014 -0.2125 0.27187 -0.22176 0.27691 -0.23056 C 0.27795 -0.23496 0.27778 -0.24005 0.27951 -0.24422 C 0.28142 -0.24885 0.28889 -0.25139 0.29236 -0.25278 C 0.30069 -0.26042 0.30955 -0.25741 0.31927 -0.25625 C 0.32726 -0.24815 0.33385 -0.23843 0.34097 -0.22894 C 0.3434 -0.2257 0.34427 -0.22084 0.34618 -0.2169 C 0.34948 -0.20325 0.34722 -0.18982 0.35503 -0.1794 C 0.35851 -0.16621 0.35365 -0.18241 0.36024 -0.16899 C 0.36181 -0.16598 0.36198 -0.16227 0.36285 -0.1588 C 0.36181 -0.14028 0.36215 -0.13033 0.35503 -0.11598 C 0.35208 -0.10325 0.33663 -0.08264 0.32691 -0.07848 C 0.32187 -0.07408 0.3158 -0.06968 0.31024 -0.06644 C 0.30608 -0.06412 0.2974 -0.05973 0.2974 -0.0595 C 0.29444 -0.06065 0.29149 -0.06297 0.28837 -0.06297 C 0.27951 -0.06297 0.28681 -0.06042 0.27951 -0.05973 C 0.26927 -0.0588 0.25903 -0.05857 0.24878 -0.05787 C 0.23594 -0.05996 0.23993 -0.05625 0.23455 -0.06297 " pathEditMode="relative" rAng="0" ptsTypes="ffffffffffffffffffffffffffA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051720" y="2827802"/>
            <a:ext cx="2808312" cy="914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OVOCE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95936" y="3686055"/>
            <a:ext cx="2808312" cy="914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ZELENINA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rej\AppData\Local\Microsoft\Windows\Temporary Internet Files\Content.IE5\GLNKIR2U\MC900423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67" y="1573960"/>
            <a:ext cx="1369138" cy="1253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j\AppData\Local\Microsoft\Windows\Temporary Internet Files\Content.IE5\UDYLOKRK\MC9003357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23" y="3297415"/>
            <a:ext cx="1357612" cy="138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j\AppData\Local\Microsoft\Windows\Temporary Internet Files\Content.IE5\GLNKIR2U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0325" y="3638797"/>
            <a:ext cx="1459175" cy="145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j\AppData\Local\Microsoft\Windows\Temporary Internet Files\Content.IE5\GLNKIR2U\MC90043690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87914"/>
            <a:ext cx="1941371" cy="194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j\AppData\Local\Microsoft\Windows\Temporary Internet Files\Content.IE5\UDYLOKRK\MP90038788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842" y="5250602"/>
            <a:ext cx="1899719" cy="1355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ej\AppData\Local\Microsoft\Windows\Temporary Internet Files\Content.IE5\OWOWNQG9\MP90038786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3298" y="4893707"/>
            <a:ext cx="1160528" cy="162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ej\AppData\Local\Microsoft\Windows\Temporary Internet Files\Content.IE5\UDYLOKRK\MP90038787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218" y="1398123"/>
            <a:ext cx="1201813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ej\AppData\Local\Microsoft\Windows\Temporary Internet Files\Content.IE5\FX47HNQS\MP90038786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939" y="1651439"/>
            <a:ext cx="1511874" cy="1078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ej\AppData\Local\Microsoft\Windows\Temporary Internet Files\Content.IE5\GLNKIR2U\MP90038790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68" y="5222430"/>
            <a:ext cx="1929408" cy="1376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rej\AppData\Local\Microsoft\Windows\Temporary Internet Files\Content.IE5\UDYLOKRK\MP90038790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497" y="3429000"/>
            <a:ext cx="1882008" cy="1342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rej\AppData\Local\Microsoft\Windows\Temporary Internet Files\Content.IE5\OWOWNQG9\MP90038281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238" y="5215769"/>
            <a:ext cx="1617774" cy="1155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86924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273769"/>
            <a:ext cx="7808580" cy="4752528"/>
          </a:xfrm>
        </p:spPr>
        <p:txBody>
          <a:bodyPr/>
          <a:lstStyle/>
          <a:p>
            <a:pPr marL="342900" lvl="1" indent="-342900"/>
            <a:r>
              <a:rPr lang="cs-CZ" sz="2400" dirty="0">
                <a:solidFill>
                  <a:schemeClr val="tx1"/>
                </a:solidFill>
              </a:rPr>
              <a:t>Na zahradě pěstujeme zeleninu.</a:t>
            </a:r>
          </a:p>
          <a:p>
            <a:pPr marL="342900" lvl="1" indent="-342900"/>
            <a:r>
              <a:rPr lang="cs-CZ" sz="2400" dirty="0">
                <a:solidFill>
                  <a:schemeClr val="tx1"/>
                </a:solidFill>
              </a:rPr>
              <a:t>Na zahradě nepěstujeme ovoce.</a:t>
            </a:r>
          </a:p>
          <a:p>
            <a:pPr marL="342900" lvl="1" indent="-342900"/>
            <a:r>
              <a:rPr lang="cs-CZ" sz="2400" dirty="0">
                <a:solidFill>
                  <a:schemeClr val="tx1"/>
                </a:solidFill>
              </a:rPr>
              <a:t>Zelenina je zdravá.</a:t>
            </a:r>
          </a:p>
          <a:p>
            <a:pPr marL="342900" lvl="1" indent="-342900"/>
            <a:r>
              <a:rPr lang="cs-CZ" sz="2400" dirty="0">
                <a:solidFill>
                  <a:schemeClr val="tx1"/>
                </a:solidFill>
              </a:rPr>
              <a:t>V zahradách a sadech pěstujeme ovocné stromy a keře.</a:t>
            </a:r>
          </a:p>
          <a:p>
            <a:pPr marL="342900" lvl="1" indent="-342900"/>
            <a:r>
              <a:rPr lang="cs-CZ" sz="2400" dirty="0">
                <a:solidFill>
                  <a:schemeClr val="tx1"/>
                </a:solidFill>
              </a:rPr>
              <a:t>Ovoce v létě a na podzim sklízíme nebo češeme.</a:t>
            </a:r>
          </a:p>
          <a:p>
            <a:pPr marL="342900" lvl="1" indent="-342900"/>
            <a:r>
              <a:rPr lang="cs-CZ" sz="2400" dirty="0">
                <a:solidFill>
                  <a:schemeClr val="tx1"/>
                </a:solidFill>
              </a:rPr>
              <a:t>O zahradu se nemusíme vůbec starat.</a:t>
            </a:r>
          </a:p>
          <a:p>
            <a:pPr marL="342900" lvl="1" indent="-342900"/>
            <a:r>
              <a:rPr lang="cs-CZ" sz="2400" dirty="0">
                <a:solidFill>
                  <a:schemeClr val="tx1"/>
                </a:solidFill>
              </a:rPr>
              <a:t>Na zahradě nežijí žádní živočichové.</a:t>
            </a:r>
          </a:p>
          <a:p>
            <a:pPr marL="342900" lvl="1" indent="-342900"/>
            <a:r>
              <a:rPr lang="cs-CZ" sz="2400" dirty="0">
                <a:solidFill>
                  <a:schemeClr val="tx1"/>
                </a:solidFill>
              </a:rPr>
              <a:t>Zeleninu musíme zalévat, okopávat, vytrhávat plevel.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 to pravda?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151599" y="2701849"/>
            <a:ext cx="51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88093" y="2273770"/>
            <a:ext cx="673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88093" y="3146721"/>
            <a:ext cx="673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ano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988093" y="3608386"/>
            <a:ext cx="673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ano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88093" y="4053258"/>
            <a:ext cx="673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ano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151599" y="4498130"/>
            <a:ext cx="51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151599" y="4943002"/>
            <a:ext cx="51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988093" y="5404666"/>
            <a:ext cx="673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ano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634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Rychle si vše zopakujte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Prstenec 3"/>
          <p:cNvSpPr/>
          <p:nvPr/>
        </p:nvSpPr>
        <p:spPr>
          <a:xfrm>
            <a:off x="2915816" y="2708920"/>
            <a:ext cx="2808312" cy="2259856"/>
          </a:xfrm>
          <a:prstGeom prst="don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Klikni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SEM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7" name="Rectangle 32"/>
          <p:cNvSpPr>
            <a:spLocks noChangeArrowheads="1"/>
          </p:cNvSpPr>
          <p:nvPr/>
        </p:nvSpPr>
        <p:spPr bwMode="auto">
          <a:xfrm>
            <a:off x="928444" y="2919037"/>
            <a:ext cx="1575914" cy="1998781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Rectangle 34"/>
          <p:cNvSpPr>
            <a:spLocks noChangeArrowheads="1"/>
          </p:cNvSpPr>
          <p:nvPr/>
        </p:nvSpPr>
        <p:spPr bwMode="auto">
          <a:xfrm>
            <a:off x="1568565" y="1696373"/>
            <a:ext cx="1649454" cy="2222054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Rectangle 36"/>
          <p:cNvSpPr>
            <a:spLocks noChangeArrowheads="1"/>
          </p:cNvSpPr>
          <p:nvPr/>
        </p:nvSpPr>
        <p:spPr bwMode="auto">
          <a:xfrm>
            <a:off x="6072670" y="2365165"/>
            <a:ext cx="2235688" cy="2052247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Rectangle 39"/>
          <p:cNvSpPr>
            <a:spLocks noChangeArrowheads="1"/>
          </p:cNvSpPr>
          <p:nvPr/>
        </p:nvSpPr>
        <p:spPr bwMode="auto">
          <a:xfrm>
            <a:off x="3300824" y="1334796"/>
            <a:ext cx="2004244" cy="2218998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Rectangle 43"/>
          <p:cNvSpPr>
            <a:spLocks noChangeArrowheads="1"/>
          </p:cNvSpPr>
          <p:nvPr/>
        </p:nvSpPr>
        <p:spPr bwMode="auto">
          <a:xfrm>
            <a:off x="5122390" y="1318419"/>
            <a:ext cx="1841830" cy="2235375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Rectangle 53"/>
          <p:cNvSpPr>
            <a:spLocks noChangeArrowheads="1"/>
          </p:cNvSpPr>
          <p:nvPr/>
        </p:nvSpPr>
        <p:spPr bwMode="auto">
          <a:xfrm>
            <a:off x="2502077" y="2807400"/>
            <a:ext cx="1976073" cy="2252813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Rectangle 56"/>
          <p:cNvSpPr>
            <a:spLocks noChangeArrowheads="1"/>
          </p:cNvSpPr>
          <p:nvPr/>
        </p:nvSpPr>
        <p:spPr bwMode="auto">
          <a:xfrm>
            <a:off x="4273792" y="3064787"/>
            <a:ext cx="1895021" cy="1853031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Rectangle 60"/>
          <p:cNvSpPr>
            <a:spLocks noChangeArrowheads="1"/>
          </p:cNvSpPr>
          <p:nvPr/>
        </p:nvSpPr>
        <p:spPr bwMode="auto">
          <a:xfrm>
            <a:off x="1724910" y="4346588"/>
            <a:ext cx="1558897" cy="1958963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Rectangle 61"/>
          <p:cNvSpPr>
            <a:spLocks noChangeArrowheads="1"/>
          </p:cNvSpPr>
          <p:nvPr/>
        </p:nvSpPr>
        <p:spPr bwMode="auto">
          <a:xfrm>
            <a:off x="2737517" y="4456091"/>
            <a:ext cx="1631535" cy="2036321"/>
          </a:xfrm>
          <a:prstGeom prst="cloud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6" name="Rectangle 62"/>
          <p:cNvSpPr>
            <a:spLocks noChangeArrowheads="1"/>
          </p:cNvSpPr>
          <p:nvPr/>
        </p:nvSpPr>
        <p:spPr bwMode="auto">
          <a:xfrm>
            <a:off x="3990974" y="4417412"/>
            <a:ext cx="1617090" cy="1888139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" name="Rectangle 63"/>
          <p:cNvSpPr>
            <a:spLocks noChangeArrowheads="1"/>
          </p:cNvSpPr>
          <p:nvPr/>
        </p:nvSpPr>
        <p:spPr bwMode="auto">
          <a:xfrm>
            <a:off x="5139993" y="4408702"/>
            <a:ext cx="1562404" cy="1742125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Rectangle 64"/>
          <p:cNvSpPr>
            <a:spLocks noChangeArrowheads="1"/>
          </p:cNvSpPr>
          <p:nvPr/>
        </p:nvSpPr>
        <p:spPr bwMode="auto">
          <a:xfrm>
            <a:off x="6091234" y="3664845"/>
            <a:ext cx="1745971" cy="2108567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4040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ej\AppData\Local\Microsoft\Windows\Temporary Internet Files\Content.IE5\UDYLOKRK\MP900433709[1].jpg"/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64904"/>
            <a:ext cx="7416824" cy="3906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835696" y="3212976"/>
            <a:ext cx="5472608" cy="21936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Co si pamatujete o podzimu na zahradě? Nakreslete ve skupinkách obrázky a vytvořte leporelo </a:t>
            </a: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.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Vytvořte leporelo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0914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251520" y="1916832"/>
            <a:ext cx="8712968" cy="475252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000" b="0" i="1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Použitá literatura: </a:t>
            </a:r>
            <a:endParaRPr kumimoji="0" lang="cs-CZ" sz="2000" b="0" i="1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HANA BURIANOVÁ, LUDMILA JÍZDNÁ, MÁRIA TARÁBKOVÁ. 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Český jazyk pro 2.ročník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Brno: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Didaktis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2003, ISBN 80 - 86285 - 78 - 2.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ADÁMKOVÁ, Petra a kol. 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Člověk a jeho svět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Brno: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Didaktis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2007, ISBN 978-80-7358-059-9.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MGR.ŠTIKOVÁ, Věra. 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Já a můj svět - prvouka pro 2. ročník - učebnice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Brno: Nová škola, s.r.o., _, ISBN 978 - 80 - 7289 - 442 - 0.</a:t>
            </a:r>
            <a:endParaRPr kumimoji="0" lang="cs-CZ" sz="2000" b="0" i="1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lang="cs-CZ" sz="2000" i="1" u="sng" dirty="0" smtClean="0">
                <a:solidFill>
                  <a:schemeClr val="tx2"/>
                </a:solidFill>
              </a:rPr>
              <a:t>Použité obrázky</a:t>
            </a:r>
            <a:r>
              <a:rPr kumimoji="0" lang="cs-CZ" sz="2000" b="0" i="1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endParaRPr kumimoji="0" lang="cs-CZ" sz="2000" b="0" i="1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cs-CZ" sz="2000" i="1" u="sng" dirty="0" smtClean="0"/>
              <a:t>01: </a:t>
            </a:r>
            <a:r>
              <a:rPr lang="cs-CZ" sz="2000" dirty="0" smtClean="0"/>
              <a:t>RAFFI KOJIAN. </a:t>
            </a:r>
            <a:r>
              <a:rPr lang="cs-CZ" sz="2000" i="1" dirty="0" err="1" smtClean="0"/>
              <a:t>Wikipedia.cz</a:t>
            </a:r>
            <a:r>
              <a:rPr lang="cs-CZ" sz="2000" dirty="0" smtClean="0"/>
              <a:t> [online]. [cit. 4.11.2013]. Dostupný na WWW: </a:t>
            </a:r>
            <a:r>
              <a:rPr lang="cs-CZ" sz="2000" dirty="0" smtClean="0">
                <a:hlinkClick r:id="rId2"/>
              </a:rPr>
              <a:t>http://cs.wikipedia.org/wiki/Soubor:Begonia-IMG_0089sm.jpg</a:t>
            </a:r>
            <a:endParaRPr lang="cs-CZ" sz="2000" dirty="0" smtClean="0"/>
          </a:p>
          <a:p>
            <a:r>
              <a:rPr lang="cs-CZ" sz="2000" i="1" u="sng" dirty="0" smtClean="0"/>
              <a:t>02: </a:t>
            </a:r>
            <a:r>
              <a:rPr lang="cs-CZ" sz="2000" dirty="0" smtClean="0"/>
              <a:t>JERZY OPIOŁA. </a:t>
            </a:r>
            <a:r>
              <a:rPr lang="cs-CZ" sz="2000" i="1" dirty="0" err="1" smtClean="0"/>
              <a:t>Wikipedia.cz</a:t>
            </a:r>
            <a:r>
              <a:rPr lang="cs-CZ" sz="2000" dirty="0" smtClean="0"/>
              <a:t> [online]. [cit. 4.11.2013]. Dostupný na WWW: </a:t>
            </a:r>
            <a:r>
              <a:rPr lang="cs-CZ" sz="2000" dirty="0" smtClean="0">
                <a:hlinkClick r:id="rId3"/>
              </a:rPr>
              <a:t>http://cs.wikipedia.org/wiki/Soubor:Pelargonium_peltatum_hort._a1.jpg</a:t>
            </a:r>
            <a:endParaRPr lang="cs-CZ" sz="2000" dirty="0" smtClean="0"/>
          </a:p>
          <a:p>
            <a:r>
              <a:rPr lang="cs-CZ" sz="2000" i="1" u="sng" dirty="0" smtClean="0"/>
              <a:t>03: </a:t>
            </a:r>
            <a:r>
              <a:rPr lang="cs-CZ" sz="2000" dirty="0" smtClean="0"/>
              <a:t>SONNY CZ. </a:t>
            </a:r>
            <a:r>
              <a:rPr lang="cs-CZ" sz="2000" i="1" dirty="0" err="1" smtClean="0"/>
              <a:t>Wikipedia.cz</a:t>
            </a:r>
            <a:r>
              <a:rPr lang="cs-CZ" sz="2000" dirty="0" smtClean="0"/>
              <a:t> [online]. [cit. 4.11.2013]. Dostupný na WWW: </a:t>
            </a:r>
            <a:r>
              <a:rPr lang="cs-CZ" sz="2000" dirty="0" smtClean="0">
                <a:hlinkClick r:id="rId4"/>
              </a:rPr>
              <a:t>http://cs.wikipedia.org/wiki/Soubor:Kos_cerny.jpg</a:t>
            </a:r>
            <a:endParaRPr lang="cs-CZ" sz="2000" dirty="0" smtClean="0"/>
          </a:p>
          <a:p>
            <a:r>
              <a:rPr lang="cs-CZ" sz="2000" i="1" u="sng" dirty="0" smtClean="0"/>
              <a:t>04: </a:t>
            </a:r>
            <a:r>
              <a:rPr lang="cs-CZ" sz="2000" dirty="0" smtClean="0"/>
              <a:t>JÖRG HEMPEL. </a:t>
            </a:r>
            <a:r>
              <a:rPr lang="cs-CZ" sz="2000" i="1" dirty="0" err="1" smtClean="0"/>
              <a:t>Wikipedia.cz</a:t>
            </a:r>
            <a:r>
              <a:rPr lang="cs-CZ" sz="2000" dirty="0" smtClean="0"/>
              <a:t> [online]. [cit. 4.11.2013]. Dostupný na WWW: </a:t>
            </a:r>
            <a:r>
              <a:rPr lang="cs-CZ" sz="2000" dirty="0" smtClean="0">
                <a:hlinkClick r:id="rId5"/>
              </a:rPr>
              <a:t>http://cs.wikipedia.org/wiki/Soubor:Erinaceus_europaeus_LC0119.jpg</a:t>
            </a:r>
            <a:endParaRPr lang="cs-CZ" sz="2000" dirty="0" smtClean="0"/>
          </a:p>
          <a:p>
            <a:r>
              <a:rPr lang="cs-CZ" sz="2000" i="1" u="sng" dirty="0" smtClean="0"/>
              <a:t>05: </a:t>
            </a:r>
            <a:r>
              <a:rPr lang="cs-CZ" sz="2000" dirty="0" smtClean="0"/>
              <a:t>DIETER TD. </a:t>
            </a:r>
            <a:r>
              <a:rPr lang="cs-CZ" sz="2000" i="1" dirty="0" err="1" smtClean="0"/>
              <a:t>Wikipedia.cz</a:t>
            </a:r>
            <a:r>
              <a:rPr lang="cs-CZ" sz="2000" dirty="0" smtClean="0"/>
              <a:t> [online]. [cit. 4.11.2013]. Dostupný na WWW: </a:t>
            </a:r>
            <a:r>
              <a:rPr lang="cs-CZ" sz="2000" dirty="0" smtClean="0">
                <a:hlinkClick r:id="rId6"/>
              </a:rPr>
              <a:t>http://cs.wikipedia.org/wiki/Soubor:Feldmaus_Microtus_arvalis.jpg</a:t>
            </a:r>
            <a:endParaRPr lang="cs-CZ" sz="2000" dirty="0" smtClean="0"/>
          </a:p>
          <a:p>
            <a:r>
              <a:rPr lang="cs-CZ" sz="2000" i="1" u="sng" dirty="0" smtClean="0"/>
              <a:t>06:</a:t>
            </a:r>
            <a:r>
              <a:rPr lang="cs-CZ" sz="2000" dirty="0" smtClean="0"/>
              <a:t>HANS HILLEWAERT. </a:t>
            </a:r>
            <a:r>
              <a:rPr lang="cs-CZ" sz="2000" i="1" dirty="0" err="1" smtClean="0"/>
              <a:t>Wikipedia.cz</a:t>
            </a:r>
            <a:r>
              <a:rPr lang="cs-CZ" sz="2000" dirty="0" smtClean="0"/>
              <a:t> [online]. [cit. 4.11.2013]. Dostupný na WWW: </a:t>
            </a:r>
            <a:r>
              <a:rPr lang="cs-CZ" sz="2000" dirty="0" smtClean="0">
                <a:hlinkClick r:id="rId7"/>
              </a:rPr>
              <a:t>http://cs.wikipedia.org/wiki/Soubor:Helix_pomatia_(Dourbes).jpg</a:t>
            </a:r>
            <a:endParaRPr lang="cs-CZ" sz="2000" dirty="0" smtClean="0"/>
          </a:p>
          <a:p>
            <a:endParaRPr lang="cs-CZ" sz="2000" i="1" u="sng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1" u="sng" strike="noStrike" kern="1200" cap="none" spc="0" normalizeH="0" baseline="0" noProof="0" dirty="0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Jiné zdroje: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31B6FD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Galerie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8"/>
              </a:rPr>
              <a:t>www.</a:t>
            </a:r>
            <a:r>
              <a:rPr kumimoji="0" lang="cs-CZ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8"/>
              </a:rPr>
              <a:t>microsoft.office.com</a:t>
            </a:r>
            <a:endParaRPr kumimoji="0" lang="cs-CZ" sz="2000" b="0" i="1" u="sng" strike="noStrike" kern="1200" cap="none" spc="0" normalizeH="0" baseline="0" noProof="0" dirty="0" smtClean="0">
              <a:ln>
                <a:noFill/>
              </a:ln>
              <a:solidFill>
                <a:srgbClr val="073E87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927</TotalTime>
  <Words>554</Words>
  <Application>Microsoft Office PowerPoint</Application>
  <PresentationFormat>Předvádění na obrazovce (4:3)</PresentationFormat>
  <Paragraphs>224</Paragraphs>
  <Slides>21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Vlnění</vt:lpstr>
      <vt:lpstr>Základní škola a Mateřská škola Bílá Třemešná, okres Trutnov</vt:lpstr>
      <vt:lpstr>Anotace</vt:lpstr>
      <vt:lpstr>Podzim na zahradě</vt:lpstr>
      <vt:lpstr>Podzimní práce na zahradě</vt:lpstr>
      <vt:lpstr>Co děláme na podzim na zahradě?</vt:lpstr>
      <vt:lpstr>Co děláme na podzim na zahradě?</vt:lpstr>
      <vt:lpstr>Co děláme na podzim na zahradě?</vt:lpstr>
      <vt:lpstr>Co děláme na zahradě na podzim?</vt:lpstr>
      <vt:lpstr>Nářadí</vt:lpstr>
      <vt:lpstr>Co potřebujeme na podzim na zahradě?</vt:lpstr>
      <vt:lpstr>Co potřebujeme na podzim na zahradě?</vt:lpstr>
      <vt:lpstr>Názvy věcí </vt:lpstr>
      <vt:lpstr>Podzimní květiny na zahradě</vt:lpstr>
      <vt:lpstr>Zvířata na podzimní zahradě</vt:lpstr>
      <vt:lpstr>Názvy zvířat a rostlin</vt:lpstr>
      <vt:lpstr>Prezentace aplikace PowerPoint</vt:lpstr>
      <vt:lpstr>Spoj správně</vt:lpstr>
      <vt:lpstr>Je to pravda?</vt:lpstr>
      <vt:lpstr>Rychle si vše zopakujte</vt:lpstr>
      <vt:lpstr>Vytvořte leporelo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90</cp:revision>
  <dcterms:created xsi:type="dcterms:W3CDTF">2013-05-10T12:01:16Z</dcterms:created>
  <dcterms:modified xsi:type="dcterms:W3CDTF">2013-11-07T00:59:28Z</dcterms:modified>
</cp:coreProperties>
</file>