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3"/>
  </p:notesMasterIdLst>
  <p:sldIdLst>
    <p:sldId id="266" r:id="rId2"/>
    <p:sldId id="267" r:id="rId3"/>
    <p:sldId id="286" r:id="rId4"/>
    <p:sldId id="287" r:id="rId5"/>
    <p:sldId id="289" r:id="rId6"/>
    <p:sldId id="291" r:id="rId7"/>
    <p:sldId id="305" r:id="rId8"/>
    <p:sldId id="306" r:id="rId9"/>
    <p:sldId id="293" r:id="rId10"/>
    <p:sldId id="294" r:id="rId11"/>
    <p:sldId id="307" r:id="rId12"/>
    <p:sldId id="308" r:id="rId13"/>
    <p:sldId id="297" r:id="rId14"/>
    <p:sldId id="298" r:id="rId15"/>
    <p:sldId id="300" r:id="rId16"/>
    <p:sldId id="299" r:id="rId17"/>
    <p:sldId id="301" r:id="rId18"/>
    <p:sldId id="302" r:id="rId19"/>
    <p:sldId id="303" r:id="rId20"/>
    <p:sldId id="304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69" d="100"/>
          <a:sy n="69" d="100"/>
        </p:scale>
        <p:origin x="-85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9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0B787-71CA-4DBD-9498-97962836FA22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81214-207B-40A0-B7BE-B2708C9E2E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servetolead.org/wp-content/uploads/2010/12/cervantes.jpg" TargetMode="External"/><Relationship Id="rId3" Type="http://schemas.openxmlformats.org/officeDocument/2006/relationships/hyperlink" Target="http://www.sienalibri.it/img_news/Giovanni%20Boccaccio_1.jpg" TargetMode="External"/><Relationship Id="rId7" Type="http://schemas.openxmlformats.org/officeDocument/2006/relationships/hyperlink" Target="http://www.donquijote.cc/sitebuildercontent/sitebuilderpictures/DQWindmill.gif" TargetMode="External"/><Relationship Id="rId2" Type="http://schemas.openxmlformats.org/officeDocument/2006/relationships/hyperlink" Target="http://www.mes-biographies.com/Ecrivain/images/Montaig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0/Don_Quijote_and_Sancho_Panza.jpg" TargetMode="External"/><Relationship Id="rId5" Type="http://schemas.openxmlformats.org/officeDocument/2006/relationships/hyperlink" Target="http://2.bp.blogspot.com/-nHs-E_c0gWw/UjNWj2SWwgI/AAAAAAAABeo/ZKqx-cqb_2c/s1600/don-quijote-de-la-mancha-433950.jpg" TargetMode="External"/><Relationship Id="rId4" Type="http://schemas.openxmlformats.org/officeDocument/2006/relationships/hyperlink" Target="http://upload.wikimedia.org/wikipedia/commons/2/2a/Hw-shakespear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436506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VY_32_INOVACE_01_A_12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Humanitní předměty 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 ročník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Pracovní list – </a:t>
                      </a:r>
                      <a:r>
                        <a:rPr lang="cs-CZ" alt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Renesance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Tereza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Federselová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březen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9386397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8856984" cy="5204371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Anotace: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/>
              <a:t>Text je určen pro žáky 1. ročníku střední odborné školy a žákům nástavbového studia.  Prezentace je určena k opakování literárního období renesance. Typy úkolů jsou různorodé.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endParaRPr lang="cs-CZ" altLang="cs-CZ" dirty="0" smtClean="0">
              <a:solidFill>
                <a:srgbClr val="FF0000"/>
              </a:solidFill>
            </a:endParaRP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Metodický pokyn: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/>
              <a:t>Vyučující s pomocí multimediální techniky použije materiál k samostatné práci žáků. Prezentaci lze také využít jako opakující práci.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16360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9675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866856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2800" b="1" dirty="0" smtClean="0"/>
              <a:t>Určete charakteristické znaky renesance a středověku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cs-CZ" sz="2800" dirty="0" smtClean="0"/>
              <a:t>návrat k antické kultuře</a:t>
            </a:r>
          </a:p>
          <a:p>
            <a:pPr lvl="1"/>
            <a:r>
              <a:rPr lang="cs-CZ" sz="2800" dirty="0" smtClean="0"/>
              <a:t>touha po pozemském životě</a:t>
            </a:r>
          </a:p>
          <a:p>
            <a:pPr lvl="1"/>
            <a:r>
              <a:rPr lang="cs-CZ" sz="2800" dirty="0" smtClean="0"/>
              <a:t>preferování života posmrtného</a:t>
            </a:r>
          </a:p>
          <a:p>
            <a:pPr lvl="1"/>
            <a:r>
              <a:rPr lang="cs-CZ" sz="2800" dirty="0" smtClean="0"/>
              <a:t>zavržení antiky</a:t>
            </a:r>
          </a:p>
          <a:p>
            <a:pPr lvl="1"/>
            <a:r>
              <a:rPr lang="cs-CZ" sz="2800" dirty="0" smtClean="0"/>
              <a:t>touha po poznání člověka</a:t>
            </a:r>
          </a:p>
          <a:p>
            <a:pPr lvl="1"/>
            <a:r>
              <a:rPr lang="cs-CZ" sz="2800" dirty="0" smtClean="0"/>
              <a:t>pouze latina</a:t>
            </a:r>
          </a:p>
          <a:p>
            <a:pPr lvl="1"/>
            <a:r>
              <a:rPr lang="cs-CZ" sz="2800" dirty="0" smtClean="0"/>
              <a:t>důraz na rozum</a:t>
            </a:r>
          </a:p>
          <a:p>
            <a:pPr lvl="1"/>
            <a:r>
              <a:rPr lang="cs-CZ" sz="2800" dirty="0" smtClean="0"/>
              <a:t>víra ve vlastní síly</a:t>
            </a:r>
          </a:p>
          <a:p>
            <a:pPr lvl="1"/>
            <a:r>
              <a:rPr lang="cs-CZ" sz="2800" dirty="0" smtClean="0"/>
              <a:t>touha po bohu</a:t>
            </a:r>
          </a:p>
          <a:p>
            <a:pPr lvl="1"/>
            <a:r>
              <a:rPr lang="cs-CZ" sz="2800" dirty="0" smtClean="0"/>
              <a:t>rozvoj literatury v národních jazycích</a:t>
            </a:r>
          </a:p>
          <a:p>
            <a:pPr lvl="1"/>
            <a:r>
              <a:rPr lang="cs-CZ" sz="2800" dirty="0" smtClean="0"/>
              <a:t>všestranný člověk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2800" b="1" dirty="0" smtClean="0"/>
              <a:t>Určete charakteristické znaky renesance a středověku</a:t>
            </a:r>
            <a:endParaRPr lang="cs-CZ" sz="28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79512" y="2204864"/>
          <a:ext cx="8785226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4536"/>
                <a:gridCol w="396069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solidFill>
                            <a:schemeClr val="tx1"/>
                          </a:solidFill>
                        </a:rPr>
                        <a:t>Renesance</a:t>
                      </a:r>
                      <a:endParaRPr lang="cs-CZ" sz="2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solidFill>
                            <a:schemeClr val="tx1"/>
                          </a:solidFill>
                        </a:rPr>
                        <a:t>Středověk</a:t>
                      </a:r>
                      <a:endParaRPr lang="cs-CZ" sz="2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návrat k antické kultuře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zavržení antiky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touha po pozemském životě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preferování života posmrtného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touha po poznání člověka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touha po bohu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rozvoj literatury v národních jazycích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pouze latina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víra ve vlastní síly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důraz na rozum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všestranný člověk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Uveďte pojem k definici, odpovězte na otázky.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Proces v křesťanské církvi, který se snažil odstranit z církve její nedostatky. Tento proces měl za následek vznik protestantských církví.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Myšlenkový, filozofický a historický proud, který zdůrazňuje svobodný rozvoj osobnosti. Není vázán k jedné kulturní etapě.</a:t>
            </a:r>
          </a:p>
          <a:p>
            <a:pPr lvl="1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Která společenská změna pomohla k rozvoji renesance?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Který vědecký objev pomohl k rozvoji renesance?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Uveďte pojem k definici, odpovězte na otázky.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300000"/>
              </a:lnSpc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reformace</a:t>
            </a:r>
          </a:p>
          <a:p>
            <a:pPr algn="just">
              <a:lnSpc>
                <a:spcPct val="300000"/>
              </a:lnSpc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humanismus</a:t>
            </a:r>
          </a:p>
          <a:p>
            <a:pPr algn="just">
              <a:lnSpc>
                <a:spcPct val="300000"/>
              </a:lnSpc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vznik měšťanstva jako společenské vrstvy</a:t>
            </a:r>
          </a:p>
          <a:p>
            <a:pPr algn="just">
              <a:lnSpc>
                <a:spcPct val="300000"/>
              </a:lnSpc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vynález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knihtisku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Přiřaďte k autorovi dílo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</p:nvPr>
        </p:nvGraphicFramePr>
        <p:xfrm>
          <a:off x="179512" y="2132856"/>
          <a:ext cx="8784976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2448"/>
                <a:gridCol w="47525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dílo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François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Villon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Zpěvník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Lope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Vega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Důmyslný rytíř don Quijote de la 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Mancha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Giovanni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Boccaccio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200" dirty="0" err="1" smtClean="0">
                          <a:solidFill>
                            <a:schemeClr val="tx1"/>
                          </a:solidFill>
                        </a:rPr>
                        <a:t>Gargantua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cs-CZ" sz="2200" baseline="0" dirty="0" err="1" smtClean="0">
                          <a:solidFill>
                            <a:schemeClr val="tx1"/>
                          </a:solidFill>
                        </a:rPr>
                        <a:t>Pantagruel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François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Rabelais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Eseje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Francesco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Petrarca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Dekameron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Michel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Montaigne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Ovčí pramen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Miguel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Cervantes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Saavedra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Velký testament</a:t>
                      </a:r>
                      <a:endParaRPr lang="cs-CZ" sz="2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Přiřaďte k autorovi dílo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</p:nvPr>
        </p:nvGraphicFramePr>
        <p:xfrm>
          <a:off x="179512" y="2132856"/>
          <a:ext cx="8784976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482453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dílo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François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Villon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Velký testament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Lope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Vega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Ovčí</a:t>
                      </a:r>
                      <a:r>
                        <a:rPr kumimoji="0" lang="cs-CZ" sz="22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pramen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Giovanni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Boccaccio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Dekameron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François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Rabelais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err="1" smtClean="0">
                          <a:solidFill>
                            <a:schemeClr val="tx1"/>
                          </a:solidFill>
                        </a:rPr>
                        <a:t>Gargantua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cs-CZ" sz="2200" baseline="0" dirty="0" err="1" smtClean="0">
                          <a:solidFill>
                            <a:schemeClr val="tx1"/>
                          </a:solidFill>
                        </a:rPr>
                        <a:t>Pantagruel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Francesco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Petrarca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Zpěvník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Michel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Montaigne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Eseje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Miguel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Cervantes</a:t>
                      </a:r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Saavedra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Důmyslný rytíř don Quijote de la  </a:t>
                      </a:r>
                      <a:r>
                        <a:rPr kumimoji="0" lang="cs-CZ" sz="22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Mancha</a:t>
                      </a:r>
                      <a:endParaRPr lang="cs-CZ" sz="2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8964488" cy="990600"/>
          </a:xfrm>
        </p:spPr>
        <p:txBody>
          <a:bodyPr>
            <a:noAutofit/>
          </a:bodyPr>
          <a:lstStyle/>
          <a:p>
            <a:pPr algn="ctr"/>
            <a:r>
              <a:rPr lang="cs-CZ" sz="3400" b="1" dirty="0" smtClean="0"/>
              <a:t>K definici uveďte literární žánr, autora, který jej používal, a jeho národnost</a:t>
            </a:r>
            <a:endParaRPr lang="cs-CZ" sz="3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5760640" cy="5079793"/>
          </a:xfrm>
        </p:spPr>
        <p:txBody>
          <a:bodyPr/>
          <a:lstStyle/>
          <a:p>
            <a:pPr algn="just"/>
            <a:r>
              <a:rPr lang="cs-CZ" sz="2800" dirty="0" smtClean="0"/>
              <a:t>Literární odborně publicistický žánr středního či kratšího rozsahu (na pomezí mezi uměleckým a odborným stylem), který zpracovává úvahu na určité téma. Autor přemýšlí o faktech a hodnotí je.</a:t>
            </a:r>
          </a:p>
          <a:p>
            <a:pPr lvl="1" algn="just">
              <a:lnSpc>
                <a:spcPct val="150000"/>
              </a:lnSpc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Esej</a:t>
            </a:r>
          </a:p>
          <a:p>
            <a:pPr lvl="1" algn="just">
              <a:lnSpc>
                <a:spcPct val="150000"/>
              </a:lnSpc>
            </a:pP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Michel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de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Montaigne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1" algn="just">
              <a:lnSpc>
                <a:spcPct val="150000"/>
              </a:lnSpc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Francouz</a:t>
            </a:r>
            <a:endParaRPr lang="cs-CZ" dirty="0"/>
          </a:p>
        </p:txBody>
      </p:sp>
      <p:pic>
        <p:nvPicPr>
          <p:cNvPr id="6" name="Zástupný symbol pro obsah 5" descr="Montaigne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607968" y="1988840"/>
            <a:ext cx="2212503" cy="4392488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3400" b="1" dirty="0" smtClean="0"/>
              <a:t>K definici uveďte literární žánr, autora, který jej používal, a jeho národnost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5544616" cy="5079793"/>
          </a:xfrm>
        </p:spPr>
        <p:txBody>
          <a:bodyPr/>
          <a:lstStyle/>
          <a:p>
            <a:pPr algn="just"/>
            <a:r>
              <a:rPr lang="cs-CZ" dirty="0" smtClean="0"/>
              <a:t>Próza kratšího rozsahu, stojící mezi povídkou a románem. Má sevřený děj a zajímavý příběh, který vede k překvapivému závěru.</a:t>
            </a:r>
          </a:p>
          <a:p>
            <a:pPr lvl="1" algn="just">
              <a:lnSpc>
                <a:spcPct val="150000"/>
              </a:lnSpc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Novela</a:t>
            </a:r>
          </a:p>
          <a:p>
            <a:pPr lvl="1" algn="just">
              <a:lnSpc>
                <a:spcPct val="150000"/>
              </a:lnSpc>
            </a:pP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Giovanni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Boccaccio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1" algn="just">
              <a:lnSpc>
                <a:spcPct val="150000"/>
              </a:lnSpc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Ital</a:t>
            </a:r>
            <a:endParaRPr lang="cs-CZ" dirty="0"/>
          </a:p>
        </p:txBody>
      </p:sp>
      <p:pic>
        <p:nvPicPr>
          <p:cNvPr id="5" name="Zástupný symbol pro obsah 4" descr="Giovanni Boccaccio_1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011863" y="1916832"/>
            <a:ext cx="2952750" cy="4392488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Poznejte literární žánr ukázky a charakterizujte jej.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dirty="0" smtClean="0"/>
              <a:t>Ach, pojď si, Lásko, popovídat chvíli</a:t>
            </a:r>
          </a:p>
          <a:p>
            <a:pPr algn="ctr">
              <a:buNone/>
            </a:pPr>
            <a:r>
              <a:rPr lang="cs-CZ" dirty="0" smtClean="0"/>
              <a:t>a zbav mě hoře, jež mám z přemítání;</a:t>
            </a:r>
          </a:p>
          <a:p>
            <a:pPr algn="ctr">
              <a:buNone/>
            </a:pPr>
            <a:r>
              <a:rPr lang="cs-CZ" dirty="0" smtClean="0"/>
              <a:t>a abychom se oba potěšili,</a:t>
            </a:r>
          </a:p>
          <a:p>
            <a:pPr algn="ctr">
              <a:buNone/>
            </a:pPr>
            <a:r>
              <a:rPr lang="cs-CZ" dirty="0" smtClean="0"/>
              <a:t>povídejme si o své krásné paní.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Takový oddech tiší všechny žaly</a:t>
            </a:r>
          </a:p>
          <a:p>
            <a:pPr algn="ctr">
              <a:buNone/>
            </a:pPr>
            <a:r>
              <a:rPr lang="cs-CZ" dirty="0" smtClean="0"/>
              <a:t>a</a:t>
            </a:r>
            <a:r>
              <a:rPr lang="cs-CZ" dirty="0" smtClean="0"/>
              <a:t> i ta cesta bude o to kratší;</a:t>
            </a:r>
          </a:p>
          <a:p>
            <a:pPr algn="ctr">
              <a:buNone/>
            </a:pPr>
            <a:r>
              <a:rPr lang="cs-CZ" dirty="0" smtClean="0"/>
              <a:t>když poslouchám či říkám na ni chvály,</a:t>
            </a:r>
          </a:p>
          <a:p>
            <a:pPr algn="ctr">
              <a:buNone/>
            </a:pPr>
            <a:r>
              <a:rPr lang="cs-CZ" dirty="0" smtClean="0"/>
              <a:t>p</a:t>
            </a:r>
            <a:r>
              <a:rPr lang="cs-CZ" dirty="0" smtClean="0"/>
              <a:t>řipadá mi můj návrat čím dál sladší.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tak začni, Lásko, chop se svého díla,</a:t>
            </a:r>
          </a:p>
          <a:p>
            <a:pPr algn="ctr">
              <a:buNone/>
            </a:pPr>
            <a:r>
              <a:rPr lang="cs-CZ" dirty="0" smtClean="0"/>
              <a:t>v</a:t>
            </a:r>
            <a:r>
              <a:rPr lang="cs-CZ" dirty="0" smtClean="0"/>
              <a:t>ždyť proto přec ses ke mně připojila</a:t>
            </a:r>
          </a:p>
          <a:p>
            <a:pPr algn="ctr">
              <a:buNone/>
            </a:pPr>
            <a:r>
              <a:rPr lang="cs-CZ" dirty="0" smtClean="0"/>
              <a:t>a proto mne provázíš napořád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buď z laskavosti nebo slitování:</a:t>
            </a:r>
          </a:p>
          <a:p>
            <a:pPr algn="ctr">
              <a:buNone/>
            </a:pPr>
            <a:r>
              <a:rPr lang="cs-CZ" dirty="0" smtClean="0"/>
              <a:t>já sám se vzdal už myšlenek i přání</a:t>
            </a:r>
          </a:p>
          <a:p>
            <a:pPr algn="ctr">
              <a:buNone/>
            </a:pPr>
            <a:r>
              <a:rPr lang="cs-CZ" dirty="0" smtClean="0"/>
              <a:t>a cítím jenom touhu naslouchat. 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Poznejte literární žánr ukázky a charakterizujte jej.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640960" cy="506916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Sonet</a:t>
            </a:r>
          </a:p>
          <a:p>
            <a:pPr lvl="1"/>
            <a:r>
              <a:rPr lang="cs-CZ" dirty="0" smtClean="0"/>
              <a:t>znělka</a:t>
            </a:r>
          </a:p>
          <a:p>
            <a:pPr lvl="1"/>
            <a:r>
              <a:rPr lang="cs-CZ" dirty="0" smtClean="0"/>
              <a:t>literární žánr lyrické poezie</a:t>
            </a:r>
          </a:p>
          <a:p>
            <a:pPr lvl="1"/>
            <a:r>
              <a:rPr lang="cs-CZ" dirty="0" smtClean="0"/>
              <a:t>obsahuje 14 veršů rozložených do 4 slok</a:t>
            </a:r>
          </a:p>
          <a:p>
            <a:pPr lvl="2"/>
            <a:r>
              <a:rPr lang="cs-CZ" dirty="0" smtClean="0"/>
              <a:t>první dvě sloky mají 4 verše</a:t>
            </a:r>
          </a:p>
          <a:p>
            <a:pPr lvl="2"/>
            <a:r>
              <a:rPr lang="cs-CZ" dirty="0" smtClean="0"/>
              <a:t>třetí a čtvrtá sloka 3 </a:t>
            </a:r>
            <a:r>
              <a:rPr lang="cs-CZ" dirty="0" smtClean="0"/>
              <a:t>verše</a:t>
            </a:r>
          </a:p>
          <a:p>
            <a:pPr lvl="1"/>
            <a:r>
              <a:rPr lang="cs-CZ" i="1" dirty="0" smtClean="0">
                <a:solidFill>
                  <a:schemeClr val="tx2"/>
                </a:solidFill>
              </a:rPr>
              <a:t>Alžbětinský sonet</a:t>
            </a:r>
          </a:p>
          <a:p>
            <a:pPr lvl="2"/>
            <a:r>
              <a:rPr lang="cs-CZ" dirty="0" smtClean="0"/>
              <a:t>obsahuje </a:t>
            </a:r>
            <a:r>
              <a:rPr lang="cs-CZ" dirty="0" smtClean="0"/>
              <a:t>14 veršů rozložených do 4 </a:t>
            </a:r>
            <a:r>
              <a:rPr lang="cs-CZ" dirty="0" smtClean="0"/>
              <a:t>slok</a:t>
            </a:r>
          </a:p>
          <a:p>
            <a:pPr lvl="2"/>
            <a:r>
              <a:rPr lang="cs-CZ" dirty="0" smtClean="0"/>
              <a:t>první tři sloky mají 4 verše</a:t>
            </a:r>
          </a:p>
          <a:p>
            <a:pPr lvl="2"/>
            <a:r>
              <a:rPr lang="cs-CZ" dirty="0" smtClean="0"/>
              <a:t>poslední sloka má 2 verše</a:t>
            </a:r>
            <a:endParaRPr lang="cs-CZ" dirty="0" smtClean="0"/>
          </a:p>
          <a:p>
            <a:pPr lvl="2"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Doplňte text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dirty="0" smtClean="0"/>
              <a:t>	William Shakespeare se narodil ……………….v roce 1564. Stál u zrodu divadla </a:t>
            </a:r>
            <a:r>
              <a:rPr lang="cs-CZ" b="1" dirty="0" smtClean="0"/>
              <a:t>……………….</a:t>
            </a:r>
            <a:r>
              <a:rPr lang="cs-CZ" dirty="0" smtClean="0"/>
              <a:t> Náměty pro svá dramata čerpal z antiky i současnosti. Divadelní hry můžeme rozdělit do třech období. V prvním období vznikají komedie, </a:t>
            </a:r>
            <a:r>
              <a:rPr lang="cs-CZ" b="1" dirty="0" smtClean="0"/>
              <a:t>……………..</a:t>
            </a:r>
            <a:r>
              <a:rPr lang="cs-CZ" dirty="0" smtClean="0"/>
              <a:t> hry a také první tragédie </a:t>
            </a:r>
            <a:r>
              <a:rPr lang="cs-CZ" b="1" dirty="0" smtClean="0"/>
              <a:t>…………….. </a:t>
            </a:r>
            <a:r>
              <a:rPr lang="cs-CZ" dirty="0" smtClean="0"/>
              <a:t>Druhé období se vyznačuje vznikem čtyř vrcholných </a:t>
            </a:r>
            <a:r>
              <a:rPr lang="cs-CZ" b="1" dirty="0" smtClean="0"/>
              <a:t>…………... </a:t>
            </a:r>
            <a:r>
              <a:rPr lang="cs-CZ" dirty="0" smtClean="0"/>
              <a:t>Jsou to </a:t>
            </a:r>
            <a:r>
              <a:rPr lang="cs-CZ" b="1" dirty="0" smtClean="0"/>
              <a:t>………………</a:t>
            </a:r>
            <a:r>
              <a:rPr lang="cs-CZ" dirty="0" smtClean="0"/>
              <a:t>, </a:t>
            </a:r>
            <a:r>
              <a:rPr lang="cs-CZ" b="1" dirty="0" smtClean="0"/>
              <a:t>…………..</a:t>
            </a:r>
            <a:r>
              <a:rPr lang="cs-CZ" dirty="0" smtClean="0"/>
              <a:t>, </a:t>
            </a:r>
            <a:r>
              <a:rPr lang="cs-CZ" b="1" dirty="0" smtClean="0"/>
              <a:t>…………….</a:t>
            </a:r>
            <a:r>
              <a:rPr lang="cs-CZ" dirty="0" smtClean="0"/>
              <a:t> a </a:t>
            </a:r>
            <a:r>
              <a:rPr lang="cs-CZ" b="1" dirty="0" smtClean="0"/>
              <a:t>………….. </a:t>
            </a:r>
            <a:r>
              <a:rPr lang="cs-CZ" dirty="0" smtClean="0"/>
              <a:t>V těchto hrách jsou zpravidla rozpolcení lidé, kteří jsou zužováni životními povinnostmi. Třetí období je optimistické a vznikají především komedie. Shakespeare se proslavil i básněmi. Dílo </a:t>
            </a:r>
            <a:r>
              <a:rPr lang="cs-CZ" b="1" dirty="0" smtClean="0"/>
              <a:t>…………….</a:t>
            </a:r>
            <a:r>
              <a:rPr lang="cs-CZ" dirty="0" smtClean="0"/>
              <a:t> nebylo nejspíše určeno pro veřejnost a autor jeho vydání neschválil. William Shakespeare umírá v </a:t>
            </a:r>
            <a:r>
              <a:rPr lang="cs-CZ" b="1" dirty="0" smtClean="0"/>
              <a:t>…………. </a:t>
            </a:r>
            <a:r>
              <a:rPr lang="cs-CZ" dirty="0" smtClean="0"/>
              <a:t>století.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Doplňte text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6120680" cy="5079793"/>
          </a:xfrm>
        </p:spPr>
        <p:txBody>
          <a:bodyPr>
            <a:normAutofit fontScale="77500" lnSpcReduction="20000"/>
          </a:bodyPr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3100" dirty="0" smtClean="0"/>
              <a:t>William Shakespeare se narodil ve </a:t>
            </a:r>
            <a:r>
              <a:rPr lang="cs-CZ" sz="3100" b="1" dirty="0" err="1" smtClean="0">
                <a:solidFill>
                  <a:schemeClr val="accent2">
                    <a:lumMod val="75000"/>
                  </a:schemeClr>
                </a:solidFill>
              </a:rPr>
              <a:t>Stratfordu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nad </a:t>
            </a:r>
            <a:r>
              <a:rPr lang="cs-CZ" sz="3100" b="1" dirty="0" err="1" smtClean="0">
                <a:solidFill>
                  <a:schemeClr val="accent2">
                    <a:lumMod val="75000"/>
                  </a:schemeClr>
                </a:solidFill>
              </a:rPr>
              <a:t>Avonou</a:t>
            </a:r>
            <a:r>
              <a:rPr lang="cs-CZ" sz="31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100" dirty="0" smtClean="0"/>
              <a:t>v roce 1564. Stál u zrodu divadla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Globe</a:t>
            </a:r>
            <a:r>
              <a:rPr lang="cs-CZ" sz="3100" b="1" dirty="0" smtClean="0"/>
              <a:t>.</a:t>
            </a:r>
            <a:r>
              <a:rPr lang="cs-CZ" sz="3100" dirty="0" smtClean="0"/>
              <a:t> Náměty pro svá dramata čerpal z antiky i současnosti. Divadelní hry můžeme rozdělit do třech období. V prvním období vznikají komedie,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historické</a:t>
            </a:r>
            <a:r>
              <a:rPr lang="cs-CZ" sz="3100" dirty="0" smtClean="0"/>
              <a:t> hry a také první tragédie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Romeo a Julie</a:t>
            </a:r>
            <a:r>
              <a:rPr lang="cs-CZ" sz="3100" b="1" dirty="0" smtClean="0"/>
              <a:t>. </a:t>
            </a:r>
            <a:r>
              <a:rPr lang="cs-CZ" sz="3100" dirty="0" smtClean="0"/>
              <a:t>Druhé období se vyznačuje vznikem čtyř vrcholných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tragédií</a:t>
            </a:r>
            <a:r>
              <a:rPr lang="cs-CZ" sz="3100" b="1" dirty="0" smtClean="0"/>
              <a:t>. </a:t>
            </a:r>
            <a:r>
              <a:rPr lang="cs-CZ" sz="3100" dirty="0" smtClean="0"/>
              <a:t>Jsou to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Hamlet</a:t>
            </a:r>
            <a:r>
              <a:rPr lang="cs-CZ" sz="31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Král </a:t>
            </a:r>
            <a:r>
              <a:rPr lang="cs-CZ" sz="3100" b="1" dirty="0" err="1" smtClean="0">
                <a:solidFill>
                  <a:schemeClr val="accent2">
                    <a:lumMod val="75000"/>
                  </a:schemeClr>
                </a:solidFill>
              </a:rPr>
              <a:t>Lear</a:t>
            </a:r>
            <a:r>
              <a:rPr lang="cs-CZ" sz="31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Othello</a:t>
            </a:r>
            <a:r>
              <a:rPr lang="cs-CZ" sz="31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100" dirty="0" smtClean="0"/>
              <a:t>a</a:t>
            </a:r>
            <a:r>
              <a:rPr lang="cs-CZ" sz="31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100" b="1" dirty="0" err="1" smtClean="0">
                <a:solidFill>
                  <a:schemeClr val="accent2">
                    <a:lumMod val="75000"/>
                  </a:schemeClr>
                </a:solidFill>
              </a:rPr>
              <a:t>Macbeth</a:t>
            </a:r>
            <a:r>
              <a:rPr lang="cs-CZ" sz="3100" b="1" dirty="0" smtClean="0"/>
              <a:t>. </a:t>
            </a:r>
            <a:r>
              <a:rPr lang="cs-CZ" sz="3100" dirty="0" smtClean="0"/>
              <a:t>V těchto hrách jsou zpravidla rozpolcení lidé, kteří jsou zužováni životními povinnostmi. Třetí období je optimistické a vznikají především komedie. Shakespeare se proslavil i básněmi. Dílo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Sonety</a:t>
            </a:r>
            <a:r>
              <a:rPr lang="cs-CZ" sz="3100" dirty="0" smtClean="0"/>
              <a:t> nebylo nejspíše určeno pro veřejnost a autor jeho vydání neschválil. William Shakespeare umírá v </a:t>
            </a: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17.</a:t>
            </a:r>
            <a:r>
              <a:rPr lang="cs-CZ" sz="3100" b="1" dirty="0" smtClean="0"/>
              <a:t> </a:t>
            </a:r>
            <a:r>
              <a:rPr lang="cs-CZ" sz="3100" dirty="0" smtClean="0"/>
              <a:t>století.</a:t>
            </a:r>
            <a:endParaRPr lang="cs-CZ" dirty="0"/>
          </a:p>
        </p:txBody>
      </p:sp>
      <p:pic>
        <p:nvPicPr>
          <p:cNvPr id="7" name="Zástupný symbol pro obsah 6" descr="Hw-shakespeare.pn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516688" y="2398010"/>
            <a:ext cx="2447925" cy="3462155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Úkoly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506916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sz="3200" b="1" dirty="0" smtClean="0"/>
              <a:t>Podle charakteristiky určete literární typy.</a:t>
            </a:r>
          </a:p>
          <a:p>
            <a:pPr algn="just">
              <a:lnSpc>
                <a:spcPct val="150000"/>
              </a:lnSpc>
            </a:pPr>
            <a:r>
              <a:rPr lang="cs-CZ" sz="3200" b="1" dirty="0" smtClean="0"/>
              <a:t>Ve kterém díle se obě postavy objevily?</a:t>
            </a:r>
          </a:p>
          <a:p>
            <a:pPr algn="just">
              <a:lnSpc>
                <a:spcPct val="150000"/>
              </a:lnSpc>
            </a:pPr>
            <a:r>
              <a:rPr lang="cs-CZ" sz="3200" b="1" dirty="0" smtClean="0"/>
              <a:t>Jaké rčení se poprvé objevilo v tomto díle? Rčení charakterizujte.</a:t>
            </a:r>
          </a:p>
          <a:p>
            <a:pPr algn="just">
              <a:lnSpc>
                <a:spcPct val="150000"/>
              </a:lnSpc>
            </a:pPr>
            <a:r>
              <a:rPr lang="cs-CZ" sz="3200" b="1" dirty="0" smtClean="0"/>
              <a:t>Jaké národnosti je autor?</a:t>
            </a:r>
          </a:p>
          <a:p>
            <a:pPr algn="just">
              <a:lnSpc>
                <a:spcPct val="150000"/>
              </a:lnSpc>
            </a:pPr>
            <a:r>
              <a:rPr lang="cs-CZ" sz="3200" b="1" dirty="0" smtClean="0"/>
              <a:t>Jak se renesance v této zemi označuje?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/>
              <a:t>Charakteristika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dirty="0" smtClean="0"/>
              <a:t>Nejprve blouznivec, směšný, odtržený od reality. Tragikomický hrdina, který vše obětuje svým ideálům a zásadám. Vnějškově působí směšně, ale uvnitř se jedná o člověka ušlechtilého a mravního.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Člověk praktický, jedná se mu především o bezstarostné živobytí a vůbec netouží po jakémkoliv hrdinství. Nejedná se o prospěcháře nebo podlého sluhu. Pod vlivem svého pána mravně vyspívá.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506916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Don Quijote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Sancho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Panza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" name="Obrázek 5" descr="Don_Quijote_and_Sancho_Panz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844824"/>
            <a:ext cx="3248008" cy="4680520"/>
          </a:xfrm>
          <a:prstGeom prst="rect">
            <a:avLst/>
          </a:prstGeom>
        </p:spPr>
      </p:pic>
      <p:pic>
        <p:nvPicPr>
          <p:cNvPr id="7" name="Obrázek 6" descr="sa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3068960"/>
            <a:ext cx="2181225" cy="3456384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589566"/>
            <a:ext cx="5760640" cy="5079793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Důmyslný rytíř don Quijote de la 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Mancha</a:t>
            </a:r>
            <a:endParaRPr lang="cs-CZ" sz="32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boj s větrnými mlýny</a:t>
            </a:r>
          </a:p>
          <a:p>
            <a:pPr lvl="1" algn="just">
              <a:lnSpc>
                <a:spcPct val="150000"/>
              </a:lnSpc>
            </a:pPr>
            <a:r>
              <a:rPr lang="cs-CZ" dirty="0" smtClean="0"/>
              <a:t>boj s pomyslným nepřítelem, s přeludem či fantazií</a:t>
            </a:r>
          </a:p>
          <a:p>
            <a:pPr lvl="1" algn="just">
              <a:lnSpc>
                <a:spcPct val="150000"/>
              </a:lnSpc>
            </a:pPr>
            <a:r>
              <a:rPr lang="cs-CZ" dirty="0" smtClean="0"/>
              <a:t>souboj nerovných sil, boj je tedy předem prohraný</a:t>
            </a:r>
            <a:endParaRPr lang="cs-CZ" dirty="0"/>
          </a:p>
        </p:txBody>
      </p:sp>
      <p:pic>
        <p:nvPicPr>
          <p:cNvPr id="7" name="Zástupný symbol pro obsah 6" descr="DQWindmill.gif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227763" y="1844824"/>
            <a:ext cx="2736850" cy="4464496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5040560" cy="5079793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Španěl </a:t>
            </a:r>
            <a:r>
              <a:rPr lang="cs-CZ" sz="2800" b="1" dirty="0" err="1" smtClean="0"/>
              <a:t>Miguel</a:t>
            </a:r>
            <a:r>
              <a:rPr lang="cs-CZ" sz="2800" b="1" dirty="0" smtClean="0"/>
              <a:t> de </a:t>
            </a:r>
            <a:r>
              <a:rPr lang="cs-CZ" sz="2800" b="1" dirty="0" err="1" smtClean="0"/>
              <a:t>Cervantes</a:t>
            </a:r>
            <a:r>
              <a:rPr lang="cs-CZ" sz="2800" b="1" dirty="0" smtClean="0"/>
              <a:t> y </a:t>
            </a:r>
            <a:r>
              <a:rPr lang="cs-CZ" sz="2800" b="1" dirty="0" err="1" smtClean="0"/>
              <a:t>Saavedra</a:t>
            </a:r>
            <a:r>
              <a:rPr lang="cs-CZ" sz="2800" b="1" dirty="0" smtClean="0"/>
              <a:t> </a:t>
            </a:r>
          </a:p>
          <a:p>
            <a:pPr algn="just">
              <a:lnSpc>
                <a:spcPct val="150000"/>
              </a:lnSpc>
            </a:pPr>
            <a:r>
              <a:rPr lang="cs-CZ" sz="2800" b="1" dirty="0" smtClean="0"/>
              <a:t>renesance ve Španělsku =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Zlatý věk španělské literatury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" name="Zástupný symbol pro obsah 7" descr="cervantes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829458" y="1844824"/>
            <a:ext cx="2919005" cy="4680520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>
              <a:defRPr/>
            </a:pPr>
            <a:r>
              <a:rPr lang="cs-CZ" sz="4400" b="1" dirty="0" smtClean="0"/>
              <a:t>Použité zdroje</a:t>
            </a:r>
            <a:endParaRPr lang="cs-CZ" sz="4400" b="1" dirty="0"/>
          </a:p>
        </p:txBody>
      </p:sp>
      <p:sp>
        <p:nvSpPr>
          <p:cNvPr id="3174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1527175"/>
            <a:ext cx="8785225" cy="4854575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3200" b="1" dirty="0" smtClean="0">
                <a:solidFill>
                  <a:schemeClr val="accent2"/>
                </a:solidFill>
              </a:rPr>
              <a:t>Literatura</a:t>
            </a:r>
            <a:endParaRPr lang="cs-CZ" altLang="cs-CZ" b="1" dirty="0" smtClean="0"/>
          </a:p>
          <a:p>
            <a:pPr marL="514350" indent="-514350" algn="just">
              <a:buFont typeface="Wingdings 2" pitchFamily="18" charset="2"/>
              <a:buAutoNum type="arabicPeriod"/>
              <a:defRPr/>
            </a:pPr>
            <a:r>
              <a:rPr lang="cs-CZ" dirty="0" smtClean="0"/>
              <a:t>Prokop, V. </a:t>
            </a:r>
            <a:r>
              <a:rPr lang="cs-CZ" dirty="0" smtClean="0"/>
              <a:t>Čítanka k D</a:t>
            </a:r>
            <a:r>
              <a:rPr lang="cs-CZ" i="1" dirty="0" smtClean="0"/>
              <a:t>ějinám </a:t>
            </a:r>
            <a:r>
              <a:rPr lang="cs-CZ" i="1" dirty="0" smtClean="0"/>
              <a:t>literatury od starověku do počátku 19. století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Karlovy Vary: O.K.-Soft, </a:t>
            </a:r>
            <a:r>
              <a:rPr lang="cs-CZ" dirty="0" smtClean="0"/>
              <a:t>2008.</a:t>
            </a:r>
            <a:endParaRPr lang="cs-CZ" dirty="0" smtClean="0"/>
          </a:p>
          <a:p>
            <a:pPr marL="514350" indent="-514350" algn="just" eaLnBrk="1" hangingPunct="1">
              <a:buFont typeface="Wingdings 2" pitchFamily="18" charset="2"/>
              <a:buAutoNum type="arabicPeriod"/>
              <a:defRPr/>
            </a:pPr>
            <a:r>
              <a:rPr lang="cs-CZ" dirty="0" smtClean="0"/>
              <a:t>Prokop</a:t>
            </a:r>
            <a:r>
              <a:rPr lang="cs-CZ" dirty="0" smtClean="0"/>
              <a:t>, V. </a:t>
            </a:r>
            <a:r>
              <a:rPr lang="cs-CZ" i="1" dirty="0" smtClean="0"/>
              <a:t>Dějiny literatury od starověku do počátku 19. století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Karlovy Vary: O.K.-Soft, 2006.</a:t>
            </a:r>
          </a:p>
          <a:p>
            <a:pPr marL="514350" indent="-514350" algn="just">
              <a:buFont typeface="Wingdings 2" pitchFamily="18" charset="2"/>
              <a:buAutoNum type="arabicPeriod"/>
              <a:defRPr/>
            </a:pPr>
            <a:r>
              <a:rPr lang="cs-CZ" dirty="0" err="1" smtClean="0"/>
              <a:t>Sochrová</a:t>
            </a:r>
            <a:r>
              <a:rPr lang="cs-CZ" dirty="0" smtClean="0"/>
              <a:t>, M</a:t>
            </a:r>
            <a:r>
              <a:rPr lang="cs-CZ" i="1" dirty="0" smtClean="0"/>
              <a:t>. Český jazyk a literatura. </a:t>
            </a:r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2009. ISBN 978-80-253-0468-6.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altLang="cs-CZ" b="1" dirty="0" smtClean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Obrázky</a:t>
            </a:r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mes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biographies.com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Ecrivain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Montaigne.jpg</a:t>
            </a:r>
            <a:endParaRPr lang="cs-CZ" sz="2000" dirty="0" smtClean="0"/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sienalibri.it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img</a:t>
            </a:r>
            <a:r>
              <a:rPr lang="cs-CZ" sz="2000" dirty="0" smtClean="0">
                <a:hlinkClick r:id="rId3"/>
              </a:rPr>
              <a:t>_</a:t>
            </a:r>
            <a:r>
              <a:rPr lang="cs-CZ" sz="2000" dirty="0" err="1" smtClean="0">
                <a:hlinkClick r:id="rId3"/>
              </a:rPr>
              <a:t>news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Giovanni</a:t>
            </a:r>
            <a:r>
              <a:rPr lang="cs-CZ" sz="2000" dirty="0" smtClean="0">
                <a:hlinkClick r:id="rId3"/>
              </a:rPr>
              <a:t>%20Boccaccio_1.jpg</a:t>
            </a:r>
            <a:endParaRPr lang="cs-CZ" sz="2000" dirty="0" smtClean="0"/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4"/>
              </a:rPr>
              <a:t>http://upload.wikimedia.org/wikipedia/commons/2/2a/Hw-shakespeare.png</a:t>
            </a:r>
            <a:endParaRPr lang="cs-CZ" sz="2000" dirty="0" smtClean="0"/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5"/>
              </a:rPr>
              <a:t>http://2.bp.blogspot.com/-</a:t>
            </a:r>
            <a:r>
              <a:rPr lang="cs-CZ" sz="2000" dirty="0" err="1" smtClean="0">
                <a:hlinkClick r:id="rId5"/>
              </a:rPr>
              <a:t>nHs</a:t>
            </a:r>
            <a:r>
              <a:rPr lang="cs-CZ" sz="2000" dirty="0" smtClean="0">
                <a:hlinkClick r:id="rId5"/>
              </a:rPr>
              <a:t>-E_c0gWw/UjNWj2SWwgI/</a:t>
            </a:r>
            <a:r>
              <a:rPr lang="cs-CZ" sz="2000" dirty="0" err="1" smtClean="0">
                <a:hlinkClick r:id="rId5"/>
              </a:rPr>
              <a:t>AAAAAAAABeo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ZKqx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cqb</a:t>
            </a:r>
            <a:r>
              <a:rPr lang="cs-CZ" sz="2000" dirty="0" smtClean="0">
                <a:hlinkClick r:id="rId5"/>
              </a:rPr>
              <a:t>_2c/s1600/don-</a:t>
            </a:r>
            <a:r>
              <a:rPr lang="cs-CZ" sz="2000" dirty="0" err="1" smtClean="0">
                <a:hlinkClick r:id="rId5"/>
              </a:rPr>
              <a:t>quijote</a:t>
            </a:r>
            <a:r>
              <a:rPr lang="cs-CZ" sz="2000" dirty="0" smtClean="0">
                <a:hlinkClick r:id="rId5"/>
              </a:rPr>
              <a:t>-de-la-</a:t>
            </a:r>
            <a:r>
              <a:rPr lang="cs-CZ" sz="2000" dirty="0" err="1" smtClean="0">
                <a:hlinkClick r:id="rId5"/>
              </a:rPr>
              <a:t>mancha</a:t>
            </a:r>
            <a:r>
              <a:rPr lang="cs-CZ" sz="2000" dirty="0" smtClean="0">
                <a:hlinkClick r:id="rId5"/>
              </a:rPr>
              <a:t>-433950.jpg</a:t>
            </a:r>
            <a:endParaRPr lang="cs-CZ" sz="2000" dirty="0" smtClean="0"/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6"/>
              </a:rPr>
              <a:t>http://upload.wikimedia.org/wikipedia/commons/2/20/Don_Quijote_and_Sancho_Panza.jpg</a:t>
            </a:r>
            <a:endParaRPr lang="cs-CZ" sz="2000" dirty="0" smtClean="0"/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donquijote.cc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sitebuildercontent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sitebuilderpictures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DQWindmill.gif</a:t>
            </a:r>
            <a:endParaRPr lang="cs-CZ" sz="2000" dirty="0" smtClean="0"/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8"/>
              </a:rPr>
              <a:t>http://servetolead.org/wp-content/uploads/2010/12/cervantes.jpg</a:t>
            </a:r>
            <a:endParaRPr lang="cs-CZ" sz="2000" dirty="0" smtClean="0"/>
          </a:p>
          <a:p>
            <a:pPr marL="342900" indent="-342900" algn="just">
              <a:buNone/>
            </a:pPr>
            <a:endParaRPr lang="cs-CZ" sz="1800" dirty="0" smtClean="0"/>
          </a:p>
          <a:p>
            <a:pPr marL="342900" indent="-342900" algn="just">
              <a:buNone/>
            </a:pPr>
            <a:endParaRPr lang="cs-CZ" sz="1800" dirty="0" smtClean="0"/>
          </a:p>
          <a:p>
            <a:pPr marL="342900" indent="-342900" algn="just">
              <a:buAutoNum type="arabicPeriod"/>
            </a:pPr>
            <a:endParaRPr lang="cs-CZ" sz="18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4354</TotalTime>
  <Words>774</Words>
  <Application>Microsoft Office PowerPoint</Application>
  <PresentationFormat>Předvádění na obrazovce (4:3)</PresentationFormat>
  <Paragraphs>171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Medián</vt:lpstr>
      <vt:lpstr>Snímek 1</vt:lpstr>
      <vt:lpstr>Snímek 2</vt:lpstr>
      <vt:lpstr>Určete charakteristické znaky renesance a středověku</vt:lpstr>
      <vt:lpstr>Určete charakteristické znaky renesance a středověku</vt:lpstr>
      <vt:lpstr>Uveďte pojem k definici, odpovězte na otázky.</vt:lpstr>
      <vt:lpstr>Uveďte pojem k definici, odpovězte na otázky.</vt:lpstr>
      <vt:lpstr>Přiřaďte k autorovi dílo</vt:lpstr>
      <vt:lpstr>Přiřaďte k autorovi dílo</vt:lpstr>
      <vt:lpstr>K definici uveďte literární žánr, autora, který jej používal, a jeho národnost</vt:lpstr>
      <vt:lpstr>K definici uveďte literární žánr, autora, který jej používal, a jeho národnost</vt:lpstr>
      <vt:lpstr>Poznejte literární žánr ukázky a charakterizujte jej.</vt:lpstr>
      <vt:lpstr>Poznejte literární žánr ukázky a charakterizujte jej.</vt:lpstr>
      <vt:lpstr>Doplňte text</vt:lpstr>
      <vt:lpstr>Doplňte text</vt:lpstr>
      <vt:lpstr>Úkoly</vt:lpstr>
      <vt:lpstr>Charakteristika</vt:lpstr>
      <vt:lpstr>Řešení</vt:lpstr>
      <vt:lpstr>Řešení</vt:lpstr>
      <vt:lpstr>Řešení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230</cp:revision>
  <dcterms:created xsi:type="dcterms:W3CDTF">2013-10-09T13:06:42Z</dcterms:created>
  <dcterms:modified xsi:type="dcterms:W3CDTF">2013-11-07T06:24:12Z</dcterms:modified>
</cp:coreProperties>
</file>