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6" r:id="rId1"/>
  </p:sldMasterIdLst>
  <p:notesMasterIdLst>
    <p:notesMasterId r:id="rId32"/>
  </p:notesMasterIdLst>
  <p:sldIdLst>
    <p:sldId id="256" r:id="rId2"/>
    <p:sldId id="258" r:id="rId3"/>
    <p:sldId id="301" r:id="rId4"/>
    <p:sldId id="302" r:id="rId5"/>
    <p:sldId id="284" r:id="rId6"/>
    <p:sldId id="263" r:id="rId7"/>
    <p:sldId id="285" r:id="rId8"/>
    <p:sldId id="259" r:id="rId9"/>
    <p:sldId id="286" r:id="rId10"/>
    <p:sldId id="260" r:id="rId11"/>
    <p:sldId id="257" r:id="rId12"/>
    <p:sldId id="262" r:id="rId13"/>
    <p:sldId id="261" r:id="rId14"/>
    <p:sldId id="287" r:id="rId15"/>
    <p:sldId id="264" r:id="rId16"/>
    <p:sldId id="265" r:id="rId17"/>
    <p:sldId id="288" r:id="rId18"/>
    <p:sldId id="271" r:id="rId19"/>
    <p:sldId id="289" r:id="rId20"/>
    <p:sldId id="290" r:id="rId21"/>
    <p:sldId id="291" r:id="rId22"/>
    <p:sldId id="292" r:id="rId23"/>
    <p:sldId id="293" r:id="rId24"/>
    <p:sldId id="294" r:id="rId25"/>
    <p:sldId id="295" r:id="rId26"/>
    <p:sldId id="296" r:id="rId27"/>
    <p:sldId id="297" r:id="rId28"/>
    <p:sldId id="298" r:id="rId29"/>
    <p:sldId id="299" r:id="rId30"/>
    <p:sldId id="300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33"/>
    <a:srgbClr val="7222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480" y="-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683A19-4448-48FE-959E-BEC0FCE0A3DD}" type="datetimeFigureOut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556D1A-ABE4-4425-9F8C-3B4C23EA8D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098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66" name="Picture 94" descr="D:\My Documents\My Webs\soniacoleman\PowerPoint Templates\Templates6\Flame\flame_tit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8"/>
            <a:ext cx="9144000" cy="685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00200" y="1524000"/>
            <a:ext cx="6096000" cy="1879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lnSpc>
                <a:spcPct val="95000"/>
              </a:lnSpc>
              <a:defRPr sz="5400"/>
            </a:lvl1pPr>
          </a:lstStyle>
          <a:p>
            <a:pPr lvl="0"/>
            <a:r>
              <a:rPr lang="cs-CZ" altLang="en-US" noProof="0" smtClean="0"/>
              <a:t>Kliknutím lze upravit styl.</a:t>
            </a:r>
            <a:endParaRPr lang="en-GB" alt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82750" y="4076700"/>
            <a:ext cx="5861050" cy="12573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altLang="en-US" noProof="0" smtClean="0"/>
              <a:t>Kliknutím lze upravit styl předlohy.</a:t>
            </a:r>
            <a:endParaRPr lang="en-GB" altLang="en-US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BBF0E0B7-98F3-4EBD-A4C7-C59396FDBCB0}" type="datetime1">
              <a:rPr lang="en-GB" smtClean="0"/>
              <a:t>06/11/2013</a:t>
            </a:fld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286CB2D-E44D-48E0-942B-C1B4F8F6534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1" name="type.wav"/>
          </p:stSnd>
        </p:sndAc>
      </p:transition>
    </mc:Choice>
    <mc:Fallback xmlns="">
      <p:transition spd="slow">
        <p:fade/>
        <p:sndAc>
          <p:stSnd>
            <p:snd r:embed="rId4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FF37CC-43B6-4CD7-A2F2-EDB39DEF7955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6CB2D-E44D-48E0-942B-C1B4F8F65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498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1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DCFC49-F80D-425A-9203-6DDF374C742B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6CB2D-E44D-48E0-942B-C1B4F8F65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370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1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14600"/>
            <a:ext cx="3810000" cy="3581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A478656-301D-4E63-9961-8C02C4C8275B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6CB2D-E44D-48E0-942B-C1B4F8F65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60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1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5A219B-828E-4923-B8DA-4110A3D2407D}" type="datetime1">
              <a:rPr lang="en-GB" smtClean="0"/>
              <a:t>06/11/2013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6CB2D-E44D-48E0-942B-C1B4F8F65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210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1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FD0222-93FE-442C-BB08-6F92CF7D38BB}" type="datetime1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6CB2D-E44D-48E0-942B-C1B4F8F65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47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1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EA52BA-AEE7-4337-8C97-61B70ED0F600}" type="datetime1">
              <a:rPr lang="en-GB" smtClean="0"/>
              <a:t>06/11/2013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6CB2D-E44D-48E0-942B-C1B4F8F65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2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1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7AAB9C-93E0-495B-BEBD-3A5B79314687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6CB2D-E44D-48E0-942B-C1B4F8F65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37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1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B3F284D-75C3-4F81-995B-0E0F96A92D0C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6CB2D-E44D-48E0-942B-C1B4F8F65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7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1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BD58931-2FBD-43DB-911E-D5EC63086CDC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6CB2D-E44D-48E0-942B-C1B4F8F65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610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1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533400"/>
            <a:ext cx="19431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533400"/>
            <a:ext cx="5676900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9E2470F-D629-4143-8031-2CF170901CA9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86CB2D-E44D-48E0-942B-C1B4F8F65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63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1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533400"/>
            <a:ext cx="77724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styl.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2514600"/>
            <a:ext cx="77724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  <a:endParaRPr lang="en-GB" alt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6BA2B805-AF0A-4E20-A215-0257089F0B6C}" type="datetime1">
              <a:rPr lang="en-GB" smtClean="0">
                <a:solidFill>
                  <a:srgbClr val="575F6D"/>
                </a:solidFill>
              </a:rPr>
              <a:t>06/11/2013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49626A6-8864-440A-9E86-6ECA894CC90C}" type="slidenum">
              <a:rPr lang="en-GB" smtClean="0">
                <a:solidFill>
                  <a:srgbClr val="575F6D"/>
                </a:solidFill>
              </a:rPr>
              <a:pPr/>
              <a:t>‹#›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1044" name="FormatShape" descr="\\Catalpa\standdsk\Mirrors\Ofc97Adm\Clipart\Photos\SPORTS\SKIING.JPG" hidden="1"/>
          <p:cNvSpPr>
            <a:spLocks noChangeArrowheads="1"/>
          </p:cNvSpPr>
          <p:nvPr/>
        </p:nvSpPr>
        <p:spPr bwMode="auto">
          <a:xfrm>
            <a:off x="-1333500" y="1701800"/>
            <a:ext cx="1181100" cy="825500"/>
          </a:xfrm>
          <a:prstGeom prst="rect">
            <a:avLst/>
          </a:prstGeom>
          <a:noFill/>
          <a:ln w="101600" cmpd="thinThick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15"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10" r:id="rId4"/>
    <p:sldLayoutId id="2147483811" r:id="rId5"/>
    <p:sldLayoutId id="2147483812" r:id="rId6"/>
    <p:sldLayoutId id="2147483813" r:id="rId7"/>
    <p:sldLayoutId id="2147483814" r:id="rId8"/>
    <p:sldLayoutId id="2147483815" r:id="rId9"/>
    <p:sldLayoutId id="2147483816" r:id="rId10"/>
    <p:sldLayoutId id="2147483817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13" name="type.wav"/>
          </p:stSnd>
        </p:sndAc>
      </p:transition>
    </mc:Choice>
    <mc:Fallback xmlns="">
      <p:transition spd="slow">
        <p:fade/>
        <p:sndAc>
          <p:stSnd>
            <p:snd r:embed="rId16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words_DRG.jpg" TargetMode="Externa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lickr_-_Official_U.S._Navy_Imagery_-_Sailors_aboard_USS_Boone_fire_MK_38_25mm_mounted_gun.jpg" TargetMode="External"/><Relationship Id="rId5" Type="http://schemas.openxmlformats.org/officeDocument/2006/relationships/hyperlink" Target="http://commons.wikimedia.org/wiki/File:Denmark._Capital_Region._Copenhagen_272.JPG" TargetMode="External"/><Relationship Id="rId4" Type="http://schemas.openxmlformats.org/officeDocument/2006/relationships/hyperlink" Target="http://ca.wikipedia.org/wiki/Fitxer:Pernath_and_Shestopiors_DRG.jpg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ekas-12M-02_shotgun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hyperlink" Target="http://commons.wikimedia.org/wiki/File:Bekas-12M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40190276"/>
              </p:ext>
            </p:extLst>
          </p:nvPr>
        </p:nvGraphicFramePr>
        <p:xfrm>
          <a:off x="467544" y="1116930"/>
          <a:ext cx="8137525" cy="4832350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2621638"/>
                <a:gridCol w="5515887"/>
              </a:tblGrid>
              <a:tr h="5181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SŠ-COPT Uherský Brod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81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Ing. Hana Kubišová, Ph.D.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44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 prezentace (DUMu):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Classification of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Guns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7983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 sady: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Technical English for students of study branch Technician Gunsmiths</a:t>
                      </a:r>
                      <a:endParaRPr kumimoji="0" lang="cs-CZ" sz="2800" u="none" strike="noStrike" kern="1200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2</a:t>
                      </a:r>
                      <a:r>
                        <a:rPr kumimoji="0" lang="cs-CZ" sz="2800" b="0" i="0" u="none" strike="noStrike" kern="1200" cap="none" normalizeH="0" baseline="3000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nd</a:t>
                      </a:r>
                      <a:r>
                        <a:rPr kumimoji="0" lang="cs-CZ" sz="2800" b="0" i="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, 3</a:t>
                      </a:r>
                      <a:r>
                        <a:rPr kumimoji="0" lang="cs-CZ" sz="2800" b="0" i="0" u="none" strike="noStrike" kern="1200" cap="none" normalizeH="0" baseline="3000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rd </a:t>
                      </a:r>
                      <a:r>
                        <a:rPr kumimoji="0" lang="cs-CZ" sz="2800" b="0" i="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and 4</a:t>
                      </a:r>
                      <a:r>
                        <a:rPr kumimoji="0" lang="cs-CZ" sz="2800" b="0" i="0" u="none" strike="noStrike" kern="1200" cap="none" normalizeH="0" baseline="3000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th </a:t>
                      </a:r>
                      <a:r>
                        <a:rPr kumimoji="0" lang="cs-CZ" sz="2800" b="0" i="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class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Číslo projektu: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charset="0"/>
                        </a:rPr>
                        <a:t>1.9.2012</a:t>
                      </a:r>
                      <a:endParaRPr kumimoji="0" lang="en-GB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7" name="Text Box 43"/>
          <p:cNvSpPr txBox="1">
            <a:spLocks noChangeArrowheads="1"/>
          </p:cNvSpPr>
          <p:nvPr/>
        </p:nvSpPr>
        <p:spPr bwMode="auto">
          <a:xfrm>
            <a:off x="468313" y="6021288"/>
            <a:ext cx="83486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1</a:t>
            </a:fld>
            <a:endParaRPr lang="en-GB"/>
          </a:p>
        </p:txBody>
      </p:sp>
      <p:pic>
        <p:nvPicPr>
          <p:cNvPr id="8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424" y="116632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645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4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95023" y="548680"/>
            <a:ext cx="6965245" cy="73921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8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ANOTACE</a:t>
            </a:r>
            <a:endParaRPr lang="en-GB" sz="3800" b="1" cap="all" dirty="0">
              <a:ln w="0"/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187624" y="1700808"/>
            <a:ext cx="6687845" cy="4320480"/>
          </a:xfrm>
        </p:spPr>
        <p:txBody>
          <a:bodyPr>
            <a:normAutofit fontScale="92500" lnSpcReduction="10000"/>
          </a:bodyPr>
          <a:lstStyle/>
          <a:p>
            <a:pPr algn="just">
              <a:buFont typeface="Wingdings" pitchFamily="2" charset="2"/>
              <a:buChar char="ü"/>
            </a:pPr>
            <a:r>
              <a:rPr lang="cs-CZ" sz="2800" dirty="0" smtClean="0">
                <a:cs typeface="Arial" charset="0"/>
              </a:rPr>
              <a:t>Záměrem </a:t>
            </a:r>
            <a:r>
              <a:rPr lang="cs-CZ" sz="2800" dirty="0">
                <a:cs typeface="Arial" charset="0"/>
              </a:rPr>
              <a:t>této sady výukových materiálů s názvem </a:t>
            </a:r>
            <a:r>
              <a:rPr lang="cs-CZ" sz="2800" b="1" u="sng" dirty="0" err="1">
                <a:cs typeface="Arial" charset="0"/>
              </a:rPr>
              <a:t>Technical</a:t>
            </a:r>
            <a:r>
              <a:rPr lang="cs-CZ" sz="2800" b="1" u="sng" dirty="0">
                <a:cs typeface="Arial" charset="0"/>
              </a:rPr>
              <a:t> </a:t>
            </a:r>
            <a:r>
              <a:rPr lang="cs-CZ" sz="2800" b="1" u="sng" dirty="0" err="1">
                <a:cs typeface="Arial" charset="0"/>
              </a:rPr>
              <a:t>English</a:t>
            </a:r>
            <a:r>
              <a:rPr lang="cs-CZ" sz="2800" b="1" u="sng" dirty="0">
                <a:cs typeface="Arial" charset="0"/>
              </a:rPr>
              <a:t> </a:t>
            </a:r>
            <a:r>
              <a:rPr lang="cs-CZ" sz="2800" dirty="0">
                <a:cs typeface="Arial" charset="0"/>
              </a:rPr>
              <a:t>je ukázat žákům, kteří se v této oblasti vzdělávají, jaký byl vývoj zbraní. </a:t>
            </a:r>
            <a:endParaRPr lang="cs-CZ" sz="2800" dirty="0" smtClean="0">
              <a:cs typeface="Arial" charset="0"/>
            </a:endParaRPr>
          </a:p>
          <a:p>
            <a:pPr algn="just">
              <a:buFont typeface="Wingdings" pitchFamily="2" charset="2"/>
              <a:buChar char="ü"/>
            </a:pPr>
            <a:endParaRPr lang="cs-CZ" sz="2800" dirty="0">
              <a:cs typeface="Arial" charset="0"/>
            </a:endParaRPr>
          </a:p>
          <a:p>
            <a:pPr algn="just">
              <a:buFont typeface="Wingdings" pitchFamily="2" charset="2"/>
              <a:buChar char="ü"/>
            </a:pPr>
            <a:r>
              <a:rPr lang="cs-CZ" sz="2800" dirty="0" smtClean="0">
                <a:cs typeface="Arial" charset="0"/>
              </a:rPr>
              <a:t>Jednotlivé </a:t>
            </a:r>
            <a:r>
              <a:rPr lang="cs-CZ" sz="2800" dirty="0" err="1">
                <a:cs typeface="Arial" charset="0"/>
              </a:rPr>
              <a:t>DUMy</a:t>
            </a:r>
            <a:r>
              <a:rPr lang="cs-CZ" sz="2800" dirty="0">
                <a:cs typeface="Arial" charset="0"/>
              </a:rPr>
              <a:t> (prezentace) v této sadě popíší postupně tematické oblasti, které jsou probírány v předmětu Anglický jazyk na naší SŠ. </a:t>
            </a:r>
            <a:endParaRPr lang="cs-CZ" sz="2800" dirty="0" smtClean="0">
              <a:cs typeface="Arial" charset="0"/>
            </a:endParaRPr>
          </a:p>
          <a:p>
            <a:pPr algn="just">
              <a:buFont typeface="Wingdings" pitchFamily="2" charset="2"/>
              <a:buChar char="ü"/>
            </a:pPr>
            <a:endParaRPr lang="cs-CZ" sz="2800" dirty="0">
              <a:cs typeface="Arial" charset="0"/>
            </a:endParaRPr>
          </a:p>
          <a:p>
            <a:pPr algn="just">
              <a:buFont typeface="Wingdings" pitchFamily="2" charset="2"/>
              <a:buChar char="ü"/>
            </a:pPr>
            <a:r>
              <a:rPr lang="cs-CZ" sz="2800" dirty="0" smtClean="0">
                <a:cs typeface="Arial" charset="0"/>
              </a:rPr>
              <a:t>Konkrétně </a:t>
            </a:r>
            <a:r>
              <a:rPr lang="cs-CZ" sz="2800" dirty="0">
                <a:cs typeface="Arial" charset="0"/>
              </a:rPr>
              <a:t>tato prezentace je zaměřena na </a:t>
            </a:r>
            <a:r>
              <a:rPr lang="cs-CZ" sz="2800" dirty="0" smtClean="0">
                <a:cs typeface="Arial" charset="0"/>
              </a:rPr>
              <a:t>rozdělení zbraní. </a:t>
            </a:r>
            <a:endParaRPr lang="cs-CZ" sz="2800" dirty="0">
              <a:cs typeface="Arial" charset="0"/>
            </a:endParaRPr>
          </a:p>
          <a:p>
            <a:pPr algn="just">
              <a:buFont typeface="Wingdings" pitchFamily="2" charset="2"/>
              <a:buChar char="ü"/>
            </a:pPr>
            <a:endParaRPr lang="cs-CZ" sz="2800" dirty="0"/>
          </a:p>
          <a:p>
            <a:pPr algn="just">
              <a:buFont typeface="Wingdings" pitchFamily="2" charset="2"/>
              <a:buChar char="ü"/>
            </a:pPr>
            <a:endParaRPr lang="en-GB" sz="2800" dirty="0" smtClean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999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539552" y="2276872"/>
            <a:ext cx="8208912" cy="1126728"/>
          </a:xfrm>
        </p:spPr>
        <p:txBody>
          <a:bodyPr/>
          <a:lstStyle/>
          <a:p>
            <a:r>
              <a:rPr lang="cs-CZ" sz="6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revision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346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4" name="type.wav"/>
          </p:stSnd>
        </p:sndAc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4</a:t>
            </a:fld>
            <a:endParaRPr lang="en-GB"/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827584" y="692696"/>
            <a:ext cx="7560840" cy="4536504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kern="0" smtClean="0"/>
              <a:t> When was first weapons used?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kern="0" smtClean="0"/>
              <a:t> Was fire important? Why?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kern="0" smtClean="0"/>
              <a:t> What weapons were used in the Neolithic?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kern="0" smtClean="0"/>
              <a:t> What weapons were used in the Bronze Age ?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kern="0" smtClean="0"/>
              <a:t> What weapons were used in the Iron Age?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kern="0" smtClean="0"/>
              <a:t> Who discovered gunpowder?</a:t>
            </a:r>
            <a:endParaRPr lang="en-GB" sz="2600" kern="0" dirty="0"/>
          </a:p>
        </p:txBody>
      </p:sp>
    </p:spTree>
    <p:extLst>
      <p:ext uri="{BB962C8B-B14F-4D97-AF65-F5344CB8AC3E}">
        <p14:creationId xmlns:p14="http://schemas.microsoft.com/office/powerpoint/2010/main" val="2920690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539552" y="2276872"/>
            <a:ext cx="8208912" cy="1126728"/>
          </a:xfrm>
        </p:spPr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DEFINITION OF GUN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579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187624" y="1340768"/>
            <a:ext cx="6687845" cy="432048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2600" dirty="0" smtClean="0"/>
              <a:t>A gun is an instrument or </a:t>
            </a:r>
            <a:r>
              <a:rPr lang="cs-CZ" sz="2600" dirty="0" smtClean="0"/>
              <a:t>a </a:t>
            </a:r>
            <a:r>
              <a:rPr lang="en-GB" sz="2600" dirty="0" smtClean="0"/>
              <a:t>device that can be used to hurt people or destroy building.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600" dirty="0" err="1" smtClean="0"/>
              <a:t>The</a:t>
            </a:r>
            <a:r>
              <a:rPr lang="en-GB" sz="2600" dirty="0" smtClean="0"/>
              <a:t> gun ha</a:t>
            </a:r>
            <a:r>
              <a:rPr lang="cs-CZ" sz="2600" dirty="0" smtClean="0"/>
              <a:t>s</a:t>
            </a:r>
            <a:r>
              <a:rPr lang="en-GB" sz="2600" dirty="0" smtClean="0"/>
              <a:t> to have the maximal hurtful effect.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2600" dirty="0" smtClean="0"/>
              <a:t>The classification of guns is based on manner of hurtful energy. </a:t>
            </a:r>
            <a:endParaRPr lang="en-GB" sz="26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792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07504" y="2276872"/>
            <a:ext cx="8856984" cy="1126728"/>
          </a:xfrm>
        </p:spPr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CLASSIFICATIN OF GUNS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663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187624" y="1111145"/>
            <a:ext cx="6687845" cy="3902031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classification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based</a:t>
            </a:r>
            <a:r>
              <a:rPr lang="cs-CZ" sz="2600" dirty="0" smtClean="0"/>
              <a:t> on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types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hurtful</a:t>
            </a:r>
            <a:r>
              <a:rPr lang="cs-CZ" sz="2600" dirty="0" smtClean="0"/>
              <a:t> </a:t>
            </a:r>
            <a:r>
              <a:rPr lang="cs-CZ" sz="2600" dirty="0" err="1" smtClean="0"/>
              <a:t>energy</a:t>
            </a:r>
            <a:r>
              <a:rPr lang="cs-CZ" sz="2600" dirty="0" smtClean="0"/>
              <a:t>: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ü"/>
            </a:pPr>
            <a:endParaRPr lang="cs-CZ" sz="2600" dirty="0"/>
          </a:p>
          <a:p>
            <a:pPr lvl="1"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600" dirty="0" err="1" smtClean="0"/>
              <a:t>cold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;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600" dirty="0" err="1" smtClean="0"/>
              <a:t>percussive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;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600" dirty="0" err="1" smtClean="0"/>
              <a:t>firearms</a:t>
            </a:r>
            <a:r>
              <a:rPr lang="cs-CZ" sz="2600" dirty="0" smtClean="0"/>
              <a:t>.</a:t>
            </a:r>
            <a:endParaRPr lang="en-GB" sz="26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830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539552" y="2276872"/>
            <a:ext cx="8208912" cy="1126728"/>
          </a:xfrm>
        </p:spPr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COLD WEAPONS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663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187624" y="1124744"/>
            <a:ext cx="6687845" cy="3902031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2600" dirty="0" smtClean="0"/>
              <a:t>The cold </a:t>
            </a:r>
            <a:r>
              <a:rPr lang="cs-CZ" sz="2600" dirty="0" err="1" smtClean="0"/>
              <a:t>weapons</a:t>
            </a:r>
            <a:r>
              <a:rPr lang="en-GB" sz="2600" dirty="0" smtClean="0"/>
              <a:t> are </a:t>
            </a:r>
            <a:r>
              <a:rPr lang="cs-CZ" sz="2600" dirty="0" err="1"/>
              <a:t>weapons</a:t>
            </a:r>
            <a:r>
              <a:rPr lang="cs-CZ" sz="2600" dirty="0"/>
              <a:t> </a:t>
            </a:r>
            <a:r>
              <a:rPr lang="en-GB" sz="2600" dirty="0" smtClean="0"/>
              <a:t>that impact to the animals or people.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2600" dirty="0" smtClean="0"/>
              <a:t>The attack is based on the cutting or stubbing by knife blade or axe blade.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en-GB" sz="2600" dirty="0" smtClean="0"/>
              <a:t>Examples of cold </a:t>
            </a:r>
            <a:r>
              <a:rPr lang="cs-CZ" sz="2600" dirty="0" err="1" smtClean="0"/>
              <a:t>weapons</a:t>
            </a:r>
            <a:r>
              <a:rPr lang="en-GB" sz="2600" dirty="0" smtClean="0"/>
              <a:t>: dagger, sword, spear, lance or hammer.</a:t>
            </a:r>
            <a:endParaRPr lang="en-GB" sz="26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908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1051669"/>
          </a:xfrm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GB" sz="38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E</a:t>
            </a:r>
            <a:r>
              <a:rPr lang="cs-CZ" sz="38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XAMPLE OF COLD </a:t>
            </a:r>
            <a:r>
              <a:rPr lang="cs-CZ" sz="3800" b="1" cap="all" dirty="0" err="1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weaponS</a:t>
            </a:r>
            <a:r>
              <a:rPr lang="cs-CZ" sz="38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 - SWORDS</a:t>
            </a:r>
            <a:endParaRPr lang="en-GB" sz="3800" b="1" cap="all" dirty="0">
              <a:ln w="0"/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" name="Zástupný symbol pro obrázek 2"/>
          <p:cNvPicPr>
            <a:picLocks noGrp="1" noChangeAspect="1"/>
          </p:cNvPicPr>
          <p:nvPr>
            <p:ph type="pic"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37" b="6537"/>
          <a:stretch/>
        </p:blipFill>
        <p:spPr>
          <a:xfrm rot="5400000">
            <a:off x="2089358" y="223010"/>
            <a:ext cx="4893276" cy="71287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884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4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11724" y="548680"/>
            <a:ext cx="7160676" cy="1008112"/>
          </a:xfrm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en-GB" sz="38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percussive </a:t>
            </a:r>
            <a:r>
              <a:rPr lang="cs-CZ" sz="38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WEAPONS</a:t>
            </a:r>
            <a:endParaRPr lang="en-GB" sz="3800" b="1" cap="all" dirty="0">
              <a:ln w="0"/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187624" y="1700808"/>
            <a:ext cx="6687845" cy="3902031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ü"/>
            </a:pPr>
            <a:r>
              <a:rPr lang="en-GB" sz="2800" dirty="0" smtClean="0"/>
              <a:t>The kinetic energy causes the destruction by impact effect.</a:t>
            </a:r>
          </a:p>
          <a:p>
            <a:pPr algn="just">
              <a:buFont typeface="Wingdings" pitchFamily="2" charset="2"/>
              <a:buChar char="ü"/>
            </a:pPr>
            <a:endParaRPr lang="en-GB" sz="2800" dirty="0" smtClean="0"/>
          </a:p>
          <a:p>
            <a:pPr algn="just">
              <a:buFont typeface="Wingdings" pitchFamily="2" charset="2"/>
              <a:buChar char="ü"/>
            </a:pPr>
            <a:r>
              <a:rPr lang="en-GB" sz="2800" dirty="0" smtClean="0"/>
              <a:t>Examples of cold </a:t>
            </a:r>
            <a:r>
              <a:rPr lang="cs-CZ" sz="2800" dirty="0" err="1" smtClean="0"/>
              <a:t>weapons</a:t>
            </a:r>
            <a:r>
              <a:rPr lang="en-GB" sz="2800" dirty="0" smtClean="0"/>
              <a:t> are mace or sledgehammer.</a:t>
            </a:r>
          </a:p>
          <a:p>
            <a:pPr algn="just">
              <a:buFont typeface="Wingdings" pitchFamily="2" charset="2"/>
              <a:buChar char="ü"/>
            </a:pPr>
            <a:endParaRPr lang="en-GB" sz="2800" dirty="0" smtClean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83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009198"/>
          </a:xfrm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800" b="1" cap="all" dirty="0" err="1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EXAMPLEs</a:t>
            </a:r>
            <a:r>
              <a:rPr lang="cs-CZ" sz="38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 OF PERCUSSIVE </a:t>
            </a:r>
            <a:r>
              <a:rPr lang="cs-CZ" sz="3800" b="1" cap="all" dirty="0" err="1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weapons</a:t>
            </a:r>
            <a:r>
              <a:rPr lang="cs-CZ" sz="38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 MACES</a:t>
            </a:r>
            <a:endParaRPr lang="en-GB" sz="3800" b="1" cap="all" dirty="0">
              <a:ln w="0"/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4" name="Zástupný symbol pro obrázek 13"/>
          <p:cNvPicPr>
            <a:picLocks noGrp="1" noChangeAspect="1"/>
          </p:cNvPicPr>
          <p:nvPr>
            <p:ph type="pic"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42" r="-1742"/>
          <a:stretch/>
        </p:blipFill>
        <p:spPr>
          <a:xfrm rot="5400000">
            <a:off x="2316452" y="663352"/>
            <a:ext cx="4373123" cy="70628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36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4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539552" y="2276872"/>
            <a:ext cx="8208912" cy="1126728"/>
          </a:xfrm>
        </p:spPr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FIREARMS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663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187624" y="1196752"/>
            <a:ext cx="7560840" cy="4536504"/>
          </a:xfrm>
        </p:spPr>
        <p:txBody>
          <a:bodyPr>
            <a:noAutofit/>
          </a:bodyPr>
          <a:lstStyle/>
          <a:p>
            <a:pPr algn="just">
              <a:lnSpc>
                <a:spcPct val="170000"/>
              </a:lnSpc>
              <a:buFont typeface="Wingdings" pitchFamily="2" charset="2"/>
              <a:buChar char="ü"/>
            </a:pPr>
            <a:r>
              <a:rPr lang="cs-CZ" sz="2600" dirty="0" err="1" smtClean="0"/>
              <a:t>Firearms</a:t>
            </a:r>
            <a:r>
              <a:rPr lang="cs-CZ" sz="2600" dirty="0" smtClean="0"/>
              <a:t> </a:t>
            </a:r>
            <a:r>
              <a:rPr lang="cs-CZ" sz="2600" dirty="0" err="1" smtClean="0"/>
              <a:t>shoot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project</a:t>
            </a:r>
            <a:r>
              <a:rPr lang="cs-CZ" sz="2600" dirty="0" smtClean="0"/>
              <a:t> </a:t>
            </a:r>
            <a:r>
              <a:rPr lang="cs-CZ" sz="2600" dirty="0" err="1" smtClean="0"/>
              <a:t>which</a:t>
            </a:r>
            <a:r>
              <a:rPr lang="cs-CZ" sz="2600" dirty="0" smtClean="0"/>
              <a:t> has </a:t>
            </a:r>
            <a:r>
              <a:rPr lang="cs-CZ" sz="2600" dirty="0" err="1" smtClean="0"/>
              <a:t>got</a:t>
            </a:r>
            <a:r>
              <a:rPr lang="cs-CZ" sz="2600" dirty="0" smtClean="0"/>
              <a:t> a </a:t>
            </a:r>
            <a:r>
              <a:rPr lang="cs-CZ" sz="2600" dirty="0" err="1" smtClean="0"/>
              <a:t>disruptive</a:t>
            </a:r>
            <a:r>
              <a:rPr lang="cs-CZ" sz="2600" dirty="0" smtClean="0"/>
              <a:t> </a:t>
            </a:r>
            <a:r>
              <a:rPr lang="cs-CZ" sz="2600" dirty="0" err="1" smtClean="0"/>
              <a:t>effect</a:t>
            </a:r>
            <a:r>
              <a:rPr lang="en-GB" sz="2600" dirty="0" smtClean="0"/>
              <a:t>.</a:t>
            </a:r>
          </a:p>
          <a:p>
            <a:pPr algn="just">
              <a:lnSpc>
                <a:spcPct val="170000"/>
              </a:lnSpc>
              <a:buFont typeface="Wingdings" pitchFamily="2" charset="2"/>
              <a:buChar char="ü"/>
            </a:pP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disruptive</a:t>
            </a:r>
            <a:r>
              <a:rPr lang="cs-CZ" sz="2600" dirty="0" smtClean="0"/>
              <a:t> </a:t>
            </a:r>
            <a:r>
              <a:rPr lang="cs-CZ" sz="2600" dirty="0" err="1" smtClean="0"/>
              <a:t>effect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caused</a:t>
            </a:r>
            <a:r>
              <a:rPr lang="cs-CZ" sz="2600" dirty="0" smtClean="0"/>
              <a:t> by incident </a:t>
            </a:r>
            <a:r>
              <a:rPr lang="cs-CZ" sz="2600" dirty="0" err="1" smtClean="0"/>
              <a:t>energy</a:t>
            </a:r>
            <a:r>
              <a:rPr lang="en-GB" sz="2600" dirty="0" smtClean="0"/>
              <a:t>.</a:t>
            </a:r>
          </a:p>
          <a:p>
            <a:pPr algn="just">
              <a:lnSpc>
                <a:spcPct val="170000"/>
              </a:lnSpc>
              <a:buFont typeface="Wingdings" pitchFamily="2" charset="2"/>
              <a:buChar char="ü"/>
            </a:pPr>
            <a:r>
              <a:rPr lang="cs-CZ" sz="2600" dirty="0" err="1" smtClean="0"/>
              <a:t>Firearms</a:t>
            </a:r>
            <a:r>
              <a:rPr lang="cs-CZ" sz="2600" dirty="0" smtClean="0"/>
              <a:t> are </a:t>
            </a:r>
            <a:r>
              <a:rPr lang="cs-CZ" sz="2600" dirty="0" err="1" smtClean="0"/>
              <a:t>classified</a:t>
            </a:r>
            <a:r>
              <a:rPr lang="cs-CZ" sz="2600" dirty="0" smtClean="0"/>
              <a:t> in </a:t>
            </a:r>
            <a:r>
              <a:rPr lang="cs-CZ" sz="2600" dirty="0" err="1" smtClean="0"/>
              <a:t>according</a:t>
            </a:r>
            <a:r>
              <a:rPr lang="cs-CZ" sz="2600" dirty="0" smtClean="0"/>
              <a:t> of </a:t>
            </a:r>
            <a:r>
              <a:rPr lang="cs-CZ" sz="2600" dirty="0" err="1" smtClean="0"/>
              <a:t>the</a:t>
            </a:r>
            <a:r>
              <a:rPr lang="cs-CZ" sz="2600" dirty="0" smtClean="0"/>
              <a:t> source of </a:t>
            </a:r>
            <a:r>
              <a:rPr lang="cs-CZ" sz="2600" dirty="0" err="1" smtClean="0"/>
              <a:t>action</a:t>
            </a:r>
            <a:r>
              <a:rPr lang="cs-CZ" sz="2600" dirty="0" smtClean="0"/>
              <a:t>.</a:t>
            </a:r>
          </a:p>
          <a:p>
            <a:pPr algn="just">
              <a:lnSpc>
                <a:spcPct val="170000"/>
              </a:lnSpc>
              <a:buFont typeface="Wingdings" pitchFamily="2" charset="2"/>
              <a:buChar char="ü"/>
            </a:pPr>
            <a:r>
              <a:rPr lang="cs-CZ" sz="2600" dirty="0" err="1" smtClean="0"/>
              <a:t>Classification</a:t>
            </a:r>
            <a:r>
              <a:rPr lang="cs-CZ" sz="2600" dirty="0" smtClean="0"/>
              <a:t> of </a:t>
            </a:r>
            <a:r>
              <a:rPr lang="cs-CZ" sz="2600" dirty="0" err="1" smtClean="0"/>
              <a:t>firearms</a:t>
            </a:r>
            <a:r>
              <a:rPr lang="cs-CZ" sz="2600" dirty="0" smtClean="0"/>
              <a:t>:</a:t>
            </a:r>
          </a:p>
          <a:p>
            <a:pPr marL="914400" lvl="1" indent="-457200" algn="just">
              <a:buFont typeface="Wingdings" pitchFamily="2" charset="2"/>
              <a:buChar char="ü"/>
            </a:pPr>
            <a:r>
              <a:rPr lang="cs-CZ" sz="2600" dirty="0" err="1" smtClean="0"/>
              <a:t>mechanical</a:t>
            </a:r>
            <a:r>
              <a:rPr lang="cs-CZ" sz="2600" dirty="0"/>
              <a:t>;</a:t>
            </a:r>
          </a:p>
          <a:p>
            <a:pPr marL="914400" lvl="1" indent="-457200" algn="just">
              <a:buFont typeface="Wingdings" pitchFamily="2" charset="2"/>
              <a:buChar char="ü"/>
            </a:pPr>
            <a:r>
              <a:rPr lang="cs-CZ" sz="2600" dirty="0" err="1"/>
              <a:t>gas</a:t>
            </a:r>
            <a:r>
              <a:rPr lang="cs-CZ" sz="2600" dirty="0"/>
              <a:t>;</a:t>
            </a:r>
          </a:p>
          <a:p>
            <a:pPr marL="914400" lvl="1" indent="-457200" algn="just">
              <a:buFont typeface="Wingdings" pitchFamily="2" charset="2"/>
              <a:buChar char="ü"/>
            </a:pPr>
            <a:r>
              <a:rPr lang="cs-CZ" sz="2600" dirty="0" err="1" smtClean="0"/>
              <a:t>fire</a:t>
            </a:r>
            <a:r>
              <a:rPr lang="cs-CZ" sz="2600" dirty="0" smtClean="0"/>
              <a:t>.</a:t>
            </a:r>
            <a:endParaRPr lang="en-GB" sz="2600" dirty="0" smtClean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15</a:t>
            </a:fld>
            <a:endParaRPr lang="en-GB"/>
          </a:p>
        </p:txBody>
      </p:sp>
      <p:sp>
        <p:nvSpPr>
          <p:cNvPr id="7" name="Nadpis 4"/>
          <p:cNvSpPr txBox="1">
            <a:spLocks/>
          </p:cNvSpPr>
          <p:nvPr/>
        </p:nvSpPr>
        <p:spPr>
          <a:xfrm>
            <a:off x="107505" y="692696"/>
            <a:ext cx="8784976" cy="73921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600" b="1" cap="all" dirty="0" err="1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Classification</a:t>
            </a:r>
            <a:r>
              <a:rPr lang="cs-CZ" sz="3600" b="1" cap="all" dirty="0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3600" b="1" cap="all" dirty="0" err="1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firearms</a:t>
            </a:r>
            <a:r>
              <a:rPr lang="cs-CZ" sz="3600" b="1" cap="all" dirty="0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 by </a:t>
            </a:r>
            <a:r>
              <a:rPr lang="cs-CZ" sz="3600" b="1" cap="all" dirty="0" err="1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handling</a:t>
            </a:r>
            <a:endParaRPr lang="en-GB" sz="3600" b="1" cap="all" dirty="0">
              <a:ln w="0"/>
              <a:solidFill>
                <a:schemeClr val="tx2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1038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type="body" sz="half" idx="2"/>
          </p:nvPr>
        </p:nvSpPr>
        <p:spPr>
          <a:xfrm>
            <a:off x="1043608" y="1412776"/>
            <a:ext cx="7152241" cy="349702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Handguns</a:t>
            </a:r>
            <a:r>
              <a:rPr lang="cs-CZ" sz="2600" dirty="0" smtClean="0">
                <a:solidFill>
                  <a:schemeClr val="tx2"/>
                </a:solidFill>
              </a:rPr>
              <a:t> are </a:t>
            </a:r>
            <a:r>
              <a:rPr lang="cs-CZ" sz="2600" dirty="0" err="1" smtClean="0">
                <a:solidFill>
                  <a:schemeClr val="tx2"/>
                </a:solidFill>
              </a:rPr>
              <a:t>divided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into</a:t>
            </a:r>
            <a:r>
              <a:rPr lang="cs-CZ" sz="2600" dirty="0" smtClean="0">
                <a:solidFill>
                  <a:schemeClr val="tx2"/>
                </a:solidFill>
              </a:rPr>
              <a:t>:</a:t>
            </a:r>
          </a:p>
          <a:p>
            <a:pPr lvl="1" algn="just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handguns</a:t>
            </a:r>
            <a:r>
              <a:rPr lang="cs-CZ" sz="2600" dirty="0" smtClean="0">
                <a:solidFill>
                  <a:schemeClr val="tx2"/>
                </a:solidFill>
              </a:rPr>
              <a:t> (</a:t>
            </a:r>
            <a:r>
              <a:rPr lang="cs-CZ" sz="2600" dirty="0" err="1" smtClean="0">
                <a:solidFill>
                  <a:schemeClr val="tx2"/>
                </a:solidFill>
              </a:rPr>
              <a:t>the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transmission</a:t>
            </a:r>
            <a:r>
              <a:rPr lang="cs-CZ" sz="2600" dirty="0" smtClean="0">
                <a:solidFill>
                  <a:schemeClr val="tx2"/>
                </a:solidFill>
              </a:rPr>
              <a:t> and </a:t>
            </a:r>
            <a:r>
              <a:rPr lang="cs-CZ" sz="2600" dirty="0" err="1" smtClean="0">
                <a:solidFill>
                  <a:schemeClr val="tx2"/>
                </a:solidFill>
              </a:rPr>
              <a:t>control</a:t>
            </a:r>
            <a:r>
              <a:rPr lang="cs-CZ" sz="2600" dirty="0" smtClean="0">
                <a:solidFill>
                  <a:schemeClr val="tx2"/>
                </a:solidFill>
              </a:rPr>
              <a:t> of just </a:t>
            </a:r>
            <a:r>
              <a:rPr lang="cs-CZ" sz="2600" dirty="0" err="1" smtClean="0">
                <a:solidFill>
                  <a:schemeClr val="tx2"/>
                </a:solidFill>
              </a:rPr>
              <a:t>one</a:t>
            </a:r>
            <a:r>
              <a:rPr lang="cs-CZ" sz="2600" dirty="0" smtClean="0">
                <a:solidFill>
                  <a:schemeClr val="tx2"/>
                </a:solidFill>
              </a:rPr>
              <a:t> hand) - </a:t>
            </a:r>
            <a:r>
              <a:rPr lang="cs-CZ" sz="2600" dirty="0" err="1" smtClean="0">
                <a:solidFill>
                  <a:schemeClr val="tx2"/>
                </a:solidFill>
              </a:rPr>
              <a:t>pistols</a:t>
            </a:r>
            <a:r>
              <a:rPr lang="cs-CZ" sz="2600" dirty="0" smtClean="0">
                <a:solidFill>
                  <a:schemeClr val="tx2"/>
                </a:solidFill>
              </a:rPr>
              <a:t>, </a:t>
            </a:r>
            <a:r>
              <a:rPr lang="cs-CZ" sz="2600" dirty="0" err="1" smtClean="0">
                <a:solidFill>
                  <a:schemeClr val="tx2"/>
                </a:solidFill>
              </a:rPr>
              <a:t>revolvers</a:t>
            </a:r>
            <a:r>
              <a:rPr lang="cs-CZ" sz="2600" dirty="0" smtClean="0">
                <a:solidFill>
                  <a:schemeClr val="tx2"/>
                </a:solidFill>
              </a:rPr>
              <a:t>;</a:t>
            </a:r>
          </a:p>
          <a:p>
            <a:pPr lvl="1" algn="just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long </a:t>
            </a:r>
            <a:r>
              <a:rPr lang="cs-CZ" sz="2600" dirty="0" err="1" smtClean="0">
                <a:solidFill>
                  <a:schemeClr val="tx2"/>
                </a:solidFill>
              </a:rPr>
              <a:t>arms</a:t>
            </a:r>
            <a:r>
              <a:rPr lang="cs-CZ" sz="2600" dirty="0" smtClean="0">
                <a:solidFill>
                  <a:schemeClr val="tx2"/>
                </a:solidFill>
              </a:rPr>
              <a:t> (long </a:t>
            </a:r>
            <a:r>
              <a:rPr lang="cs-CZ" sz="2600" dirty="0" err="1" smtClean="0">
                <a:solidFill>
                  <a:schemeClr val="tx2"/>
                </a:solidFill>
              </a:rPr>
              <a:t>gun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is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equipped</a:t>
            </a:r>
            <a:r>
              <a:rPr lang="cs-CZ" sz="2600" dirty="0" smtClean="0">
                <a:solidFill>
                  <a:schemeClr val="tx2"/>
                </a:solidFill>
              </a:rPr>
              <a:t> of </a:t>
            </a:r>
            <a:r>
              <a:rPr lang="cs-CZ" sz="2600" dirty="0" err="1" smtClean="0">
                <a:solidFill>
                  <a:schemeClr val="tx2"/>
                </a:solidFill>
              </a:rPr>
              <a:t>the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butt</a:t>
            </a:r>
            <a:r>
              <a:rPr lang="cs-CZ" sz="2600" dirty="0" smtClean="0">
                <a:solidFill>
                  <a:schemeClr val="tx2"/>
                </a:solidFill>
              </a:rPr>
              <a:t>)</a:t>
            </a:r>
          </a:p>
          <a:p>
            <a:pPr lvl="1" algn="just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shotgun</a:t>
            </a:r>
            <a:r>
              <a:rPr lang="cs-CZ" sz="2600" dirty="0" smtClean="0">
                <a:solidFill>
                  <a:schemeClr val="tx2"/>
                </a:solidFill>
              </a:rPr>
              <a:t>, rifle.</a:t>
            </a:r>
            <a:endParaRPr lang="en-GB" sz="2600" dirty="0" smtClean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169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4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type="body" sz="half" idx="2"/>
          </p:nvPr>
        </p:nvSpPr>
        <p:spPr>
          <a:xfrm>
            <a:off x="1043608" y="1340768"/>
            <a:ext cx="7152241" cy="349702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Mounted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guns</a:t>
            </a:r>
            <a:r>
              <a:rPr lang="cs-CZ" sz="2600" dirty="0" smtClean="0">
                <a:solidFill>
                  <a:schemeClr val="tx2"/>
                </a:solidFill>
              </a:rPr>
              <a:t> are </a:t>
            </a:r>
            <a:r>
              <a:rPr lang="cs-CZ" sz="2600" dirty="0" err="1" smtClean="0">
                <a:solidFill>
                  <a:schemeClr val="tx2"/>
                </a:solidFill>
              </a:rPr>
              <a:t>guns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that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have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great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weight</a:t>
            </a:r>
            <a:r>
              <a:rPr lang="cs-CZ" sz="2600" dirty="0" smtClean="0">
                <a:solidFill>
                  <a:schemeClr val="tx2"/>
                </a:solidFill>
              </a:rPr>
              <a:t> and </a:t>
            </a:r>
            <a:r>
              <a:rPr lang="cs-CZ" sz="2600" dirty="0" err="1" smtClean="0">
                <a:solidFill>
                  <a:schemeClr val="tx2"/>
                </a:solidFill>
              </a:rPr>
              <a:t>must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be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stored</a:t>
            </a:r>
            <a:r>
              <a:rPr lang="cs-CZ" sz="2600" dirty="0" smtClean="0">
                <a:solidFill>
                  <a:schemeClr val="tx2"/>
                </a:solidFill>
              </a:rPr>
              <a:t> on a </a:t>
            </a:r>
            <a:r>
              <a:rPr lang="cs-CZ" sz="2600" dirty="0" err="1" smtClean="0">
                <a:solidFill>
                  <a:schemeClr val="tx2"/>
                </a:solidFill>
              </a:rPr>
              <a:t>mount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or</a:t>
            </a:r>
            <a:r>
              <a:rPr lang="cs-CZ" sz="2600" dirty="0" smtClean="0">
                <a:solidFill>
                  <a:schemeClr val="tx2"/>
                </a:solidFill>
              </a:rPr>
              <a:t> a </a:t>
            </a:r>
            <a:r>
              <a:rPr lang="cs-CZ" sz="2600" dirty="0" err="1" smtClean="0">
                <a:solidFill>
                  <a:schemeClr val="tx2"/>
                </a:solidFill>
              </a:rPr>
              <a:t>pedestal</a:t>
            </a:r>
            <a:r>
              <a:rPr lang="cs-CZ" sz="2600" dirty="0" smtClean="0">
                <a:solidFill>
                  <a:schemeClr val="tx2"/>
                </a:solidFill>
              </a:rPr>
              <a:t>. 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endParaRPr lang="cs-CZ" sz="2600" dirty="0" smtClean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Mounted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guns</a:t>
            </a:r>
            <a:r>
              <a:rPr lang="cs-CZ" sz="2600" dirty="0" smtClean="0">
                <a:solidFill>
                  <a:schemeClr val="tx2"/>
                </a:solidFill>
              </a:rPr>
              <a:t> are: </a:t>
            </a:r>
          </a:p>
          <a:p>
            <a:pPr lvl="1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a </a:t>
            </a:r>
            <a:r>
              <a:rPr lang="cs-CZ" sz="2600" dirty="0" err="1" smtClean="0">
                <a:solidFill>
                  <a:schemeClr val="tx2"/>
                </a:solidFill>
              </a:rPr>
              <a:t>cannon</a:t>
            </a:r>
            <a:r>
              <a:rPr lang="cs-CZ" sz="2600" dirty="0" smtClean="0">
                <a:solidFill>
                  <a:schemeClr val="tx2"/>
                </a:solidFill>
              </a:rPr>
              <a:t>;</a:t>
            </a:r>
          </a:p>
          <a:p>
            <a:pPr lvl="1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a </a:t>
            </a:r>
            <a:r>
              <a:rPr lang="cs-CZ" sz="2600" dirty="0" err="1" smtClean="0">
                <a:solidFill>
                  <a:schemeClr val="tx2"/>
                </a:solidFill>
              </a:rPr>
              <a:t>heavy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machine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guns</a:t>
            </a:r>
            <a:r>
              <a:rPr lang="cs-CZ" sz="2600" dirty="0" smtClean="0">
                <a:solidFill>
                  <a:schemeClr val="tx2"/>
                </a:solidFill>
              </a:rPr>
              <a:t>;</a:t>
            </a:r>
          </a:p>
          <a:p>
            <a:pPr lvl="1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 a </a:t>
            </a:r>
            <a:r>
              <a:rPr lang="cs-CZ" sz="2600" dirty="0" err="1" smtClean="0">
                <a:solidFill>
                  <a:schemeClr val="tx2"/>
                </a:solidFill>
              </a:rPr>
              <a:t>howitzer</a:t>
            </a:r>
            <a:r>
              <a:rPr lang="cs-CZ" sz="2600" dirty="0" smtClean="0">
                <a:solidFill>
                  <a:schemeClr val="tx2"/>
                </a:solidFill>
              </a:rPr>
              <a:t>.</a:t>
            </a:r>
            <a:endParaRPr lang="cs-CZ" sz="2600" dirty="0">
              <a:solidFill>
                <a:schemeClr val="tx2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17</a:t>
            </a:fld>
            <a:endParaRPr lang="en-GB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788024" y="3284984"/>
            <a:ext cx="3814630" cy="28609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45871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4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116632"/>
            <a:ext cx="7927567" cy="1083727"/>
          </a:xfrm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800" b="1" cap="all" dirty="0" err="1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Example</a:t>
            </a:r>
            <a:r>
              <a:rPr lang="cs-CZ" sz="38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 of </a:t>
            </a:r>
            <a:r>
              <a:rPr lang="cs-CZ" sz="3800" b="1" cap="all" dirty="0" err="1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mounted</a:t>
            </a:r>
            <a:r>
              <a:rPr lang="cs-CZ" sz="38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3800" b="1" cap="all" dirty="0" err="1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guns</a:t>
            </a:r>
            <a:endParaRPr lang="en-GB" sz="3800" b="1" cap="all" dirty="0">
              <a:ln w="0"/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18</a:t>
            </a:fld>
            <a:endParaRPr lang="en-GB"/>
          </a:p>
        </p:txBody>
      </p:sp>
      <p:pic>
        <p:nvPicPr>
          <p:cNvPr id="1026" name="Picture 2" descr="http://upload.wikimedia.org/wikipedia/commons/b/b4/Flickr_-_Official_U.S._Navy_Imagery_-_Sailors_aboard_USS_Boone_fire_MK_38_25mm_mounted_gu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1268760"/>
            <a:ext cx="7344815" cy="487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5792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4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19</a:t>
            </a:fld>
            <a:endParaRPr lang="en-GB"/>
          </a:p>
        </p:txBody>
      </p:sp>
      <p:sp>
        <p:nvSpPr>
          <p:cNvPr id="8" name="Zástupný symbol pro obsah 6"/>
          <p:cNvSpPr>
            <a:spLocks noGrp="1"/>
          </p:cNvSpPr>
          <p:nvPr>
            <p:ph idx="1"/>
          </p:nvPr>
        </p:nvSpPr>
        <p:spPr>
          <a:xfrm>
            <a:off x="899593" y="1844824"/>
            <a:ext cx="7272808" cy="410445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The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classification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of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firearms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is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following</a:t>
            </a:r>
            <a:r>
              <a:rPr lang="cs-CZ" sz="2600" dirty="0" smtClean="0">
                <a:solidFill>
                  <a:schemeClr val="tx2"/>
                </a:solidFill>
              </a:rPr>
              <a:t>:</a:t>
            </a:r>
          </a:p>
          <a:p>
            <a:pPr lvl="1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a single shot </a:t>
            </a:r>
            <a:r>
              <a:rPr lang="cs-CZ" sz="2600" dirty="0" err="1" smtClean="0">
                <a:solidFill>
                  <a:schemeClr val="tx2"/>
                </a:solidFill>
              </a:rPr>
              <a:t>gun</a:t>
            </a:r>
            <a:r>
              <a:rPr lang="cs-CZ" sz="2600" dirty="0" smtClean="0">
                <a:solidFill>
                  <a:schemeClr val="tx2"/>
                </a:solidFill>
              </a:rPr>
              <a:t> –  a </a:t>
            </a:r>
            <a:r>
              <a:rPr lang="cs-CZ" sz="2600" dirty="0" err="1" smtClean="0">
                <a:solidFill>
                  <a:schemeClr val="tx2"/>
                </a:solidFill>
              </a:rPr>
              <a:t>gun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charges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is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necessary</a:t>
            </a:r>
            <a:r>
              <a:rPr lang="cs-CZ" sz="2600" dirty="0" smtClean="0">
                <a:solidFill>
                  <a:schemeClr val="tx2"/>
                </a:solidFill>
              </a:rPr>
              <a:t>;</a:t>
            </a:r>
            <a:endParaRPr lang="cs-CZ" sz="2600" dirty="0">
              <a:solidFill>
                <a:schemeClr val="tx2"/>
              </a:solidFill>
            </a:endParaRPr>
          </a:p>
          <a:p>
            <a:pPr lvl="1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a pump </a:t>
            </a:r>
            <a:r>
              <a:rPr lang="cs-CZ" sz="2600" dirty="0" err="1" smtClean="0">
                <a:solidFill>
                  <a:schemeClr val="tx2"/>
                </a:solidFill>
              </a:rPr>
              <a:t>gun</a:t>
            </a:r>
            <a:r>
              <a:rPr lang="cs-CZ" sz="2600" dirty="0">
                <a:solidFill>
                  <a:schemeClr val="tx2"/>
                </a:solidFill>
              </a:rPr>
              <a:t> </a:t>
            </a:r>
            <a:r>
              <a:rPr lang="cs-CZ" sz="2600" dirty="0" smtClean="0">
                <a:solidFill>
                  <a:schemeClr val="tx2"/>
                </a:solidFill>
              </a:rPr>
              <a:t>–  a </a:t>
            </a:r>
            <a:r>
              <a:rPr lang="cs-CZ" sz="2600" dirty="0" err="1" smtClean="0">
                <a:solidFill>
                  <a:schemeClr val="tx2"/>
                </a:solidFill>
              </a:rPr>
              <a:t>gun</a:t>
            </a:r>
            <a:r>
              <a:rPr lang="cs-CZ" sz="2600" dirty="0" smtClean="0">
                <a:solidFill>
                  <a:schemeClr val="tx2"/>
                </a:solidFill>
              </a:rPr>
              <a:t> has </a:t>
            </a:r>
            <a:r>
              <a:rPr lang="cs-CZ" sz="2600" dirty="0" err="1" smtClean="0">
                <a:solidFill>
                  <a:schemeClr val="tx2"/>
                </a:solidFill>
              </a:rPr>
              <a:t>got</a:t>
            </a:r>
            <a:r>
              <a:rPr lang="cs-CZ" sz="2600" dirty="0" smtClean="0">
                <a:solidFill>
                  <a:schemeClr val="tx2"/>
                </a:solidFill>
              </a:rPr>
              <a:t> a </a:t>
            </a:r>
            <a:r>
              <a:rPr lang="cs-CZ" sz="2600" dirty="0" err="1" smtClean="0">
                <a:solidFill>
                  <a:schemeClr val="tx2"/>
                </a:solidFill>
              </a:rPr>
              <a:t>clip</a:t>
            </a:r>
            <a:r>
              <a:rPr lang="cs-CZ" sz="2600" dirty="0" smtClean="0">
                <a:solidFill>
                  <a:schemeClr val="tx2"/>
                </a:solidFill>
              </a:rPr>
              <a:t>;</a:t>
            </a:r>
            <a:endParaRPr lang="cs-CZ" sz="2600" dirty="0">
              <a:solidFill>
                <a:schemeClr val="tx2"/>
              </a:solidFill>
            </a:endParaRPr>
          </a:p>
          <a:p>
            <a:pPr lvl="1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a </a:t>
            </a:r>
            <a:r>
              <a:rPr lang="cs-CZ" sz="2600" dirty="0" err="1" smtClean="0">
                <a:solidFill>
                  <a:schemeClr val="tx2"/>
                </a:solidFill>
              </a:rPr>
              <a:t>self-loading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gun</a:t>
            </a:r>
            <a:r>
              <a:rPr lang="cs-CZ" sz="2600" dirty="0" smtClean="0">
                <a:solidFill>
                  <a:schemeClr val="tx2"/>
                </a:solidFill>
              </a:rPr>
              <a:t> – a </a:t>
            </a:r>
            <a:r>
              <a:rPr lang="cs-CZ" sz="2600" dirty="0" err="1" smtClean="0">
                <a:solidFill>
                  <a:schemeClr val="tx2"/>
                </a:solidFill>
              </a:rPr>
              <a:t>gun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is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charging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automatically</a:t>
            </a:r>
            <a:r>
              <a:rPr lang="cs-CZ" sz="2600" dirty="0" smtClean="0">
                <a:solidFill>
                  <a:schemeClr val="tx2"/>
                </a:solidFill>
              </a:rPr>
              <a:t>.</a:t>
            </a:r>
            <a:endParaRPr lang="cs-CZ" sz="2600" dirty="0">
              <a:solidFill>
                <a:schemeClr val="tx2"/>
              </a:solidFill>
            </a:endParaRPr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0" y="817582"/>
            <a:ext cx="9143999" cy="73921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600" b="1" cap="all" dirty="0" err="1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Classification</a:t>
            </a:r>
            <a:r>
              <a:rPr lang="cs-CZ" sz="3600" b="1" cap="all" dirty="0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3600" b="1" cap="all" dirty="0" err="1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firearms</a:t>
            </a:r>
            <a:r>
              <a:rPr lang="cs-CZ" sz="3600" b="1" cap="all" dirty="0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3600" b="1" cap="all" dirty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by C</a:t>
            </a:r>
            <a:r>
              <a:rPr lang="cs-CZ" sz="3600" b="1" cap="all" dirty="0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ONSTRUCTION</a:t>
            </a:r>
            <a:endParaRPr lang="en-GB" sz="3600" b="1" cap="all" dirty="0">
              <a:ln w="0"/>
              <a:solidFill>
                <a:schemeClr val="tx2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3545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20</a:t>
            </a:fld>
            <a:endParaRPr lang="en-GB"/>
          </a:p>
        </p:txBody>
      </p:sp>
      <p:sp>
        <p:nvSpPr>
          <p:cNvPr id="6" name="Nadpis 4"/>
          <p:cNvSpPr>
            <a:spLocks noGrp="1"/>
          </p:cNvSpPr>
          <p:nvPr>
            <p:ph type="title"/>
          </p:nvPr>
        </p:nvSpPr>
        <p:spPr>
          <a:xfrm>
            <a:off x="1115616" y="332656"/>
            <a:ext cx="6912768" cy="806920"/>
          </a:xfrm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800" b="1" cap="all" dirty="0" err="1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Examples</a:t>
            </a:r>
            <a:r>
              <a:rPr lang="cs-CZ" sz="3800" b="1" cap="all" dirty="0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 of a pump </a:t>
            </a:r>
            <a:r>
              <a:rPr lang="cs-CZ" sz="3800" b="1" cap="all" dirty="0" err="1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gun</a:t>
            </a:r>
            <a:endParaRPr lang="en-GB" sz="3800" b="1" cap="all" dirty="0">
              <a:ln w="0"/>
              <a:solidFill>
                <a:schemeClr val="tx2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9" y="1844824"/>
            <a:ext cx="8964487" cy="2160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23" y="4384129"/>
            <a:ext cx="8934074" cy="21412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9681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5" name="type.wav"/>
          </p:stSnd>
        </p:sndAc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21</a:t>
            </a:fld>
            <a:endParaRPr lang="en-GB"/>
          </a:p>
        </p:txBody>
      </p:sp>
      <p:sp>
        <p:nvSpPr>
          <p:cNvPr id="6" name="Nadpis 4"/>
          <p:cNvSpPr txBox="1">
            <a:spLocks/>
          </p:cNvSpPr>
          <p:nvPr/>
        </p:nvSpPr>
        <p:spPr>
          <a:xfrm>
            <a:off x="1095023" y="961598"/>
            <a:ext cx="6965245" cy="73921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600" b="1" cap="all" dirty="0" err="1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Automatic</a:t>
            </a:r>
            <a:r>
              <a:rPr lang="cs-CZ" sz="3600" b="1" cap="all" dirty="0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3600" b="1" cap="all" dirty="0" err="1" smtClean="0">
                <a:ln w="0"/>
                <a:solidFill>
                  <a:schemeClr val="tx2"/>
                </a:solidFill>
                <a:effectLst>
                  <a:reflection blurRad="12700" stA="50000" endPos="50000" dist="5000" dir="5400000" sy="-100000" rotWithShape="0"/>
                </a:effectLst>
              </a:rPr>
              <a:t>firearms</a:t>
            </a:r>
            <a:endParaRPr lang="en-GB" sz="3600" b="1" cap="all" dirty="0">
              <a:ln w="0"/>
              <a:solidFill>
                <a:schemeClr val="tx2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99593" y="1844824"/>
            <a:ext cx="7272808" cy="410445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en-GB" sz="2600" dirty="0" smtClean="0">
                <a:solidFill>
                  <a:schemeClr val="tx2"/>
                </a:solidFill>
              </a:rPr>
              <a:t>A</a:t>
            </a:r>
            <a:r>
              <a:rPr lang="cs-CZ" sz="2600" dirty="0" smtClean="0">
                <a:solidFill>
                  <a:schemeClr val="tx2"/>
                </a:solidFill>
              </a:rPr>
              <a:t>n a</a:t>
            </a:r>
            <a:r>
              <a:rPr lang="en-GB" sz="2600" dirty="0" err="1" smtClean="0">
                <a:solidFill>
                  <a:schemeClr val="tx2"/>
                </a:solidFill>
              </a:rPr>
              <a:t>utomatic</a:t>
            </a:r>
            <a:r>
              <a:rPr lang="en-GB" sz="2600" dirty="0" smtClean="0">
                <a:solidFill>
                  <a:schemeClr val="tx2"/>
                </a:solidFill>
              </a:rPr>
              <a:t> firearm is a gun that uses energy of powder gasses to charge of the gun and its shoot.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endParaRPr lang="cs-CZ" sz="2600" dirty="0" smtClean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Automatic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firearms</a:t>
            </a:r>
            <a:r>
              <a:rPr lang="cs-CZ" sz="2600" dirty="0" smtClean="0">
                <a:solidFill>
                  <a:schemeClr val="tx2"/>
                </a:solidFill>
              </a:rPr>
              <a:t> are: </a:t>
            </a:r>
            <a:endParaRPr lang="en-GB" sz="2600" dirty="0" smtClean="0">
              <a:solidFill>
                <a:schemeClr val="tx2"/>
              </a:solidFill>
            </a:endParaRPr>
          </a:p>
          <a:p>
            <a:pPr lvl="1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a </a:t>
            </a:r>
            <a:r>
              <a:rPr lang="cs-CZ" sz="2600" dirty="0" err="1" smtClean="0">
                <a:solidFill>
                  <a:schemeClr val="tx2"/>
                </a:solidFill>
              </a:rPr>
              <a:t>semiautomatic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guns</a:t>
            </a:r>
            <a:r>
              <a:rPr lang="cs-CZ" sz="2600" dirty="0" smtClean="0">
                <a:solidFill>
                  <a:schemeClr val="tx2"/>
                </a:solidFill>
              </a:rPr>
              <a:t>;</a:t>
            </a:r>
          </a:p>
          <a:p>
            <a:pPr lvl="1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a </a:t>
            </a:r>
            <a:r>
              <a:rPr lang="cs-CZ" sz="2600" dirty="0" err="1" smtClean="0">
                <a:solidFill>
                  <a:schemeClr val="tx2"/>
                </a:solidFill>
              </a:rPr>
              <a:t>self-loading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guns</a:t>
            </a:r>
            <a:r>
              <a:rPr lang="cs-CZ" sz="2600" dirty="0" smtClean="0">
                <a:solidFill>
                  <a:schemeClr val="tx2"/>
                </a:solidFill>
              </a:rPr>
              <a:t>;</a:t>
            </a:r>
          </a:p>
          <a:p>
            <a:pPr lvl="1"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an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automatic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guns</a:t>
            </a:r>
            <a:r>
              <a:rPr lang="en-GB" sz="2600" dirty="0" smtClean="0">
                <a:solidFill>
                  <a:schemeClr val="tx2"/>
                </a:solidFill>
              </a:rPr>
              <a:t>.</a:t>
            </a:r>
            <a:endParaRPr lang="en-GB" sz="2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671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539552" y="2276872"/>
            <a:ext cx="8208912" cy="1126728"/>
          </a:xfrm>
        </p:spPr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QUIZ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988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23</a:t>
            </a:fld>
            <a:endParaRPr lang="en-GB"/>
          </a:p>
        </p:txBody>
      </p:sp>
      <p:sp>
        <p:nvSpPr>
          <p:cNvPr id="8" name="Zástupný symbol pro obsah 6"/>
          <p:cNvSpPr>
            <a:spLocks noGrp="1"/>
          </p:cNvSpPr>
          <p:nvPr>
            <p:ph idx="1"/>
          </p:nvPr>
        </p:nvSpPr>
        <p:spPr>
          <a:xfrm>
            <a:off x="899593" y="1268760"/>
            <a:ext cx="7272808" cy="410445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How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could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you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define</a:t>
            </a:r>
            <a:r>
              <a:rPr lang="cs-CZ" sz="2600" dirty="0" smtClean="0">
                <a:solidFill>
                  <a:schemeClr val="tx2"/>
                </a:solidFill>
              </a:rPr>
              <a:t> a </a:t>
            </a:r>
            <a:r>
              <a:rPr lang="cs-CZ" sz="2600" dirty="0" err="1" smtClean="0">
                <a:solidFill>
                  <a:schemeClr val="tx2"/>
                </a:solidFill>
              </a:rPr>
              <a:t>weapon</a:t>
            </a:r>
            <a:r>
              <a:rPr lang="cs-CZ" sz="2600" dirty="0" smtClean="0">
                <a:solidFill>
                  <a:schemeClr val="tx2"/>
                </a:solidFill>
              </a:rPr>
              <a:t>?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What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types</a:t>
            </a:r>
            <a:r>
              <a:rPr lang="cs-CZ" sz="2600" dirty="0" smtClean="0">
                <a:solidFill>
                  <a:schemeClr val="tx2"/>
                </a:solidFill>
              </a:rPr>
              <a:t> of </a:t>
            </a:r>
            <a:r>
              <a:rPr lang="cs-CZ" sz="2600" dirty="0" err="1" smtClean="0">
                <a:solidFill>
                  <a:schemeClr val="tx2"/>
                </a:solidFill>
              </a:rPr>
              <a:t>weapons</a:t>
            </a:r>
            <a:r>
              <a:rPr lang="cs-CZ" sz="2600" dirty="0" smtClean="0">
                <a:solidFill>
                  <a:schemeClr val="tx2"/>
                </a:solidFill>
              </a:rPr>
              <a:t> do </a:t>
            </a:r>
            <a:r>
              <a:rPr lang="cs-CZ" sz="2600" dirty="0" err="1" smtClean="0">
                <a:solidFill>
                  <a:schemeClr val="tx2"/>
                </a:solidFill>
              </a:rPr>
              <a:t>you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know</a:t>
            </a:r>
            <a:r>
              <a:rPr lang="cs-CZ" sz="2600" dirty="0" smtClean="0">
                <a:solidFill>
                  <a:schemeClr val="tx2"/>
                </a:solidFill>
              </a:rPr>
              <a:t>?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Do </a:t>
            </a:r>
            <a:r>
              <a:rPr lang="cs-CZ" sz="2600" dirty="0" err="1" smtClean="0">
                <a:solidFill>
                  <a:schemeClr val="tx2"/>
                </a:solidFill>
              </a:rPr>
              <a:t>you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remember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the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main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difference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between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cold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weapons</a:t>
            </a:r>
            <a:r>
              <a:rPr lang="cs-CZ" sz="2600" dirty="0" smtClean="0">
                <a:solidFill>
                  <a:schemeClr val="tx2"/>
                </a:solidFill>
              </a:rPr>
              <a:t> and </a:t>
            </a:r>
            <a:r>
              <a:rPr lang="cs-CZ" sz="2600" dirty="0" err="1" smtClean="0">
                <a:solidFill>
                  <a:schemeClr val="tx2"/>
                </a:solidFill>
              </a:rPr>
              <a:t>firearms</a:t>
            </a:r>
            <a:r>
              <a:rPr lang="cs-CZ" sz="2600" dirty="0" smtClean="0">
                <a:solidFill>
                  <a:schemeClr val="tx2"/>
                </a:solidFill>
              </a:rPr>
              <a:t>?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Do </a:t>
            </a:r>
            <a:r>
              <a:rPr lang="cs-CZ" sz="2600" dirty="0" err="1" smtClean="0">
                <a:solidFill>
                  <a:schemeClr val="tx2"/>
                </a:solidFill>
              </a:rPr>
              <a:t>you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know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any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types</a:t>
            </a:r>
            <a:r>
              <a:rPr lang="cs-CZ" sz="2600" dirty="0" smtClean="0">
                <a:solidFill>
                  <a:schemeClr val="tx2"/>
                </a:solidFill>
              </a:rPr>
              <a:t> of </a:t>
            </a:r>
            <a:r>
              <a:rPr lang="cs-CZ" sz="2600" dirty="0" err="1" smtClean="0">
                <a:solidFill>
                  <a:schemeClr val="tx2"/>
                </a:solidFill>
              </a:rPr>
              <a:t>automatic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firearms</a:t>
            </a:r>
            <a:r>
              <a:rPr lang="cs-CZ" sz="2600" dirty="0" smtClean="0">
                <a:solidFill>
                  <a:schemeClr val="tx2"/>
                </a:solidFill>
              </a:rPr>
              <a:t>?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Do </a:t>
            </a:r>
            <a:r>
              <a:rPr lang="cs-CZ" sz="2600" dirty="0" err="1" smtClean="0">
                <a:solidFill>
                  <a:schemeClr val="tx2"/>
                </a:solidFill>
              </a:rPr>
              <a:t>you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know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any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types</a:t>
            </a:r>
            <a:r>
              <a:rPr lang="cs-CZ" sz="2600" dirty="0" smtClean="0">
                <a:solidFill>
                  <a:schemeClr val="tx2"/>
                </a:solidFill>
              </a:rPr>
              <a:t> of </a:t>
            </a:r>
            <a:r>
              <a:rPr lang="cs-CZ" sz="2600" dirty="0" err="1" smtClean="0">
                <a:solidFill>
                  <a:schemeClr val="tx2"/>
                </a:solidFill>
              </a:rPr>
              <a:t>mounted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guns</a:t>
            </a:r>
            <a:r>
              <a:rPr lang="cs-CZ" sz="2600" dirty="0" smtClean="0">
                <a:solidFill>
                  <a:schemeClr val="tx2"/>
                </a:solidFill>
              </a:rPr>
              <a:t>?</a:t>
            </a:r>
            <a:endParaRPr lang="cs-CZ" sz="2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3739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539552" y="2276872"/>
            <a:ext cx="8208912" cy="1126728"/>
          </a:xfrm>
        </p:spPr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SUMMARY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50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25</a:t>
            </a:fld>
            <a:endParaRPr lang="en-GB"/>
          </a:p>
        </p:txBody>
      </p:sp>
      <p:sp>
        <p:nvSpPr>
          <p:cNvPr id="6" name="Zástupný symbol pro obsah 6"/>
          <p:cNvSpPr>
            <a:spLocks noGrp="1"/>
          </p:cNvSpPr>
          <p:nvPr>
            <p:ph idx="1"/>
          </p:nvPr>
        </p:nvSpPr>
        <p:spPr>
          <a:xfrm>
            <a:off x="899593" y="1340768"/>
            <a:ext cx="7272808" cy="410445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Weapons</a:t>
            </a:r>
            <a:r>
              <a:rPr lang="cs-CZ" sz="2600" dirty="0" smtClean="0">
                <a:solidFill>
                  <a:schemeClr val="tx2"/>
                </a:solidFill>
              </a:rPr>
              <a:t> are </a:t>
            </a:r>
            <a:r>
              <a:rPr lang="cs-CZ" sz="2600" dirty="0" err="1" smtClean="0">
                <a:solidFill>
                  <a:schemeClr val="tx2"/>
                </a:solidFill>
              </a:rPr>
              <a:t>classified</a:t>
            </a:r>
            <a:r>
              <a:rPr lang="cs-CZ" sz="2600" dirty="0" smtClean="0">
                <a:solidFill>
                  <a:schemeClr val="tx2"/>
                </a:solidFill>
              </a:rPr>
              <a:t> to </a:t>
            </a:r>
            <a:r>
              <a:rPr lang="cs-CZ" sz="2600" dirty="0" err="1" smtClean="0">
                <a:solidFill>
                  <a:schemeClr val="tx2"/>
                </a:solidFill>
              </a:rPr>
              <a:t>cold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guns</a:t>
            </a:r>
            <a:r>
              <a:rPr lang="cs-CZ" sz="2600" dirty="0" smtClean="0">
                <a:solidFill>
                  <a:schemeClr val="tx2"/>
                </a:solidFill>
              </a:rPr>
              <a:t>, </a:t>
            </a:r>
            <a:r>
              <a:rPr lang="cs-CZ" sz="2600" dirty="0" err="1" smtClean="0">
                <a:solidFill>
                  <a:schemeClr val="tx2"/>
                </a:solidFill>
              </a:rPr>
              <a:t>mounted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guns</a:t>
            </a:r>
            <a:r>
              <a:rPr lang="cs-CZ" sz="2600" dirty="0" smtClean="0">
                <a:solidFill>
                  <a:schemeClr val="tx2"/>
                </a:solidFill>
              </a:rPr>
              <a:t> and </a:t>
            </a:r>
            <a:r>
              <a:rPr lang="cs-CZ" sz="2600" dirty="0" err="1" smtClean="0">
                <a:solidFill>
                  <a:schemeClr val="tx2"/>
                </a:solidFill>
              </a:rPr>
              <a:t>firearms</a:t>
            </a:r>
            <a:r>
              <a:rPr lang="cs-CZ" sz="2600" dirty="0" smtClean="0">
                <a:solidFill>
                  <a:schemeClr val="tx2"/>
                </a:solidFill>
              </a:rPr>
              <a:t>. 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Short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guns</a:t>
            </a:r>
            <a:r>
              <a:rPr lang="cs-CZ" sz="2600" dirty="0" smtClean="0">
                <a:solidFill>
                  <a:schemeClr val="tx2"/>
                </a:solidFill>
              </a:rPr>
              <a:t> are </a:t>
            </a:r>
            <a:r>
              <a:rPr lang="cs-CZ" sz="2600" dirty="0" err="1" smtClean="0">
                <a:solidFill>
                  <a:schemeClr val="tx2"/>
                </a:solidFill>
              </a:rPr>
              <a:t>controll</a:t>
            </a:r>
            <a:r>
              <a:rPr lang="cs-CZ" sz="2600" dirty="0" smtClean="0">
                <a:solidFill>
                  <a:schemeClr val="tx2"/>
                </a:solidFill>
              </a:rPr>
              <a:t> by </a:t>
            </a:r>
            <a:r>
              <a:rPr lang="cs-CZ" sz="2600" dirty="0" err="1" smtClean="0">
                <a:solidFill>
                  <a:schemeClr val="tx2"/>
                </a:solidFill>
              </a:rPr>
              <a:t>one</a:t>
            </a:r>
            <a:r>
              <a:rPr lang="cs-CZ" sz="2600" dirty="0" smtClean="0">
                <a:solidFill>
                  <a:schemeClr val="tx2"/>
                </a:solidFill>
              </a:rPr>
              <a:t> hand.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Long </a:t>
            </a:r>
            <a:r>
              <a:rPr lang="cs-CZ" sz="2600" dirty="0" err="1" smtClean="0">
                <a:solidFill>
                  <a:schemeClr val="tx2"/>
                </a:solidFill>
              </a:rPr>
              <a:t>guns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have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got</a:t>
            </a:r>
            <a:r>
              <a:rPr lang="cs-CZ" sz="2600" dirty="0" smtClean="0">
                <a:solidFill>
                  <a:schemeClr val="tx2"/>
                </a:solidFill>
              </a:rPr>
              <a:t> a </a:t>
            </a:r>
            <a:r>
              <a:rPr lang="cs-CZ" sz="2600" dirty="0" err="1" smtClean="0">
                <a:solidFill>
                  <a:schemeClr val="tx2"/>
                </a:solidFill>
              </a:rPr>
              <a:t>gun-stock</a:t>
            </a:r>
            <a:r>
              <a:rPr lang="cs-CZ" sz="2600" dirty="0" smtClean="0">
                <a:solidFill>
                  <a:schemeClr val="tx2"/>
                </a:solidFill>
              </a:rPr>
              <a:t>.</a:t>
            </a:r>
          </a:p>
          <a:p>
            <a:pPr>
              <a:lnSpc>
                <a:spcPct val="150000"/>
              </a:lnSpc>
              <a:buClrTx/>
              <a:buFont typeface="Wingdings" pitchFamily="2" charset="2"/>
              <a:buChar char="ü"/>
            </a:pPr>
            <a:r>
              <a:rPr lang="cs-CZ" sz="2600" dirty="0" err="1" smtClean="0">
                <a:solidFill>
                  <a:schemeClr val="tx2"/>
                </a:solidFill>
              </a:rPr>
              <a:t>Automatic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firearms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can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shoot</a:t>
            </a:r>
            <a:r>
              <a:rPr lang="cs-CZ" sz="2600" dirty="0" smtClean="0">
                <a:solidFill>
                  <a:schemeClr val="tx2"/>
                </a:solidFill>
              </a:rPr>
              <a:t> and </a:t>
            </a:r>
            <a:r>
              <a:rPr lang="cs-CZ" sz="2600" dirty="0" err="1" smtClean="0">
                <a:solidFill>
                  <a:schemeClr val="tx2"/>
                </a:solidFill>
              </a:rPr>
              <a:t>charge</a:t>
            </a:r>
            <a:r>
              <a:rPr lang="cs-CZ" sz="2600" dirty="0" smtClean="0">
                <a:solidFill>
                  <a:schemeClr val="tx2"/>
                </a:solidFill>
              </a:rPr>
              <a:t> a </a:t>
            </a:r>
            <a:r>
              <a:rPr lang="cs-CZ" sz="2600" dirty="0" err="1" smtClean="0">
                <a:solidFill>
                  <a:schemeClr val="tx2"/>
                </a:solidFill>
              </a:rPr>
              <a:t>projectile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at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the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same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</a:rPr>
              <a:t>time</a:t>
            </a:r>
            <a:r>
              <a:rPr lang="cs-CZ" sz="2600" dirty="0" smtClean="0">
                <a:solidFill>
                  <a:schemeClr val="tx2"/>
                </a:solidFill>
              </a:rPr>
              <a:t>.</a:t>
            </a:r>
            <a:endParaRPr lang="cs-CZ" sz="2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546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539552" y="2276872"/>
            <a:ext cx="8208912" cy="1126728"/>
          </a:xfrm>
        </p:spPr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REFERENCE-TEXT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634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27</a:t>
            </a:fld>
            <a:endParaRPr lang="en-GB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99593" y="1484784"/>
            <a:ext cx="7272808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KŘÍBEK, J. Střelné zbraně I. </a:t>
            </a:r>
            <a:r>
              <a:rPr lang="cs-CZ" sz="2600" dirty="0">
                <a:solidFill>
                  <a:schemeClr val="tx2"/>
                </a:solidFill>
              </a:rPr>
              <a:t>č</a:t>
            </a:r>
            <a:r>
              <a:rPr lang="cs-CZ" sz="2600" dirty="0" smtClean="0">
                <a:solidFill>
                  <a:schemeClr val="tx2"/>
                </a:solidFill>
              </a:rPr>
              <a:t>ást, 2. vyd. Brno: PC-DIR spol. s.r.o., 1995. </a:t>
            </a: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2"/>
                </a:solidFill>
              </a:rPr>
              <a:t>ELMAN, J. a </a:t>
            </a:r>
            <a:r>
              <a:rPr lang="cs-CZ" sz="2600" dirty="0" err="1" smtClean="0">
                <a:solidFill>
                  <a:schemeClr val="tx2"/>
                </a:solidFill>
              </a:rPr>
              <a:t>Michalíček</a:t>
            </a:r>
            <a:r>
              <a:rPr lang="cs-CZ" sz="2600" dirty="0" smtClean="0">
                <a:solidFill>
                  <a:schemeClr val="tx2"/>
                </a:solidFill>
              </a:rPr>
              <a:t>, V. Česko-Anglický technický slovník, 1. vyd. Praha: Sobotáles, 2002.</a:t>
            </a: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ü"/>
            </a:pPr>
            <a:endParaRPr lang="cs-CZ" sz="2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555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539552" y="2276872"/>
            <a:ext cx="8208912" cy="1126728"/>
          </a:xfrm>
        </p:spPr>
        <p:txBody>
          <a:bodyPr/>
          <a:lstStyle/>
          <a:p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REFERENCE-OBRÁZKY</a:t>
            </a:r>
            <a:endParaRPr lang="en-GB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03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3" name="type.wav"/>
          </p:stSnd>
        </p:sndAc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29</a:t>
            </a:fld>
            <a:endParaRPr lang="en-GB"/>
          </a:p>
        </p:txBody>
      </p:sp>
      <p:sp>
        <p:nvSpPr>
          <p:cNvPr id="6" name="Zástupný symbol pro obsah 6"/>
          <p:cNvSpPr>
            <a:spLocks noGrp="1"/>
          </p:cNvSpPr>
          <p:nvPr>
            <p:ph idx="1"/>
          </p:nvPr>
        </p:nvSpPr>
        <p:spPr>
          <a:xfrm>
            <a:off x="899593" y="548680"/>
            <a:ext cx="7272808" cy="1584176"/>
          </a:xfrm>
        </p:spPr>
        <p:txBody>
          <a:bodyPr>
            <a:noAutofit/>
          </a:bodyPr>
          <a:lstStyle/>
          <a:p>
            <a:pPr>
              <a:buClrTx/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chemeClr val="tx2"/>
                </a:solidFill>
              </a:rPr>
              <a:t>Snímek č. </a:t>
            </a:r>
            <a:r>
              <a:rPr lang="cs-CZ" sz="2200" dirty="0">
                <a:solidFill>
                  <a:schemeClr val="tx2"/>
                </a:solidFill>
              </a:rPr>
              <a:t>9</a:t>
            </a:r>
            <a:r>
              <a:rPr lang="cs-CZ" sz="2200" dirty="0" smtClean="0">
                <a:solidFill>
                  <a:schemeClr val="tx2"/>
                </a:solidFill>
              </a:rPr>
              <a:t> </a:t>
            </a:r>
            <a:r>
              <a:rPr lang="en-GB" sz="2200" dirty="0">
                <a:solidFill>
                  <a:schemeClr val="tx2"/>
                </a:solidFill>
              </a:rPr>
              <a:t>[cit. 2012-25-08]</a:t>
            </a:r>
            <a:r>
              <a:rPr lang="cs-CZ" sz="2200" dirty="0">
                <a:solidFill>
                  <a:schemeClr val="tx2"/>
                </a:solidFill>
              </a:rPr>
              <a:t> Dostupný </a:t>
            </a:r>
            <a:r>
              <a:rPr lang="en-GB" sz="2200" dirty="0">
                <a:solidFill>
                  <a:schemeClr val="tx2"/>
                </a:solidFill>
              </a:rPr>
              <a:t>pod </a:t>
            </a:r>
            <a:r>
              <a:rPr lang="en-GB" sz="2200" dirty="0" err="1">
                <a:solidFill>
                  <a:schemeClr val="tx2"/>
                </a:solidFill>
              </a:rPr>
              <a:t>licenc</a:t>
            </a:r>
            <a:r>
              <a:rPr lang="cs-CZ" sz="2200" dirty="0">
                <a:solidFill>
                  <a:schemeClr val="tx2"/>
                </a:solidFill>
              </a:rPr>
              <a:t>í</a:t>
            </a:r>
            <a:r>
              <a:rPr lang="en-GB" sz="2200" dirty="0">
                <a:solidFill>
                  <a:schemeClr val="tx2"/>
                </a:solidFill>
              </a:rPr>
              <a:t> </a:t>
            </a:r>
            <a:r>
              <a:rPr lang="en-GB" sz="2200" dirty="0" err="1">
                <a:solidFill>
                  <a:schemeClr val="tx2"/>
                </a:solidFill>
              </a:rPr>
              <a:t>na</a:t>
            </a:r>
            <a:r>
              <a:rPr lang="cs-CZ" sz="2200" dirty="0">
                <a:solidFill>
                  <a:schemeClr val="tx2"/>
                </a:solidFill>
              </a:rPr>
              <a:t> Public </a:t>
            </a:r>
            <a:r>
              <a:rPr lang="cs-CZ" sz="2200" dirty="0" err="1">
                <a:solidFill>
                  <a:schemeClr val="tx2"/>
                </a:solidFill>
              </a:rPr>
              <a:t>Domain</a:t>
            </a:r>
            <a:r>
              <a:rPr lang="cs-CZ" sz="2200" dirty="0">
                <a:solidFill>
                  <a:schemeClr val="tx2"/>
                </a:solidFill>
              </a:rPr>
              <a:t> na WWW</a:t>
            </a:r>
            <a:r>
              <a:rPr lang="cs-CZ" sz="2200" dirty="0" smtClean="0">
                <a:solidFill>
                  <a:schemeClr val="tx2"/>
                </a:solidFill>
              </a:rPr>
              <a:t> </a:t>
            </a:r>
            <a:r>
              <a:rPr lang="en-GB" sz="2200" dirty="0">
                <a:hlinkClick r:id="rId3"/>
              </a:rPr>
              <a:t>http://</a:t>
            </a:r>
            <a:r>
              <a:rPr lang="en-GB" sz="2200" dirty="0" smtClean="0">
                <a:hlinkClick r:id="rId3"/>
              </a:rPr>
              <a:t>commons.wikimedia.org/wiki/File:Swords_DRG.jpg</a:t>
            </a:r>
            <a:endParaRPr lang="cs-CZ" sz="2200" dirty="0" smtClean="0"/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chemeClr val="tx2"/>
                </a:solidFill>
              </a:rPr>
              <a:t>Snímek </a:t>
            </a:r>
            <a:r>
              <a:rPr lang="cs-CZ" sz="2200" dirty="0">
                <a:solidFill>
                  <a:schemeClr val="tx2"/>
                </a:solidFill>
              </a:rPr>
              <a:t>č. </a:t>
            </a:r>
            <a:r>
              <a:rPr lang="cs-CZ" sz="2200" dirty="0" smtClean="0">
                <a:solidFill>
                  <a:schemeClr val="tx2"/>
                </a:solidFill>
              </a:rPr>
              <a:t>11 </a:t>
            </a:r>
            <a:r>
              <a:rPr lang="en-GB" sz="2200" dirty="0">
                <a:solidFill>
                  <a:schemeClr val="tx2"/>
                </a:solidFill>
              </a:rPr>
              <a:t>[cit. 2012-25-08]</a:t>
            </a:r>
            <a:r>
              <a:rPr lang="cs-CZ" sz="2200" dirty="0">
                <a:solidFill>
                  <a:schemeClr val="tx2"/>
                </a:solidFill>
              </a:rPr>
              <a:t> Dostupný </a:t>
            </a:r>
            <a:r>
              <a:rPr lang="en-GB" sz="2200" dirty="0">
                <a:solidFill>
                  <a:schemeClr val="tx2"/>
                </a:solidFill>
              </a:rPr>
              <a:t>pod </a:t>
            </a:r>
            <a:r>
              <a:rPr lang="en-GB" sz="2200" dirty="0" err="1">
                <a:solidFill>
                  <a:schemeClr val="tx2"/>
                </a:solidFill>
              </a:rPr>
              <a:t>licenc</a:t>
            </a:r>
            <a:r>
              <a:rPr lang="cs-CZ" sz="2200" dirty="0">
                <a:solidFill>
                  <a:schemeClr val="tx2"/>
                </a:solidFill>
              </a:rPr>
              <a:t>í</a:t>
            </a:r>
            <a:r>
              <a:rPr lang="en-GB" sz="2200" dirty="0">
                <a:solidFill>
                  <a:schemeClr val="tx2"/>
                </a:solidFill>
              </a:rPr>
              <a:t> </a:t>
            </a:r>
            <a:r>
              <a:rPr lang="en-GB" sz="2200" dirty="0" err="1">
                <a:solidFill>
                  <a:schemeClr val="tx2"/>
                </a:solidFill>
              </a:rPr>
              <a:t>na</a:t>
            </a:r>
            <a:r>
              <a:rPr lang="cs-CZ" sz="2200" dirty="0">
                <a:solidFill>
                  <a:schemeClr val="tx2"/>
                </a:solidFill>
              </a:rPr>
              <a:t> Public </a:t>
            </a:r>
            <a:r>
              <a:rPr lang="cs-CZ" sz="2200" dirty="0" err="1">
                <a:solidFill>
                  <a:schemeClr val="tx2"/>
                </a:solidFill>
              </a:rPr>
              <a:t>Domain</a:t>
            </a:r>
            <a:r>
              <a:rPr lang="cs-CZ" sz="2200" dirty="0">
                <a:solidFill>
                  <a:schemeClr val="tx2"/>
                </a:solidFill>
              </a:rPr>
              <a:t> na WWW </a:t>
            </a:r>
            <a:r>
              <a:rPr lang="en-GB" sz="2200" dirty="0">
                <a:hlinkClick r:id="rId4"/>
              </a:rPr>
              <a:t>http://</a:t>
            </a:r>
            <a:r>
              <a:rPr lang="en-GB" sz="2200" dirty="0" smtClean="0">
                <a:hlinkClick r:id="rId4"/>
              </a:rPr>
              <a:t>ca.wikipedia.org/wiki/Fitxer:Pernath_and_Shestopiors_DRG.jpg</a:t>
            </a:r>
            <a:endParaRPr lang="cs-CZ" sz="2200" dirty="0"/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cs-CZ" sz="2200" dirty="0">
                <a:solidFill>
                  <a:schemeClr val="tx2"/>
                </a:solidFill>
              </a:rPr>
              <a:t>Snímek č. </a:t>
            </a:r>
            <a:r>
              <a:rPr lang="cs-CZ" sz="2200" dirty="0" smtClean="0">
                <a:solidFill>
                  <a:schemeClr val="tx2"/>
                </a:solidFill>
              </a:rPr>
              <a:t>15 </a:t>
            </a:r>
            <a:r>
              <a:rPr lang="en-GB" sz="2200" dirty="0">
                <a:solidFill>
                  <a:schemeClr val="tx2"/>
                </a:solidFill>
              </a:rPr>
              <a:t>[cit. 2012-25-08]</a:t>
            </a:r>
            <a:r>
              <a:rPr lang="cs-CZ" sz="2200" dirty="0">
                <a:solidFill>
                  <a:schemeClr val="tx2"/>
                </a:solidFill>
              </a:rPr>
              <a:t> Dostupný </a:t>
            </a:r>
            <a:r>
              <a:rPr lang="en-GB" sz="2200" dirty="0">
                <a:solidFill>
                  <a:schemeClr val="tx2"/>
                </a:solidFill>
              </a:rPr>
              <a:t>pod </a:t>
            </a:r>
            <a:r>
              <a:rPr lang="en-GB" sz="2200" dirty="0" err="1">
                <a:solidFill>
                  <a:schemeClr val="tx2"/>
                </a:solidFill>
              </a:rPr>
              <a:t>licenc</a:t>
            </a:r>
            <a:r>
              <a:rPr lang="cs-CZ" sz="2200" dirty="0">
                <a:solidFill>
                  <a:schemeClr val="tx2"/>
                </a:solidFill>
              </a:rPr>
              <a:t>í</a:t>
            </a:r>
            <a:r>
              <a:rPr lang="en-GB" sz="2200" dirty="0">
                <a:solidFill>
                  <a:schemeClr val="tx2"/>
                </a:solidFill>
              </a:rPr>
              <a:t> </a:t>
            </a:r>
            <a:r>
              <a:rPr lang="en-GB" sz="2200" dirty="0" err="1">
                <a:solidFill>
                  <a:schemeClr val="tx2"/>
                </a:solidFill>
              </a:rPr>
              <a:t>na</a:t>
            </a:r>
            <a:r>
              <a:rPr lang="cs-CZ" sz="2200" dirty="0">
                <a:solidFill>
                  <a:schemeClr val="tx2"/>
                </a:solidFill>
              </a:rPr>
              <a:t> Public </a:t>
            </a:r>
            <a:r>
              <a:rPr lang="cs-CZ" sz="2200" dirty="0" err="1">
                <a:solidFill>
                  <a:schemeClr val="tx2"/>
                </a:solidFill>
              </a:rPr>
              <a:t>Domain</a:t>
            </a:r>
            <a:r>
              <a:rPr lang="cs-CZ" sz="2200" dirty="0">
                <a:solidFill>
                  <a:schemeClr val="tx2"/>
                </a:solidFill>
              </a:rPr>
              <a:t> na WWW </a:t>
            </a:r>
            <a:r>
              <a:rPr lang="cs-CZ" sz="2200" dirty="0">
                <a:solidFill>
                  <a:schemeClr val="tx2"/>
                </a:solidFill>
                <a:hlinkClick r:id="rId5"/>
              </a:rPr>
              <a:t>http://commons.wikimedia.org/wiki/File:Denmark._Capital_Region._Copenhagen_272.JPG</a:t>
            </a:r>
            <a:endParaRPr lang="cs-CZ" sz="2200" dirty="0">
              <a:solidFill>
                <a:schemeClr val="tx2"/>
              </a:solidFill>
            </a:endParaRPr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cs-CZ" sz="2200" dirty="0">
                <a:solidFill>
                  <a:schemeClr val="tx2"/>
                </a:solidFill>
              </a:rPr>
              <a:t>Snímek č. </a:t>
            </a:r>
            <a:r>
              <a:rPr lang="cs-CZ" sz="2200" dirty="0" smtClean="0">
                <a:solidFill>
                  <a:schemeClr val="tx2"/>
                </a:solidFill>
              </a:rPr>
              <a:t>16 </a:t>
            </a:r>
            <a:r>
              <a:rPr lang="en-GB" sz="2200" dirty="0">
                <a:solidFill>
                  <a:schemeClr val="tx2"/>
                </a:solidFill>
              </a:rPr>
              <a:t>[cit. 201</a:t>
            </a:r>
            <a:r>
              <a:rPr lang="cs-CZ" sz="2200" dirty="0">
                <a:solidFill>
                  <a:schemeClr val="tx2"/>
                </a:solidFill>
              </a:rPr>
              <a:t>3</a:t>
            </a:r>
            <a:r>
              <a:rPr lang="en-GB" sz="2200" dirty="0">
                <a:solidFill>
                  <a:schemeClr val="tx2"/>
                </a:solidFill>
              </a:rPr>
              <a:t>-25-0</a:t>
            </a:r>
            <a:r>
              <a:rPr lang="cs-CZ" sz="2200" dirty="0">
                <a:solidFill>
                  <a:schemeClr val="tx2"/>
                </a:solidFill>
              </a:rPr>
              <a:t>2</a:t>
            </a:r>
            <a:r>
              <a:rPr lang="en-GB" sz="2200" dirty="0">
                <a:solidFill>
                  <a:schemeClr val="tx2"/>
                </a:solidFill>
              </a:rPr>
              <a:t>]</a:t>
            </a:r>
            <a:r>
              <a:rPr lang="cs-CZ" sz="2200" dirty="0">
                <a:solidFill>
                  <a:schemeClr val="tx2"/>
                </a:solidFill>
              </a:rPr>
              <a:t> Dostupný </a:t>
            </a:r>
            <a:r>
              <a:rPr lang="en-GB" sz="2200" dirty="0">
                <a:solidFill>
                  <a:schemeClr val="tx2"/>
                </a:solidFill>
              </a:rPr>
              <a:t>pod </a:t>
            </a:r>
            <a:r>
              <a:rPr lang="en-GB" sz="2200" dirty="0" err="1">
                <a:solidFill>
                  <a:schemeClr val="tx2"/>
                </a:solidFill>
              </a:rPr>
              <a:t>licenc</a:t>
            </a:r>
            <a:r>
              <a:rPr lang="cs-CZ" sz="2200" dirty="0">
                <a:solidFill>
                  <a:schemeClr val="tx2"/>
                </a:solidFill>
              </a:rPr>
              <a:t>í</a:t>
            </a:r>
            <a:r>
              <a:rPr lang="en-GB" sz="2200" dirty="0">
                <a:solidFill>
                  <a:schemeClr val="tx2"/>
                </a:solidFill>
              </a:rPr>
              <a:t> </a:t>
            </a:r>
            <a:r>
              <a:rPr lang="en-GB" sz="2200" dirty="0" err="1">
                <a:solidFill>
                  <a:schemeClr val="tx2"/>
                </a:solidFill>
              </a:rPr>
              <a:t>na</a:t>
            </a:r>
            <a:r>
              <a:rPr lang="cs-CZ" sz="2200" dirty="0">
                <a:solidFill>
                  <a:schemeClr val="tx2"/>
                </a:solidFill>
              </a:rPr>
              <a:t> Public </a:t>
            </a:r>
            <a:r>
              <a:rPr lang="cs-CZ" sz="2200" dirty="0" err="1">
                <a:solidFill>
                  <a:schemeClr val="tx2"/>
                </a:solidFill>
              </a:rPr>
              <a:t>Domain</a:t>
            </a:r>
            <a:r>
              <a:rPr lang="cs-CZ" sz="2200" dirty="0">
                <a:solidFill>
                  <a:schemeClr val="tx2"/>
                </a:solidFill>
              </a:rPr>
              <a:t> na WWW </a:t>
            </a:r>
            <a:r>
              <a:rPr lang="en-GB" sz="2400" dirty="0" smtClean="0">
                <a:hlinkClick r:id="rId6"/>
              </a:rPr>
              <a:t>http://commons.wikimedia.org/wiki/File:Flickr_-_Official_U.S._Navy_Imagery_-_Sailors_aboard_USS_Boone_fire_MK_38_25mm_mounted_gun.jpg</a:t>
            </a:r>
            <a:endParaRPr lang="cs-CZ" sz="2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374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7" name="type.wav"/>
          </p:stSnd>
        </p:sndAc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CB2D-E44D-48E0-942B-C1B4F8F6534C}" type="slidenum">
              <a:rPr lang="en-GB" smtClean="0"/>
              <a:t>30</a:t>
            </a:fld>
            <a:endParaRPr lang="en-GB"/>
          </a:p>
        </p:txBody>
      </p:sp>
      <p:sp>
        <p:nvSpPr>
          <p:cNvPr id="6" name="Zástupný symbol pro obsah 6"/>
          <p:cNvSpPr>
            <a:spLocks noGrp="1"/>
          </p:cNvSpPr>
          <p:nvPr>
            <p:ph idx="1"/>
          </p:nvPr>
        </p:nvSpPr>
        <p:spPr>
          <a:xfrm>
            <a:off x="899593" y="1340768"/>
            <a:ext cx="7272808" cy="1584176"/>
          </a:xfrm>
        </p:spPr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tx2"/>
                </a:solidFill>
              </a:rPr>
              <a:t>Snímek č. 18 </a:t>
            </a:r>
            <a:r>
              <a:rPr lang="en-GB" sz="2400" dirty="0" smtClean="0">
                <a:solidFill>
                  <a:schemeClr val="tx2"/>
                </a:solidFill>
              </a:rPr>
              <a:t>[cit. 2012-25-08]</a:t>
            </a:r>
            <a:r>
              <a:rPr lang="cs-CZ" sz="2400" dirty="0" smtClean="0">
                <a:solidFill>
                  <a:schemeClr val="tx2"/>
                </a:solidFill>
              </a:rPr>
              <a:t> Dostupný </a:t>
            </a:r>
            <a:r>
              <a:rPr lang="en-GB" sz="2400" dirty="0" smtClean="0">
                <a:solidFill>
                  <a:schemeClr val="tx2"/>
                </a:solidFill>
              </a:rPr>
              <a:t>pod </a:t>
            </a:r>
            <a:r>
              <a:rPr lang="en-GB" sz="2400" dirty="0" err="1" smtClean="0">
                <a:solidFill>
                  <a:schemeClr val="tx2"/>
                </a:solidFill>
              </a:rPr>
              <a:t>licenc</a:t>
            </a:r>
            <a:r>
              <a:rPr lang="cs-CZ" sz="2400" dirty="0" smtClean="0">
                <a:solidFill>
                  <a:schemeClr val="tx2"/>
                </a:solidFill>
              </a:rPr>
              <a:t>í</a:t>
            </a:r>
            <a:r>
              <a:rPr lang="en-GB" sz="2400" dirty="0" smtClean="0">
                <a:solidFill>
                  <a:schemeClr val="tx2"/>
                </a:solidFill>
              </a:rPr>
              <a:t> </a:t>
            </a:r>
            <a:r>
              <a:rPr lang="en-GB" sz="2400" dirty="0" err="1" smtClean="0">
                <a:solidFill>
                  <a:schemeClr val="tx2"/>
                </a:solidFill>
              </a:rPr>
              <a:t>na</a:t>
            </a:r>
            <a:r>
              <a:rPr lang="cs-CZ" sz="2400" dirty="0" smtClean="0">
                <a:solidFill>
                  <a:schemeClr val="tx2"/>
                </a:solidFill>
              </a:rPr>
              <a:t> Public </a:t>
            </a:r>
            <a:r>
              <a:rPr lang="cs-CZ" sz="2400" dirty="0" err="1" smtClean="0">
                <a:solidFill>
                  <a:schemeClr val="tx2"/>
                </a:solidFill>
              </a:rPr>
              <a:t>Domain</a:t>
            </a:r>
            <a:r>
              <a:rPr lang="cs-CZ" sz="2400" dirty="0" smtClean="0">
                <a:solidFill>
                  <a:schemeClr val="tx2"/>
                </a:solidFill>
              </a:rPr>
              <a:t> na WWW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hlinkClick r:id="rId3"/>
              </a:rPr>
              <a:t>http://commons.wikimedia.org/wiki/File:Bekas-12M-02_shotgun.jpg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</a:p>
          <a:p>
            <a:pPr marL="0" indent="0">
              <a:buClrTx/>
              <a:buNone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   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hlinkClick r:id="rId4"/>
              </a:rPr>
              <a:t>http://commons.wikimedia.org/wiki/File:Bekas-12M-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</a:p>
          <a:p>
            <a:pPr marL="0" indent="0">
              <a:buClrTx/>
              <a:buNone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    </a:t>
            </a:r>
            <a:r>
              <a:rPr lang="cs-CZ" sz="2400" u="sng" dirty="0" smtClean="0">
                <a:solidFill>
                  <a:schemeClr val="bg1">
                    <a:lumMod val="50000"/>
                  </a:schemeClr>
                </a:solidFill>
              </a:rPr>
              <a:t>04.jpg?uselang=</a:t>
            </a:r>
            <a:r>
              <a:rPr lang="cs-CZ" sz="2400" u="sng" dirty="0" err="1" smtClean="0">
                <a:solidFill>
                  <a:schemeClr val="bg1">
                    <a:lumMod val="50000"/>
                  </a:schemeClr>
                </a:solidFill>
              </a:rPr>
              <a:t>cs</a:t>
            </a:r>
            <a:endParaRPr lang="cs-CZ" sz="2400" u="sng" dirty="0" smtClean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467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  <p:sndAc>
          <p:stSnd>
            <p:snd r:embed="rId2" name="type.wav"/>
          </p:stSnd>
        </p:sndAc>
      </p:transition>
    </mc:Choice>
    <mc:Fallback xmlns="">
      <p:transition spd="slow">
        <p:fade/>
        <p:sndAc>
          <p:stSnd>
            <p:snd r:embed="rId5" name="type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Flame">
  <a:themeElements>
    <a:clrScheme name="Motiv systému Office 3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B2B2B2"/>
      </a:accent1>
      <a:accent2>
        <a:srgbClr val="808080"/>
      </a:accent2>
      <a:accent3>
        <a:srgbClr val="FFFFFF"/>
      </a:accent3>
      <a:accent4>
        <a:srgbClr val="000000"/>
      </a:accent4>
      <a:accent5>
        <a:srgbClr val="D5D5D5"/>
      </a:accent5>
      <a:accent6>
        <a:srgbClr val="737373"/>
      </a:accent6>
      <a:hlink>
        <a:srgbClr val="969696"/>
      </a:hlink>
      <a:folHlink>
        <a:srgbClr val="4D4D4D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458A"/>
        </a:dk1>
        <a:lt1>
          <a:srgbClr val="D7D6AE"/>
        </a:lt1>
        <a:dk2>
          <a:srgbClr val="000066"/>
        </a:dk2>
        <a:lt2>
          <a:srgbClr val="006666"/>
        </a:lt2>
        <a:accent1>
          <a:srgbClr val="007A77"/>
        </a:accent1>
        <a:accent2>
          <a:srgbClr val="005856"/>
        </a:accent2>
        <a:accent3>
          <a:srgbClr val="AAAAB8"/>
        </a:accent3>
        <a:accent4>
          <a:srgbClr val="B7B794"/>
        </a:accent4>
        <a:accent5>
          <a:srgbClr val="AABEBD"/>
        </a:accent5>
        <a:accent6>
          <a:srgbClr val="004F4D"/>
        </a:accent6>
        <a:hlink>
          <a:srgbClr val="A8A884"/>
        </a:hlink>
        <a:folHlink>
          <a:srgbClr val="867E5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66"/>
        </a:dk1>
        <a:lt1>
          <a:srgbClr val="FFFFFF"/>
        </a:lt1>
        <a:dk2>
          <a:srgbClr val="660066"/>
        </a:dk2>
        <a:lt2>
          <a:srgbClr val="FFFFCC"/>
        </a:lt2>
        <a:accent1>
          <a:srgbClr val="666699"/>
        </a:accent1>
        <a:accent2>
          <a:srgbClr val="000099"/>
        </a:accent2>
        <a:accent3>
          <a:srgbClr val="FFFFFF"/>
        </a:accent3>
        <a:accent4>
          <a:srgbClr val="000056"/>
        </a:accent4>
        <a:accent5>
          <a:srgbClr val="B8B8CA"/>
        </a:accent5>
        <a:accent6>
          <a:srgbClr val="00008A"/>
        </a:accent6>
        <a:hlink>
          <a:srgbClr val="006666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2B2B2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37373"/>
        </a:accent6>
        <a:hlink>
          <a:srgbClr val="969696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3300"/>
        </a:dk1>
        <a:lt1>
          <a:srgbClr val="DBD0B9"/>
        </a:lt1>
        <a:dk2>
          <a:srgbClr val="09472B"/>
        </a:dk2>
        <a:lt2>
          <a:srgbClr val="A38955"/>
        </a:lt2>
        <a:accent1>
          <a:srgbClr val="B8A378"/>
        </a:accent1>
        <a:accent2>
          <a:srgbClr val="8E774A"/>
        </a:accent2>
        <a:accent3>
          <a:srgbClr val="AAB1AC"/>
        </a:accent3>
        <a:accent4>
          <a:srgbClr val="BBB19E"/>
        </a:accent4>
        <a:accent5>
          <a:srgbClr val="D8CEBE"/>
        </a:accent5>
        <a:accent6>
          <a:srgbClr val="806B42"/>
        </a:accent6>
        <a:hlink>
          <a:srgbClr val="A7A743"/>
        </a:hlink>
        <a:folHlink>
          <a:srgbClr val="91977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5F5F5F"/>
        </a:dk1>
        <a:lt1>
          <a:srgbClr val="DDDDDD"/>
        </a:lt1>
        <a:dk2>
          <a:srgbClr val="000000"/>
        </a:dk2>
        <a:lt2>
          <a:srgbClr val="5F5F5F"/>
        </a:lt2>
        <a:accent1>
          <a:srgbClr val="B2B2B2"/>
        </a:accent1>
        <a:accent2>
          <a:srgbClr val="808080"/>
        </a:accent2>
        <a:accent3>
          <a:srgbClr val="AAAAAA"/>
        </a:accent3>
        <a:accent4>
          <a:srgbClr val="BDBDBD"/>
        </a:accent4>
        <a:accent5>
          <a:srgbClr val="D5D5D5"/>
        </a:accent5>
        <a:accent6>
          <a:srgbClr val="737373"/>
        </a:accent6>
        <a:hlink>
          <a:srgbClr val="B2B2B2"/>
        </a:hlink>
        <a:folHlink>
          <a:srgbClr val="777777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941</TotalTime>
  <Words>832</Words>
  <Application>Microsoft Office PowerPoint</Application>
  <PresentationFormat>Předvádění na obrazovce (4:3)</PresentationFormat>
  <Paragraphs>132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Flame</vt:lpstr>
      <vt:lpstr>Prezentace aplikace PowerPoint</vt:lpstr>
      <vt:lpstr>ANOTACE</vt:lpstr>
      <vt:lpstr>revision</vt:lpstr>
      <vt:lpstr>Prezentace aplikace PowerPoint</vt:lpstr>
      <vt:lpstr>DEFINITION OF GUN</vt:lpstr>
      <vt:lpstr>Prezentace aplikace PowerPoint</vt:lpstr>
      <vt:lpstr>CLASSIFICATIN OF GUNS</vt:lpstr>
      <vt:lpstr>Prezentace aplikace PowerPoint</vt:lpstr>
      <vt:lpstr>COLD WEAPONS</vt:lpstr>
      <vt:lpstr>Prezentace aplikace PowerPoint</vt:lpstr>
      <vt:lpstr>EXAMPLE OF COLD weaponS - SWORDS</vt:lpstr>
      <vt:lpstr>percussive WEAPONS</vt:lpstr>
      <vt:lpstr>EXAMPLEs OF PERCUSSIVE weapons MACES</vt:lpstr>
      <vt:lpstr>FIREARMS</vt:lpstr>
      <vt:lpstr>Prezentace aplikace PowerPoint</vt:lpstr>
      <vt:lpstr>Prezentace aplikace PowerPoint</vt:lpstr>
      <vt:lpstr>Prezentace aplikace PowerPoint</vt:lpstr>
      <vt:lpstr>Example of mounted guns</vt:lpstr>
      <vt:lpstr>Prezentace aplikace PowerPoint</vt:lpstr>
      <vt:lpstr>Examples of a pump gun</vt:lpstr>
      <vt:lpstr>Prezentace aplikace PowerPoint</vt:lpstr>
      <vt:lpstr>QUIZ</vt:lpstr>
      <vt:lpstr>Prezentace aplikace PowerPoint</vt:lpstr>
      <vt:lpstr>SUMMARY</vt:lpstr>
      <vt:lpstr>Prezentace aplikace PowerPoint</vt:lpstr>
      <vt:lpstr>REFERENCE-TEXT</vt:lpstr>
      <vt:lpstr>Prezentace aplikace PowerPoint</vt:lpstr>
      <vt:lpstr>REFERENCE-OBRÁZKY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60</cp:revision>
  <dcterms:created xsi:type="dcterms:W3CDTF">2012-07-31T20:27:11Z</dcterms:created>
  <dcterms:modified xsi:type="dcterms:W3CDTF">2013-11-06T14:27:28Z</dcterms:modified>
</cp:coreProperties>
</file>