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4"/>
  </p:notesMasterIdLst>
  <p:sldIdLst>
    <p:sldId id="256" r:id="rId2"/>
    <p:sldId id="257" r:id="rId3"/>
    <p:sldId id="282" r:id="rId4"/>
    <p:sldId id="258" r:id="rId5"/>
    <p:sldId id="279" r:id="rId6"/>
    <p:sldId id="283" r:id="rId7"/>
    <p:sldId id="259" r:id="rId8"/>
    <p:sldId id="260" r:id="rId9"/>
    <p:sldId id="263" r:id="rId10"/>
    <p:sldId id="278" r:id="rId11"/>
    <p:sldId id="285" r:id="rId12"/>
    <p:sldId id="264" r:id="rId13"/>
    <p:sldId id="280" r:id="rId14"/>
    <p:sldId id="268" r:id="rId15"/>
    <p:sldId id="266" r:id="rId16"/>
    <p:sldId id="286" r:id="rId17"/>
    <p:sldId id="265" r:id="rId18"/>
    <p:sldId id="287" r:id="rId19"/>
    <p:sldId id="270" r:id="rId20"/>
    <p:sldId id="288" r:id="rId21"/>
    <p:sldId id="272" r:id="rId22"/>
    <p:sldId id="289" r:id="rId23"/>
    <p:sldId id="290" r:id="rId24"/>
    <p:sldId id="273" r:id="rId25"/>
    <p:sldId id="291" r:id="rId26"/>
    <p:sldId id="274" r:id="rId27"/>
    <p:sldId id="292" r:id="rId28"/>
    <p:sldId id="277" r:id="rId29"/>
    <p:sldId id="293" r:id="rId30"/>
    <p:sldId id="276" r:id="rId31"/>
    <p:sldId id="281" r:id="rId32"/>
    <p:sldId id="284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10" y="-7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E1F9D-C186-46D8-A4A7-2DA0C9645B60}" type="datetimeFigureOut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68139-2BB7-4479-8CA7-78771E57B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5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7400" y="15240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99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884856F0-635B-4890-8D44-44F264AFDD52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C67C77-A3C0-4C94-9582-2A1386441EF7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3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6F2A38-8F47-4523-BB8E-923D10CB7EF2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30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54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F2F8D8-9949-4874-8965-79DA4081AC88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65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2EFA3E-A91E-4A93-A8F6-9BB19C6305A1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52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1625CF-15C3-462E-9CC2-751EEF642616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44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751010-B0AA-40F6-8B2E-B765CD78AD97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50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05C9C2-8745-4C15-AF66-8894ACB21C3F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50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FC1DC-D213-40B3-88FE-89725B57D0D9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93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FE5284-9E35-44E1-98AA-DFB0A8D058A5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27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972300" y="533400"/>
            <a:ext cx="19431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533400"/>
            <a:ext cx="5676900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B681E-0740-44A5-9D6F-3A0A9AC93AA4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37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5334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2514600"/>
            <a:ext cx="7772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87D8FF"/>
                </a:solidFill>
              </a:defRPr>
            </a:lvl1pPr>
          </a:lstStyle>
          <a:p>
            <a:fld id="{2E24DE88-6615-4140-B8FC-4D172106298E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87D8FF"/>
                </a:solidFill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87D8FF"/>
                </a:solidFill>
              </a:defRPr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8763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5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>
              <a:solidFill>
                <a:srgbClr val="87D8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13" name="chimes.wav"/>
          </p:stSnd>
        </p:sndAc>
      </p:transition>
    </mc:Choice>
    <mc:Fallback xmlns="">
      <p:transition spd="slow">
        <p:fade/>
        <p:sndAc>
          <p:stSnd>
            <p:snd r:embed="rId1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87D8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87D8FF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87D8FF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87D8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87D8FF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7D8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7D8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7D8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7D8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87D8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all_of_Warsaw_in_1939.jpg" TargetMode="External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Castle_Romeo.jpg" TargetMode="External"/><Relationship Id="rId4" Type="http://schemas.openxmlformats.org/officeDocument/2006/relationships/hyperlink" Target="http://commons.wikimedia.org/wiki/File:Soldiers_with_the_Republic_of_Germany_Army_and_Czech_Republic_Army_practice_ground-to-air_communication_at_the_Training_Support_Activity_Europe's_Call_for_Fire_trainer,_Hohenfels,_Bavaria,_Germany,_June_21_130621-A-BS310-052.jpg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US_Navy_100213-N-9564W-133_Gunner's_Mate_2nd_Class_Bryan_Silveri_gives_instruction_to_Lt._j.g._Richard_Buechel_on_proper_operation_of_the_M-240B_automatic_machine_gun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hyperlink" Target="http://commons.wikimedia.org/wiki/File:L_spencercarbine.jpg" TargetMode="External"/><Relationship Id="rId4" Type="http://schemas.openxmlformats.org/officeDocument/2006/relationships/hyperlink" Target="http://commons.wikimedia.org/wiki/File:PM-98_shooting.jp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oldier_firing_M224_60mm_mortar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4" Type="http://schemas.openxmlformats.org/officeDocument/2006/relationships/hyperlink" Target="http://commons.wikimedia.org/wiki/File:DT_tank_machine_gun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4241425"/>
              </p:ext>
            </p:extLst>
          </p:nvPr>
        </p:nvGraphicFramePr>
        <p:xfrm>
          <a:off x="1187003" y="1019534"/>
          <a:ext cx="7633469" cy="477200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459248"/>
                <a:gridCol w="5174221"/>
              </a:tblGrid>
              <a:tr h="4945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  <a:tr h="494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  <a:tr h="9018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+mn-cs"/>
                        </a:rPr>
                        <a:t>Army</a:t>
                      </a:r>
                      <a:r>
                        <a:rPr kumimoji="0" lang="cs-CZ" sz="28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+mn-cs"/>
                        </a:rPr>
                        <a:t> </a:t>
                      </a:r>
                      <a:r>
                        <a:rPr kumimoji="0" lang="cs-CZ" sz="28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+mn-cs"/>
                        </a:rPr>
                        <a:t>Guns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  <a:tr h="1797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sady: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2</a:t>
                      </a:r>
                      <a:r>
                        <a:rPr kumimoji="0" lang="cs-CZ" sz="2800" b="0" i="0" u="none" strike="noStrike" kern="1200" cap="none" normalizeH="0" baseline="3000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nd</a:t>
                      </a:r>
                      <a:r>
                        <a:rPr kumimoji="0" lang="cs-CZ" sz="28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, 3</a:t>
                      </a:r>
                      <a:r>
                        <a:rPr kumimoji="0" lang="cs-CZ" sz="2800" b="0" i="0" u="none" strike="noStrike" kern="1200" cap="none" normalizeH="0" baseline="3000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rd </a:t>
                      </a:r>
                      <a:r>
                        <a:rPr kumimoji="0" lang="cs-CZ" sz="28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and 4</a:t>
                      </a:r>
                      <a:r>
                        <a:rPr kumimoji="0" lang="cs-CZ" sz="2800" b="0" i="0" u="none" strike="noStrike" kern="1200" cap="none" normalizeH="0" baseline="3000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th </a:t>
                      </a:r>
                      <a:r>
                        <a:rPr kumimoji="0" lang="cs-CZ" sz="28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class</a:t>
                      </a:r>
                      <a:endParaRPr kumimoji="0" lang="en-GB" sz="28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  <a:tr h="502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  <a:tr h="502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0.11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.201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900361" y="5890046"/>
            <a:ext cx="799211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solidFill>
                  <a:srgbClr val="87D8FF"/>
                </a:solidFill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00" y="116632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0324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rgbClr val="87D8FF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rgbClr val="87D8FF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rgbClr val="87D8FF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rgbClr val="87D8FF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rgbClr val="87D8FF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rgbClr val="87D8FF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rgbClr val="87D8FF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rgbClr val="87D8FF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rgbClr val="87D8FF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rgbClr val="87D8FF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rgbClr val="87D8FF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rgbClr val="87D8FF"/>
                </a:solidFill>
                <a:cs typeface="Arial" charset="0"/>
              </a:rPr>
              <a:t>Konkrétně tato prezentace je zaměřena na vojenské zbraně.</a:t>
            </a:r>
            <a:endParaRPr lang="en-GB" sz="2800" dirty="0" smtClean="0">
              <a:solidFill>
                <a:srgbClr val="87D8FF"/>
              </a:solidFill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095023" y="570331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800" b="1" dirty="0" smtClean="0">
                <a:ln/>
                <a:solidFill>
                  <a:srgbClr val="87D8FF"/>
                </a:solidFill>
              </a:rPr>
              <a:t>ANOTACE</a:t>
            </a:r>
            <a:endParaRPr lang="en-GB" sz="3800" b="1" dirty="0">
              <a:ln/>
              <a:solidFill>
                <a:srgbClr val="87D8FF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2924944"/>
            <a:ext cx="6096000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26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Which</a:t>
            </a:r>
            <a:r>
              <a:rPr lang="cs-CZ" sz="2600" dirty="0" smtClean="0"/>
              <a:t>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cold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definition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an</a:t>
            </a:r>
            <a:r>
              <a:rPr lang="cs-CZ" sz="2600" dirty="0" smtClean="0"/>
              <a:t> </a:t>
            </a:r>
            <a:r>
              <a:rPr lang="cs-CZ" sz="2600" dirty="0" err="1" smtClean="0"/>
              <a:t>automatic</a:t>
            </a:r>
            <a:r>
              <a:rPr lang="cs-CZ" sz="2600" dirty="0" smtClean="0"/>
              <a:t> </a:t>
            </a:r>
            <a:r>
              <a:rPr lang="cs-CZ" sz="2600" dirty="0" err="1" smtClean="0"/>
              <a:t>gun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What</a:t>
            </a:r>
            <a:r>
              <a:rPr lang="cs-CZ" sz="2600" dirty="0" smtClean="0"/>
              <a:t>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automatic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Which</a:t>
            </a:r>
            <a:r>
              <a:rPr lang="cs-CZ" sz="2600" dirty="0" smtClean="0"/>
              <a:t>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Could</a:t>
            </a:r>
            <a:r>
              <a:rPr lang="cs-CZ" sz="2600" dirty="0" smtClean="0"/>
              <a:t>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name</a:t>
            </a:r>
            <a:r>
              <a:rPr lang="cs-CZ" sz="2600" dirty="0" smtClean="0"/>
              <a:t> </a:t>
            </a:r>
            <a:r>
              <a:rPr lang="cs-CZ" sz="2600" dirty="0" err="1" smtClean="0"/>
              <a:t>any</a:t>
            </a:r>
            <a:r>
              <a:rPr lang="cs-CZ" sz="2600" dirty="0" smtClean="0"/>
              <a:t>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mounted</a:t>
            </a:r>
            <a:r>
              <a:rPr lang="cs-CZ" sz="2600" dirty="0" smtClean="0"/>
              <a:t> </a:t>
            </a:r>
            <a:r>
              <a:rPr lang="cs-CZ" sz="2600" dirty="0" err="1" smtClean="0"/>
              <a:t>gun</a:t>
            </a:r>
            <a:r>
              <a:rPr lang="cs-CZ" sz="2600" dirty="0" smtClean="0"/>
              <a:t>?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1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4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331640" y="2924944"/>
            <a:ext cx="7416824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ARMY FIREARMS 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67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An</a:t>
            </a:r>
            <a:r>
              <a:rPr lang="cs-CZ" sz="2600" dirty="0" smtClean="0"/>
              <a:t> </a:t>
            </a:r>
            <a:r>
              <a:rPr lang="cs-CZ" sz="2600" dirty="0" err="1"/>
              <a:t>a</a:t>
            </a:r>
            <a:r>
              <a:rPr lang="cs-CZ" sz="2600" dirty="0" err="1" smtClean="0"/>
              <a:t>rmy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a </a:t>
            </a:r>
            <a:r>
              <a:rPr lang="cs-CZ" sz="2600" dirty="0" err="1" smtClean="0"/>
              <a:t>gun</a:t>
            </a:r>
            <a:r>
              <a:rPr lang="cs-CZ" sz="2600" dirty="0" smtClean="0"/>
              <a:t> </a:t>
            </a:r>
            <a:r>
              <a:rPr lang="cs-CZ" sz="2600" dirty="0" err="1" smtClean="0"/>
              <a:t>that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used</a:t>
            </a:r>
            <a:r>
              <a:rPr lang="cs-CZ" sz="2600" dirty="0" smtClean="0"/>
              <a:t> to </a:t>
            </a:r>
            <a:r>
              <a:rPr lang="cs-CZ" sz="2600" dirty="0" err="1" smtClean="0"/>
              <a:t>destroy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a </a:t>
            </a:r>
            <a:r>
              <a:rPr lang="cs-CZ" sz="2600" dirty="0" err="1" smtClean="0"/>
              <a:t>soldier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an</a:t>
            </a:r>
            <a:r>
              <a:rPr lang="cs-CZ" sz="2600" dirty="0" smtClean="0"/>
              <a:t> </a:t>
            </a:r>
            <a:r>
              <a:rPr lang="cs-CZ" sz="2600" dirty="0" err="1" smtClean="0"/>
              <a:t>enemy</a:t>
            </a:r>
            <a:r>
              <a:rPr lang="cs-CZ" sz="2600" dirty="0" smtClean="0"/>
              <a:t>.</a:t>
            </a:r>
          </a:p>
          <a:p>
            <a:pPr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Army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 are </a:t>
            </a:r>
            <a:r>
              <a:rPr lang="cs-CZ" sz="2600" dirty="0" err="1" smtClean="0"/>
              <a:t>used</a:t>
            </a:r>
            <a:r>
              <a:rPr lang="cs-CZ" sz="2600" dirty="0" smtClean="0"/>
              <a:t> to </a:t>
            </a:r>
            <a:r>
              <a:rPr lang="cs-CZ" sz="2600" dirty="0" err="1" smtClean="0"/>
              <a:t>destroy</a:t>
            </a:r>
            <a:r>
              <a:rPr lang="cs-CZ" sz="2600" dirty="0" smtClean="0"/>
              <a:t> of </a:t>
            </a:r>
            <a:r>
              <a:rPr lang="cs-CZ" sz="2600" dirty="0" err="1" smtClean="0"/>
              <a:t>technic</a:t>
            </a:r>
            <a:r>
              <a:rPr lang="cs-CZ" sz="2600" dirty="0" smtClean="0"/>
              <a:t> of and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 of </a:t>
            </a:r>
            <a:r>
              <a:rPr lang="cs-CZ" sz="2600" dirty="0" err="1" smtClean="0"/>
              <a:t>enemy</a:t>
            </a:r>
            <a:r>
              <a:rPr lang="cs-CZ" sz="2600" dirty="0" smtClean="0"/>
              <a:t> </a:t>
            </a:r>
            <a:r>
              <a:rPr lang="cs-CZ" sz="2600" dirty="0" err="1" smtClean="0"/>
              <a:t>too</a:t>
            </a:r>
            <a:r>
              <a:rPr lang="cs-CZ" sz="2600" dirty="0" smtClean="0"/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7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305592"/>
            <a:ext cx="5256584" cy="3507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570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The</a:t>
            </a:r>
            <a:r>
              <a:rPr lang="cs-CZ" sz="2600" dirty="0" smtClean="0"/>
              <a:t> basic </a:t>
            </a:r>
            <a:r>
              <a:rPr lang="cs-CZ" sz="2600" dirty="0" err="1" smtClean="0"/>
              <a:t>classification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: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convential</a:t>
            </a:r>
            <a:r>
              <a:rPr lang="cs-CZ" sz="2800" dirty="0" smtClean="0"/>
              <a:t> </a:t>
            </a:r>
            <a:r>
              <a:rPr lang="cs-CZ" sz="2800" dirty="0" err="1" smtClean="0"/>
              <a:t>arms</a:t>
            </a:r>
            <a:r>
              <a:rPr lang="cs-CZ" sz="2800" dirty="0"/>
              <a:t>,</a:t>
            </a:r>
            <a:endParaRPr lang="cs-CZ" sz="2800" dirty="0" smtClean="0"/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weapons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mass</a:t>
            </a:r>
            <a:r>
              <a:rPr lang="cs-CZ" sz="2800" dirty="0" smtClean="0"/>
              <a:t> </a:t>
            </a:r>
            <a:r>
              <a:rPr lang="cs-CZ" sz="2800" dirty="0" err="1" smtClean="0"/>
              <a:t>destruction</a:t>
            </a:r>
            <a:r>
              <a:rPr lang="cs-CZ" dirty="0" smtClean="0"/>
              <a:t>.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/>
              <a:t>c</a:t>
            </a:r>
            <a:r>
              <a:rPr lang="cs-CZ" sz="2600" dirty="0" err="1" smtClean="0"/>
              <a:t>onvential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are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following</a:t>
            </a:r>
            <a:r>
              <a:rPr lang="cs-CZ" sz="2600" dirty="0" smtClean="0"/>
              <a:t>: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stabbing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,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throwing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, 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firearms</a:t>
            </a:r>
            <a:r>
              <a:rPr lang="cs-CZ" sz="2600" dirty="0"/>
              <a:t>.</a:t>
            </a:r>
            <a:endParaRPr lang="cs-CZ" sz="26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The</a:t>
            </a:r>
            <a:r>
              <a:rPr lang="cs-CZ" sz="2600" dirty="0" smtClean="0"/>
              <a:t> basic </a:t>
            </a:r>
            <a:r>
              <a:rPr lang="cs-CZ" sz="2600" dirty="0" err="1" smtClean="0"/>
              <a:t>classification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: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coilless</a:t>
            </a:r>
            <a:r>
              <a:rPr lang="cs-CZ" sz="2800" dirty="0" smtClean="0"/>
              <a:t> </a:t>
            </a:r>
            <a:r>
              <a:rPr lang="cs-CZ" sz="2800" dirty="0" err="1" smtClean="0"/>
              <a:t>arms</a:t>
            </a:r>
            <a:r>
              <a:rPr lang="cs-CZ" sz="2800" dirty="0"/>
              <a:t>,</a:t>
            </a:r>
            <a:endParaRPr lang="cs-CZ" sz="2800" dirty="0" smtClean="0"/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recoilless</a:t>
            </a:r>
            <a:r>
              <a:rPr lang="cs-CZ" sz="2800" dirty="0" smtClean="0"/>
              <a:t> </a:t>
            </a:r>
            <a:r>
              <a:rPr lang="cs-CZ" sz="2800" dirty="0" err="1" smtClean="0"/>
              <a:t>arms</a:t>
            </a:r>
            <a:r>
              <a:rPr lang="cs-CZ" dirty="0" smtClean="0"/>
              <a:t>.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Recoilless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are: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an</a:t>
            </a:r>
            <a:r>
              <a:rPr lang="cs-CZ" sz="2600" dirty="0" smtClean="0"/>
              <a:t> </a:t>
            </a:r>
            <a:r>
              <a:rPr lang="cs-CZ" sz="2600" dirty="0" err="1" smtClean="0"/>
              <a:t>active-reactive</a:t>
            </a:r>
            <a:r>
              <a:rPr lang="cs-CZ" sz="2600" dirty="0" smtClean="0"/>
              <a:t>,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a </a:t>
            </a:r>
            <a:r>
              <a:rPr lang="cs-CZ" sz="2600" dirty="0" err="1" smtClean="0"/>
              <a:t>rocket</a:t>
            </a:r>
            <a:r>
              <a:rPr lang="cs-CZ" sz="2600" dirty="0" smtClean="0"/>
              <a:t>.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3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1700808"/>
            <a:ext cx="6096000" cy="31757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Classification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of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coilless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guns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The</a:t>
            </a:r>
            <a:r>
              <a:rPr lang="cs-CZ" sz="2600" dirty="0" smtClean="0"/>
              <a:t> basic </a:t>
            </a:r>
            <a:r>
              <a:rPr lang="cs-CZ" sz="2600" dirty="0" err="1" smtClean="0"/>
              <a:t>classification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: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small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- </a:t>
            </a:r>
            <a:r>
              <a:rPr lang="cs-CZ" sz="2600" dirty="0" err="1" smtClean="0"/>
              <a:t>guns</a:t>
            </a:r>
            <a:r>
              <a:rPr lang="cs-CZ" sz="2600" dirty="0" smtClean="0"/>
              <a:t>, a revolver, </a:t>
            </a:r>
            <a:r>
              <a:rPr lang="cs-CZ" sz="2600" dirty="0" err="1" smtClean="0"/>
              <a:t>submachine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, </a:t>
            </a:r>
            <a:r>
              <a:rPr lang="cs-CZ" sz="2600" dirty="0" err="1" smtClean="0"/>
              <a:t>rifles</a:t>
            </a:r>
            <a:r>
              <a:rPr lang="cs-CZ" sz="2600" dirty="0" smtClean="0"/>
              <a:t>, a </a:t>
            </a:r>
            <a:r>
              <a:rPr lang="cs-CZ" sz="2600" dirty="0" err="1" smtClean="0"/>
              <a:t>machine-gun</a:t>
            </a:r>
            <a:r>
              <a:rPr lang="cs-CZ" sz="2600" dirty="0" smtClean="0"/>
              <a:t>, </a:t>
            </a:r>
            <a:r>
              <a:rPr lang="cs-CZ" sz="2600" dirty="0" err="1" smtClean="0"/>
              <a:t>grenade</a:t>
            </a:r>
            <a:r>
              <a:rPr lang="cs-CZ" sz="2600" dirty="0" smtClean="0"/>
              <a:t> </a:t>
            </a:r>
            <a:r>
              <a:rPr lang="cs-CZ" sz="2600" dirty="0" err="1" smtClean="0"/>
              <a:t>launchers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large</a:t>
            </a:r>
            <a:r>
              <a:rPr lang="cs-CZ" sz="2600" dirty="0" smtClean="0"/>
              <a:t> </a:t>
            </a:r>
            <a:r>
              <a:rPr lang="cs-CZ" sz="2600" dirty="0" err="1" smtClean="0"/>
              <a:t>calibre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- </a:t>
            </a:r>
            <a:r>
              <a:rPr lang="cs-CZ" sz="2600" dirty="0" err="1" smtClean="0"/>
              <a:t>large</a:t>
            </a:r>
            <a:r>
              <a:rPr lang="cs-CZ" sz="2600" dirty="0" smtClean="0"/>
              <a:t> </a:t>
            </a:r>
            <a:r>
              <a:rPr lang="cs-CZ" sz="2600" dirty="0" err="1" smtClean="0"/>
              <a:t>calibre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, </a:t>
            </a:r>
            <a:r>
              <a:rPr lang="cs-CZ" sz="2600" dirty="0" err="1" smtClean="0"/>
              <a:t>automatic</a:t>
            </a:r>
            <a:r>
              <a:rPr lang="cs-CZ" sz="2600" dirty="0" smtClean="0"/>
              <a:t> </a:t>
            </a:r>
            <a:r>
              <a:rPr lang="cs-CZ" sz="2600" dirty="0" err="1" smtClean="0"/>
              <a:t>cannons</a:t>
            </a:r>
            <a:r>
              <a:rPr lang="cs-CZ" sz="2600" dirty="0" smtClean="0"/>
              <a:t>, </a:t>
            </a:r>
            <a:r>
              <a:rPr lang="cs-CZ" sz="2600" dirty="0" err="1" smtClean="0"/>
              <a:t>automatic</a:t>
            </a:r>
            <a:r>
              <a:rPr lang="cs-CZ" sz="2600" dirty="0" smtClean="0"/>
              <a:t> </a:t>
            </a:r>
            <a:r>
              <a:rPr lang="cs-CZ" sz="2600" dirty="0" err="1" smtClean="0"/>
              <a:t>grenade</a:t>
            </a:r>
            <a:r>
              <a:rPr lang="cs-CZ" sz="2600" dirty="0" smtClean="0"/>
              <a:t> </a:t>
            </a:r>
            <a:r>
              <a:rPr lang="cs-CZ" sz="2600" dirty="0" err="1" smtClean="0"/>
              <a:t>launchers</a:t>
            </a:r>
            <a:r>
              <a:rPr lang="cs-CZ" sz="2600" dirty="0" smtClean="0"/>
              <a:t>.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artillery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- </a:t>
            </a:r>
            <a:r>
              <a:rPr lang="cs-CZ" sz="2600" dirty="0" err="1" smtClean="0"/>
              <a:t>cannons</a:t>
            </a:r>
            <a:r>
              <a:rPr lang="cs-CZ" sz="2600" dirty="0" smtClean="0"/>
              <a:t>, a </a:t>
            </a:r>
            <a:r>
              <a:rPr lang="cs-CZ" sz="2600" dirty="0" err="1" smtClean="0"/>
              <a:t>howitzer</a:t>
            </a:r>
            <a:r>
              <a:rPr lang="cs-CZ" sz="2600" dirty="0" smtClean="0"/>
              <a:t>, </a:t>
            </a:r>
            <a:r>
              <a:rPr lang="cs-CZ" sz="2600" dirty="0" err="1" smtClean="0"/>
              <a:t>mortars</a:t>
            </a:r>
            <a:r>
              <a:rPr lang="cs-CZ" sz="2600" dirty="0" smtClean="0"/>
              <a:t>.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2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All</a:t>
            </a:r>
            <a:r>
              <a:rPr lang="cs-CZ" sz="2600" dirty="0" smtClean="0"/>
              <a:t> </a:t>
            </a:r>
            <a:r>
              <a:rPr lang="cs-CZ" sz="2600" dirty="0" err="1" smtClean="0"/>
              <a:t>kinds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small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/>
              <a:t> </a:t>
            </a:r>
            <a:r>
              <a:rPr lang="cs-CZ" sz="2600" dirty="0" smtClean="0"/>
              <a:t>are </a:t>
            </a:r>
            <a:r>
              <a:rPr lang="cs-CZ" sz="2600" dirty="0" err="1" smtClean="0"/>
              <a:t>classified</a:t>
            </a:r>
            <a:r>
              <a:rPr lang="cs-CZ" sz="2600" dirty="0" smtClean="0"/>
              <a:t> </a:t>
            </a:r>
            <a:r>
              <a:rPr lang="cs-CZ" sz="2600" dirty="0" err="1" smtClean="0"/>
              <a:t>between</a:t>
            </a:r>
            <a:r>
              <a:rPr lang="cs-CZ" sz="2600" dirty="0" smtClean="0"/>
              <a:t> </a:t>
            </a:r>
            <a:r>
              <a:rPr lang="cs-CZ" sz="2600" dirty="0" err="1"/>
              <a:t>military</a:t>
            </a:r>
            <a:r>
              <a:rPr lang="cs-CZ" sz="2600" dirty="0"/>
              <a:t> </a:t>
            </a:r>
            <a:r>
              <a:rPr lang="cs-CZ" sz="2600" dirty="0" err="1"/>
              <a:t>small</a:t>
            </a:r>
            <a:r>
              <a:rPr lang="cs-CZ" sz="2600" dirty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.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Largest</a:t>
            </a:r>
            <a:r>
              <a:rPr lang="cs-CZ" sz="2600" dirty="0" smtClean="0"/>
              <a:t> </a:t>
            </a:r>
            <a:r>
              <a:rPr lang="cs-CZ" sz="2600" dirty="0" err="1" smtClean="0"/>
              <a:t>group</a:t>
            </a:r>
            <a:r>
              <a:rPr lang="cs-CZ" sz="2600" dirty="0" smtClean="0"/>
              <a:t> </a:t>
            </a:r>
            <a:r>
              <a:rPr lang="cs-CZ" sz="2600" dirty="0" err="1" smtClean="0"/>
              <a:t>consists</a:t>
            </a:r>
            <a:r>
              <a:rPr lang="cs-CZ" sz="2600" dirty="0" smtClean="0"/>
              <a:t> of </a:t>
            </a:r>
            <a:r>
              <a:rPr lang="cs-CZ" sz="2600" dirty="0" err="1" smtClean="0"/>
              <a:t>small-caliber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, hand </a:t>
            </a:r>
            <a:r>
              <a:rPr lang="cs-CZ" sz="2600" dirty="0" err="1" smtClean="0"/>
              <a:t>grenades</a:t>
            </a:r>
            <a:r>
              <a:rPr lang="cs-CZ" sz="2600" dirty="0" smtClean="0"/>
              <a:t> and </a:t>
            </a:r>
            <a:r>
              <a:rPr lang="cs-CZ" sz="2600" dirty="0" err="1" smtClean="0"/>
              <a:t>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.  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 smtClean="0"/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Pistols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revolvers</a:t>
            </a:r>
            <a:r>
              <a:rPr lang="cs-CZ" sz="2800" dirty="0" smtClean="0"/>
              <a:t> are </a:t>
            </a:r>
            <a:r>
              <a:rPr lang="cs-CZ" sz="2800" dirty="0" err="1" smtClean="0"/>
              <a:t>designed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personal</a:t>
            </a:r>
            <a:r>
              <a:rPr lang="cs-CZ" sz="2800" dirty="0" smtClean="0"/>
              <a:t>  defense to </a:t>
            </a:r>
            <a:r>
              <a:rPr lang="cs-CZ" sz="2800" dirty="0" err="1" smtClean="0"/>
              <a:t>about</a:t>
            </a:r>
            <a:r>
              <a:rPr lang="cs-CZ" sz="2800" dirty="0" smtClean="0"/>
              <a:t> 50 metres. 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8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800" dirty="0" err="1" smtClean="0"/>
              <a:t>Dimensions</a:t>
            </a:r>
            <a:r>
              <a:rPr lang="cs-CZ" sz="2800" dirty="0" smtClean="0"/>
              <a:t> of  </a:t>
            </a:r>
            <a:r>
              <a:rPr lang="cs-CZ" sz="2800" dirty="0" err="1" smtClean="0"/>
              <a:t>guns</a:t>
            </a:r>
            <a:r>
              <a:rPr lang="cs-CZ" sz="2800" dirty="0" smtClean="0"/>
              <a:t>: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lenght</a:t>
            </a:r>
            <a:r>
              <a:rPr lang="cs-CZ" sz="2600" dirty="0" smtClean="0"/>
              <a:t> </a:t>
            </a:r>
            <a:r>
              <a:rPr lang="cs-CZ" sz="2600" dirty="0" err="1" smtClean="0"/>
              <a:t>up</a:t>
            </a:r>
            <a:r>
              <a:rPr lang="cs-CZ" sz="2600" dirty="0" smtClean="0"/>
              <a:t> to 210 mm, </a:t>
            </a:r>
          </a:p>
          <a:p>
            <a:pPr lvl="1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weight</a:t>
            </a:r>
            <a:r>
              <a:rPr lang="cs-CZ" sz="2600" dirty="0" smtClean="0"/>
              <a:t> of 1 kg.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259632" y="2924944"/>
            <a:ext cx="7416824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Submachine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guns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984776" cy="504056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Submachine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 are </a:t>
            </a:r>
            <a:r>
              <a:rPr lang="cs-CZ" sz="2600" dirty="0" err="1" smtClean="0"/>
              <a:t>offensive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  to </a:t>
            </a:r>
            <a:r>
              <a:rPr lang="cs-CZ" sz="2600" dirty="0" err="1" smtClean="0"/>
              <a:t>shoot</a:t>
            </a:r>
            <a:r>
              <a:rPr lang="cs-CZ" sz="2600" dirty="0" smtClean="0"/>
              <a:t> </a:t>
            </a:r>
            <a:r>
              <a:rPr lang="cs-CZ" sz="2600" dirty="0" err="1" smtClean="0"/>
              <a:t>straight</a:t>
            </a:r>
            <a:r>
              <a:rPr lang="cs-CZ" sz="2600" dirty="0" smtClean="0"/>
              <a:t> </a:t>
            </a:r>
            <a:r>
              <a:rPr lang="cs-CZ" sz="2600" dirty="0" err="1" smtClean="0"/>
              <a:t>up</a:t>
            </a:r>
            <a:r>
              <a:rPr lang="cs-CZ" sz="2600" dirty="0" smtClean="0"/>
              <a:t> to 200 metres.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Shooting</a:t>
            </a:r>
            <a:r>
              <a:rPr lang="cs-CZ" sz="2600" dirty="0" smtClean="0"/>
              <a:t> up to 400 metres - </a:t>
            </a:r>
            <a:r>
              <a:rPr lang="cs-CZ" sz="2600" dirty="0" err="1" smtClean="0"/>
              <a:t>shortened</a:t>
            </a:r>
            <a:r>
              <a:rPr lang="cs-CZ" sz="2600" dirty="0" smtClean="0"/>
              <a:t> rifle </a:t>
            </a:r>
            <a:r>
              <a:rPr lang="cs-CZ" sz="2600" dirty="0" err="1" smtClean="0"/>
              <a:t>ammuntion</a:t>
            </a:r>
            <a:r>
              <a:rPr lang="cs-CZ" sz="2600" dirty="0" smtClean="0"/>
              <a:t>.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Dimensions</a:t>
            </a:r>
            <a:r>
              <a:rPr lang="cs-CZ" sz="2600" dirty="0" smtClean="0"/>
              <a:t> of </a:t>
            </a:r>
            <a:r>
              <a:rPr lang="cs-CZ" sz="2600" dirty="0" err="1" smtClean="0"/>
              <a:t>guns</a:t>
            </a:r>
            <a:r>
              <a:rPr lang="cs-CZ" sz="2600" dirty="0" smtClean="0"/>
              <a:t>: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lenght</a:t>
            </a:r>
            <a:r>
              <a:rPr lang="cs-CZ" sz="2600" dirty="0" smtClean="0"/>
              <a:t> </a:t>
            </a:r>
            <a:r>
              <a:rPr lang="cs-CZ" sz="2600" dirty="0" err="1" smtClean="0"/>
              <a:t>up</a:t>
            </a:r>
            <a:r>
              <a:rPr lang="cs-CZ" sz="2600" dirty="0" smtClean="0"/>
              <a:t> to 1000 mm, 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weight</a:t>
            </a:r>
            <a:r>
              <a:rPr lang="cs-CZ" sz="2600" dirty="0" smtClean="0"/>
              <a:t> 3,5 kg,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magazine</a:t>
            </a:r>
            <a:r>
              <a:rPr lang="cs-CZ" sz="2600" dirty="0" smtClean="0"/>
              <a:t> </a:t>
            </a:r>
            <a:r>
              <a:rPr lang="cs-CZ" sz="2600" dirty="0"/>
              <a:t>20-70 </a:t>
            </a:r>
            <a:r>
              <a:rPr lang="cs-CZ" sz="2600" dirty="0" err="1" smtClean="0"/>
              <a:t>cartridges</a:t>
            </a:r>
            <a:r>
              <a:rPr lang="cs-CZ" sz="2600" dirty="0" smtClean="0"/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17</a:t>
            </a:fld>
            <a:endParaRPr lang="en-GB"/>
          </a:p>
        </p:txBody>
      </p:sp>
      <p:pic>
        <p:nvPicPr>
          <p:cNvPr id="2050" name="Picture 2" descr="http://upload.wikimedia.org/wikipedia/commons/a/a1/PM-98_shoot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3384376" cy="228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2924944"/>
            <a:ext cx="6096000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rifles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7416824" cy="446449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A rifle </a:t>
            </a:r>
            <a:r>
              <a:rPr lang="cs-CZ" sz="2600" dirty="0" err="1" smtClean="0"/>
              <a:t>is</a:t>
            </a:r>
            <a:r>
              <a:rPr lang="cs-CZ" sz="2600" dirty="0" smtClean="0"/>
              <a:t> a </a:t>
            </a:r>
            <a:r>
              <a:rPr lang="cs-CZ" sz="2600" dirty="0" err="1" smtClean="0"/>
              <a:t>gun</a:t>
            </a:r>
            <a:r>
              <a:rPr lang="cs-CZ" sz="2600" dirty="0" smtClean="0"/>
              <a:t> </a:t>
            </a:r>
            <a:r>
              <a:rPr lang="cs-CZ" sz="2600" dirty="0" err="1" smtClean="0"/>
              <a:t>for</a:t>
            </a:r>
            <a:r>
              <a:rPr lang="cs-CZ" sz="2600" dirty="0" smtClean="0"/>
              <a:t> direct </a:t>
            </a:r>
            <a:r>
              <a:rPr lang="cs-CZ" sz="2600" dirty="0" err="1" smtClean="0"/>
              <a:t>fire</a:t>
            </a:r>
            <a:r>
              <a:rPr lang="cs-CZ" sz="2600" dirty="0" smtClean="0"/>
              <a:t> </a:t>
            </a:r>
            <a:r>
              <a:rPr lang="cs-CZ" sz="2600" dirty="0" err="1" smtClean="0"/>
              <a:t>at</a:t>
            </a:r>
            <a:r>
              <a:rPr lang="cs-CZ" sz="2600" dirty="0" smtClean="0"/>
              <a:t> a distance  600-800 metres. 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Dimensions</a:t>
            </a:r>
            <a:r>
              <a:rPr lang="cs-CZ" sz="2600" dirty="0" smtClean="0"/>
              <a:t> of </a:t>
            </a:r>
            <a:r>
              <a:rPr lang="cs-CZ" sz="2600" dirty="0" err="1" smtClean="0"/>
              <a:t>guns</a:t>
            </a:r>
            <a:r>
              <a:rPr lang="cs-CZ" sz="2600" dirty="0" smtClean="0"/>
              <a:t>: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lenght</a:t>
            </a:r>
            <a:r>
              <a:rPr lang="cs-CZ" sz="2600" dirty="0" smtClean="0"/>
              <a:t> </a:t>
            </a:r>
            <a:r>
              <a:rPr lang="cs-CZ" sz="2600" dirty="0" err="1" smtClean="0"/>
              <a:t>up</a:t>
            </a:r>
            <a:r>
              <a:rPr lang="cs-CZ" sz="2600" dirty="0" smtClean="0"/>
              <a:t> to 1 200 mm, 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weight</a:t>
            </a:r>
            <a:r>
              <a:rPr lang="cs-CZ" sz="2600" dirty="0" smtClean="0"/>
              <a:t> max. 5 kg,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magazine</a:t>
            </a:r>
            <a:r>
              <a:rPr lang="cs-CZ" sz="2600" dirty="0"/>
              <a:t>10-30 </a:t>
            </a:r>
            <a:r>
              <a:rPr lang="cs-CZ" sz="2600" dirty="0" err="1" smtClean="0"/>
              <a:t>cartridges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caliber</a:t>
            </a:r>
            <a:r>
              <a:rPr lang="cs-CZ" sz="2600" dirty="0" smtClean="0"/>
              <a:t> 8 mm.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 smtClean="0"/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19</a:t>
            </a:fld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869160"/>
            <a:ext cx="6480720" cy="1819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2924944"/>
            <a:ext cx="6096000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Machine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guns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696744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classification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: 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light</a:t>
            </a:r>
            <a:r>
              <a:rPr lang="cs-CZ" sz="2600" dirty="0" smtClean="0"/>
              <a:t> </a:t>
            </a:r>
            <a:r>
              <a:rPr lang="cs-CZ" sz="2600" dirty="0" err="1" smtClean="0"/>
              <a:t>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heavy</a:t>
            </a:r>
            <a:r>
              <a:rPr lang="cs-CZ" sz="2600" dirty="0" smtClean="0"/>
              <a:t> </a:t>
            </a:r>
            <a:r>
              <a:rPr lang="cs-CZ" sz="2600" dirty="0" err="1" smtClean="0"/>
              <a:t>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tank </a:t>
            </a:r>
            <a:r>
              <a:rPr lang="cs-CZ" sz="2600" dirty="0" err="1" smtClean="0"/>
              <a:t>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21</a:t>
            </a:fld>
            <a:endParaRPr lang="en-GB"/>
          </a:p>
        </p:txBody>
      </p:sp>
      <p:pic>
        <p:nvPicPr>
          <p:cNvPr id="1026" name="Picture 2" descr="http://upload.wikimedia.org/wikipedia/commons/e/e7/Soldier_firing_M224_60mm_mort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74042"/>
            <a:ext cx="3127052" cy="458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22</a:t>
            </a:fld>
            <a:endParaRPr lang="en-GB"/>
          </a:p>
        </p:txBody>
      </p:sp>
      <p:pic>
        <p:nvPicPr>
          <p:cNvPr id="3074" name="Picture 2" descr="File:DT tank machine gun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32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2924944"/>
            <a:ext cx="6096000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81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696744" cy="4608512"/>
          </a:xfrm>
        </p:spPr>
        <p:txBody>
          <a:bodyPr>
            <a:no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 </a:t>
            </a:r>
            <a:r>
              <a:rPr lang="cs-CZ" sz="2600" dirty="0" err="1" smtClean="0"/>
              <a:t>any</a:t>
            </a:r>
            <a:r>
              <a:rPr lang="cs-CZ" sz="2600" dirty="0" smtClean="0"/>
              <a:t> </a:t>
            </a:r>
            <a:r>
              <a:rPr lang="cs-CZ" sz="2600" dirty="0" err="1" smtClean="0"/>
              <a:t>army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What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remember</a:t>
            </a:r>
            <a:r>
              <a:rPr lang="cs-CZ" sz="2600" dirty="0" smtClean="0"/>
              <a:t> </a:t>
            </a:r>
            <a:r>
              <a:rPr lang="cs-CZ" sz="2600" dirty="0" err="1" smtClean="0"/>
              <a:t>about</a:t>
            </a:r>
            <a:r>
              <a:rPr lang="cs-CZ" sz="2600" dirty="0" smtClean="0"/>
              <a:t> </a:t>
            </a:r>
            <a:r>
              <a:rPr lang="cs-CZ" sz="2600" dirty="0" err="1" smtClean="0"/>
              <a:t>submachine</a:t>
            </a:r>
            <a:r>
              <a:rPr lang="cs-CZ" sz="2600" dirty="0" smtClean="0"/>
              <a:t> </a:t>
            </a:r>
            <a:r>
              <a:rPr lang="cs-CZ" sz="2600" dirty="0" err="1" smtClean="0"/>
              <a:t>guns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classification</a:t>
            </a:r>
            <a:r>
              <a:rPr lang="cs-CZ" sz="2600" dirty="0" smtClean="0"/>
              <a:t> of </a:t>
            </a:r>
            <a:r>
              <a:rPr lang="cs-CZ" sz="2600" dirty="0" err="1" smtClean="0"/>
              <a:t>army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When</a:t>
            </a:r>
            <a:r>
              <a:rPr lang="cs-CZ" sz="2600" dirty="0" smtClean="0"/>
              <a:t> </a:t>
            </a:r>
            <a:r>
              <a:rPr lang="cs-CZ" sz="2600" dirty="0" err="1" smtClean="0"/>
              <a:t>could</a:t>
            </a:r>
            <a:r>
              <a:rPr lang="cs-CZ" sz="2600" dirty="0" smtClean="0"/>
              <a:t> a </a:t>
            </a:r>
            <a:r>
              <a:rPr lang="cs-CZ" sz="2600" dirty="0" err="1" smtClean="0"/>
              <a:t>soldier</a:t>
            </a:r>
            <a:r>
              <a:rPr lang="cs-CZ" sz="2600" dirty="0" smtClean="0"/>
              <a:t> use </a:t>
            </a:r>
            <a:r>
              <a:rPr lang="cs-CZ" sz="2600" dirty="0" err="1" smtClean="0"/>
              <a:t>army</a:t>
            </a:r>
            <a:r>
              <a:rPr lang="cs-CZ" sz="2600" dirty="0" smtClean="0"/>
              <a:t>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?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6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How</a:t>
            </a:r>
            <a:r>
              <a:rPr lang="cs-CZ" sz="2600" dirty="0" smtClean="0"/>
              <a:t> many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conventail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?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2057400" y="2924944"/>
            <a:ext cx="6096000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81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476672"/>
            <a:ext cx="6696744" cy="460851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/>
              <a:t>An</a:t>
            </a:r>
            <a:r>
              <a:rPr lang="cs-CZ" sz="2600" dirty="0"/>
              <a:t> </a:t>
            </a:r>
            <a:r>
              <a:rPr lang="cs-CZ" sz="2600" dirty="0" err="1"/>
              <a:t>army</a:t>
            </a:r>
            <a:r>
              <a:rPr lang="cs-CZ" sz="2600" dirty="0"/>
              <a:t> </a:t>
            </a:r>
            <a:r>
              <a:rPr lang="cs-CZ" sz="2600" dirty="0" err="1"/>
              <a:t>firearm</a:t>
            </a:r>
            <a:r>
              <a:rPr lang="cs-CZ" sz="2600" dirty="0"/>
              <a:t> </a:t>
            </a:r>
            <a:r>
              <a:rPr lang="cs-CZ" sz="2600" dirty="0" err="1"/>
              <a:t>is</a:t>
            </a:r>
            <a:r>
              <a:rPr lang="cs-CZ" sz="2600" dirty="0"/>
              <a:t> a </a:t>
            </a:r>
            <a:r>
              <a:rPr lang="cs-CZ" sz="2600" dirty="0" err="1"/>
              <a:t>gun</a:t>
            </a:r>
            <a:r>
              <a:rPr lang="cs-CZ" sz="2600" dirty="0"/>
              <a:t> </a:t>
            </a:r>
            <a:r>
              <a:rPr lang="cs-CZ" sz="2600" dirty="0" err="1"/>
              <a:t>that</a:t>
            </a:r>
            <a:r>
              <a:rPr lang="cs-CZ" sz="2600" dirty="0"/>
              <a:t> </a:t>
            </a:r>
            <a:r>
              <a:rPr lang="cs-CZ" sz="2600" dirty="0" err="1"/>
              <a:t>is</a:t>
            </a:r>
            <a:r>
              <a:rPr lang="cs-CZ" sz="2600" dirty="0"/>
              <a:t> </a:t>
            </a:r>
            <a:r>
              <a:rPr lang="cs-CZ" sz="2600" dirty="0" err="1"/>
              <a:t>used</a:t>
            </a:r>
            <a:r>
              <a:rPr lang="cs-CZ" sz="2600" dirty="0"/>
              <a:t> to </a:t>
            </a:r>
            <a:r>
              <a:rPr lang="cs-CZ" sz="2600" dirty="0" err="1"/>
              <a:t>destroy</a:t>
            </a:r>
            <a:r>
              <a:rPr lang="cs-CZ" sz="2600" dirty="0"/>
              <a:t> of </a:t>
            </a:r>
            <a:r>
              <a:rPr lang="cs-CZ" sz="2600" dirty="0" err="1"/>
              <a:t>soldier</a:t>
            </a:r>
            <a:r>
              <a:rPr lang="cs-CZ" sz="2600" dirty="0"/>
              <a:t> of </a:t>
            </a:r>
            <a:r>
              <a:rPr lang="cs-CZ" sz="2600" dirty="0" err="1" smtClean="0"/>
              <a:t>enemy</a:t>
            </a:r>
            <a:r>
              <a:rPr lang="cs-CZ" sz="2600" dirty="0" smtClean="0"/>
              <a:t>.</a:t>
            </a:r>
            <a:endParaRPr lang="cs-CZ" sz="2600" dirty="0"/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Convantial</a:t>
            </a:r>
            <a:r>
              <a:rPr lang="cs-CZ" sz="2600" dirty="0" smtClean="0"/>
              <a:t> </a:t>
            </a:r>
            <a:r>
              <a:rPr lang="cs-CZ" sz="2600" dirty="0" err="1" smtClean="0"/>
              <a:t>arms</a:t>
            </a:r>
            <a:r>
              <a:rPr lang="cs-CZ" sz="2600" dirty="0" smtClean="0"/>
              <a:t> and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 of </a:t>
            </a:r>
            <a:r>
              <a:rPr lang="cs-CZ" sz="2600" dirty="0" err="1" smtClean="0"/>
              <a:t>mass</a:t>
            </a:r>
            <a:r>
              <a:rPr lang="cs-CZ" sz="2600" dirty="0" smtClean="0"/>
              <a:t> </a:t>
            </a:r>
            <a:r>
              <a:rPr lang="cs-CZ" sz="2600" dirty="0" err="1" smtClean="0"/>
              <a:t>destruction</a:t>
            </a:r>
            <a:r>
              <a:rPr lang="cs-CZ" sz="2600" dirty="0" smtClean="0"/>
              <a:t> are </a:t>
            </a:r>
            <a:r>
              <a:rPr lang="cs-CZ" sz="2600" dirty="0" err="1" smtClean="0"/>
              <a:t>the</a:t>
            </a:r>
            <a:r>
              <a:rPr lang="cs-CZ" sz="2600" dirty="0" smtClean="0"/>
              <a:t> basic </a:t>
            </a:r>
            <a:r>
              <a:rPr lang="cs-CZ" sz="2600" dirty="0" err="1" smtClean="0"/>
              <a:t>classes</a:t>
            </a:r>
            <a:r>
              <a:rPr lang="cs-CZ" sz="2600" dirty="0" smtClean="0"/>
              <a:t> of </a:t>
            </a:r>
            <a:r>
              <a:rPr lang="cs-CZ" sz="2600" dirty="0" err="1" smtClean="0"/>
              <a:t>army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.</a:t>
            </a:r>
            <a:endParaRPr lang="cs-CZ" sz="2600" dirty="0"/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common</a:t>
            </a:r>
            <a:r>
              <a:rPr lang="cs-CZ" sz="2600" dirty="0" smtClean="0"/>
              <a:t> </a:t>
            </a:r>
            <a:r>
              <a:rPr lang="cs-CZ" sz="2600" dirty="0" err="1" smtClean="0"/>
              <a:t>types</a:t>
            </a:r>
            <a:r>
              <a:rPr lang="cs-CZ" sz="2600" dirty="0" smtClean="0"/>
              <a:t> </a:t>
            </a:r>
            <a:r>
              <a:rPr lang="cs-CZ" sz="2600" dirty="0" err="1"/>
              <a:t>of</a:t>
            </a:r>
            <a:r>
              <a:rPr lang="cs-CZ" sz="2600" dirty="0"/>
              <a:t> </a:t>
            </a:r>
            <a:r>
              <a:rPr lang="cs-CZ" sz="2600" dirty="0" err="1"/>
              <a:t>convential</a:t>
            </a:r>
            <a:r>
              <a:rPr lang="cs-CZ" sz="2600" dirty="0"/>
              <a:t> </a:t>
            </a:r>
            <a:r>
              <a:rPr lang="cs-CZ" sz="2600" dirty="0" err="1"/>
              <a:t>arms</a:t>
            </a:r>
            <a:r>
              <a:rPr lang="cs-CZ" sz="2600" dirty="0"/>
              <a:t> are </a:t>
            </a:r>
            <a:r>
              <a:rPr lang="cs-CZ" sz="2600" dirty="0" err="1" smtClean="0"/>
              <a:t>stabbing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, </a:t>
            </a:r>
            <a:r>
              <a:rPr lang="cs-CZ" sz="2600" dirty="0" err="1" smtClean="0"/>
              <a:t>throwing</a:t>
            </a:r>
            <a:r>
              <a:rPr lang="cs-CZ" sz="2600" dirty="0" smtClean="0"/>
              <a:t> </a:t>
            </a:r>
            <a:r>
              <a:rPr lang="cs-CZ" sz="2600" dirty="0" err="1" smtClean="0"/>
              <a:t>weapons</a:t>
            </a:r>
            <a:r>
              <a:rPr lang="cs-CZ" sz="2600" dirty="0" smtClean="0"/>
              <a:t> and </a:t>
            </a:r>
            <a:r>
              <a:rPr lang="cs-CZ" sz="2600" dirty="0" err="1" smtClean="0"/>
              <a:t>firearms</a:t>
            </a:r>
            <a:r>
              <a:rPr lang="cs-CZ" sz="2600" dirty="0" smtClean="0"/>
              <a:t>.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37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25352" y="2924944"/>
            <a:ext cx="6763072" cy="1087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81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3" y="476672"/>
            <a:ext cx="7272808" cy="446449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 smtClean="0"/>
              <a:t>KŘÍBEK, J. Střelné zbraně I. </a:t>
            </a:r>
            <a:r>
              <a:rPr lang="cs-CZ" sz="2600" dirty="0"/>
              <a:t>č</a:t>
            </a:r>
            <a:r>
              <a:rPr lang="cs-CZ" sz="2600" dirty="0" smtClean="0"/>
              <a:t>ást, 2. vyd. Brno: PC-DIR spol. s.r.o., 1995. </a:t>
            </a:r>
          </a:p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600" dirty="0"/>
              <a:t>ELMAN, J. a </a:t>
            </a:r>
            <a:r>
              <a:rPr lang="cs-CZ" sz="2600" dirty="0" err="1"/>
              <a:t>Michalíček</a:t>
            </a:r>
            <a:r>
              <a:rPr lang="cs-CZ" sz="2600" dirty="0"/>
              <a:t>, V. Česko-Anglický technický slovník, 1. vyd. Praha: Sobotáles, 2002. 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84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25352" y="2060848"/>
            <a:ext cx="6763072" cy="195160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REFERENCE-OBRÁZKY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29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3" y="404664"/>
            <a:ext cx="7272808" cy="4824536"/>
          </a:xfrm>
        </p:spPr>
        <p:txBody>
          <a:bodyPr>
            <a:no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</a:t>
            </a:r>
            <a:r>
              <a:rPr lang="cs-CZ" sz="2200" dirty="0"/>
              <a:t>č. </a:t>
            </a:r>
            <a:r>
              <a:rPr lang="cs-CZ" sz="2200" dirty="0" smtClean="0"/>
              <a:t>5 </a:t>
            </a:r>
            <a:r>
              <a:rPr lang="cs-CZ" sz="2200" dirty="0"/>
              <a:t>[cit. 2013-22-08] </a:t>
            </a:r>
            <a:r>
              <a:rPr lang="cs-CZ" sz="2200" dirty="0" smtClean="0"/>
              <a:t> Dostupný </a:t>
            </a:r>
            <a:r>
              <a:rPr lang="en-GB" sz="2200" dirty="0"/>
              <a:t>pod </a:t>
            </a:r>
            <a:r>
              <a:rPr lang="en-GB" sz="2200" dirty="0" err="1"/>
              <a:t>licenc</a:t>
            </a:r>
            <a:r>
              <a:rPr lang="cs-CZ" sz="2200" dirty="0"/>
              <a:t>í</a:t>
            </a:r>
            <a:r>
              <a:rPr lang="en-GB" sz="2200" dirty="0"/>
              <a:t> </a:t>
            </a:r>
            <a:r>
              <a:rPr lang="en-GB" sz="2200" dirty="0" err="1"/>
              <a:t>na</a:t>
            </a:r>
            <a:r>
              <a:rPr lang="cs-CZ" sz="2200" dirty="0"/>
              <a:t>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hlinkClick r:id="rId3"/>
              </a:rPr>
              <a:t>http</a:t>
            </a:r>
            <a:r>
              <a:rPr lang="cs-CZ" sz="2200" dirty="0">
                <a:hlinkClick r:id="rId3"/>
              </a:rPr>
              <a:t>://</a:t>
            </a:r>
            <a:r>
              <a:rPr lang="cs-CZ" sz="2200" dirty="0" smtClean="0">
                <a:hlinkClick r:id="rId3"/>
              </a:rPr>
              <a:t>commons.wikimedia.org/wiki/File:Fall_of_Warsaw_in_1939.jpg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č. 7 </a:t>
            </a:r>
            <a:r>
              <a:rPr lang="cs-CZ" sz="2200" dirty="0"/>
              <a:t>[cit. 2013-22-08] </a:t>
            </a:r>
            <a:r>
              <a:rPr lang="cs-CZ" sz="2200" dirty="0" smtClean="0"/>
              <a:t> Dostupný </a:t>
            </a:r>
            <a:r>
              <a:rPr lang="en-GB" sz="2200" dirty="0" smtClean="0"/>
              <a:t>pod </a:t>
            </a:r>
            <a:r>
              <a:rPr lang="en-GB" sz="2200" dirty="0" err="1" smtClean="0"/>
              <a:t>licenc</a:t>
            </a:r>
            <a:r>
              <a:rPr lang="cs-CZ" sz="2200" dirty="0" smtClean="0"/>
              <a:t>í</a:t>
            </a:r>
            <a:r>
              <a:rPr lang="en-GB" sz="2200" dirty="0" smtClean="0"/>
              <a:t> </a:t>
            </a:r>
            <a:r>
              <a:rPr lang="en-GB" sz="2200" dirty="0" err="1" smtClean="0"/>
              <a:t>na</a:t>
            </a:r>
            <a:r>
              <a:rPr lang="cs-CZ" sz="2200" dirty="0" smtClean="0"/>
              <a:t> Public </a:t>
            </a:r>
            <a:r>
              <a:rPr lang="cs-CZ" sz="2200" dirty="0" err="1" smtClean="0"/>
              <a:t>Domain</a:t>
            </a:r>
            <a:r>
              <a:rPr lang="cs-CZ" sz="2200" dirty="0" smtClean="0"/>
              <a:t> na WWW </a:t>
            </a:r>
            <a:r>
              <a:rPr lang="en-GB" sz="2200" dirty="0" smtClean="0">
                <a:hlinkClick r:id="rId4"/>
              </a:rPr>
              <a:t>http://commons.wikimedia.org/wiki/File:Soldiers_with_the_Republic_of_Germany_Army_and_Czech_Republic_Army_practice_ground-to-air_communication_at_the_Training_Support_Activity_Europe%27s_Call_for_Fire_trainer,_Hohenfels,_Bavaria,_Germany,_June_21_130621-A-BS310-052.jpg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/>
              <a:t>Snímek č. </a:t>
            </a:r>
            <a:r>
              <a:rPr lang="cs-CZ" sz="2200" dirty="0" smtClean="0"/>
              <a:t>10 </a:t>
            </a:r>
            <a:r>
              <a:rPr lang="cs-CZ" sz="2200" dirty="0"/>
              <a:t>[cit. 2013-22-08] </a:t>
            </a:r>
            <a:r>
              <a:rPr lang="cs-CZ" sz="2200" dirty="0" smtClean="0"/>
              <a:t> Dostupný </a:t>
            </a:r>
            <a:r>
              <a:rPr lang="en-GB" sz="2200" dirty="0"/>
              <a:t>pod </a:t>
            </a:r>
            <a:r>
              <a:rPr lang="en-GB" sz="2200" dirty="0" err="1"/>
              <a:t>licenc</a:t>
            </a:r>
            <a:r>
              <a:rPr lang="cs-CZ" sz="2200" dirty="0"/>
              <a:t>í</a:t>
            </a:r>
            <a:r>
              <a:rPr lang="en-GB" sz="2200" dirty="0"/>
              <a:t> </a:t>
            </a:r>
            <a:r>
              <a:rPr lang="en-GB" sz="2200" dirty="0" err="1"/>
              <a:t>na</a:t>
            </a:r>
            <a:r>
              <a:rPr lang="cs-CZ" sz="2200" dirty="0"/>
              <a:t> Public </a:t>
            </a:r>
            <a:r>
              <a:rPr lang="cs-CZ" sz="2200" dirty="0" err="1"/>
              <a:t>Domain</a:t>
            </a:r>
            <a:r>
              <a:rPr lang="cs-CZ" sz="2200" dirty="0"/>
              <a:t> na </a:t>
            </a:r>
            <a:r>
              <a:rPr lang="cs-CZ" sz="2200" dirty="0" smtClean="0"/>
              <a:t>WWW </a:t>
            </a:r>
          </a:p>
          <a:p>
            <a:pPr marL="360363" indent="0">
              <a:buClr>
                <a:schemeClr val="accent6">
                  <a:lumMod val="75000"/>
                </a:schemeClr>
              </a:buClr>
              <a:buNone/>
            </a:pPr>
            <a:r>
              <a:rPr lang="cs-CZ" sz="2200" dirty="0" smtClean="0">
                <a:hlinkClick r:id="rId5"/>
              </a:rPr>
              <a:t>http</a:t>
            </a:r>
            <a:r>
              <a:rPr lang="cs-CZ" sz="2200" dirty="0">
                <a:hlinkClick r:id="rId5"/>
              </a:rPr>
              <a:t>://</a:t>
            </a:r>
            <a:r>
              <a:rPr lang="cs-CZ" sz="2200" dirty="0" smtClean="0">
                <a:hlinkClick r:id="rId5"/>
              </a:rPr>
              <a:t>commons.wikimedia.org/wiki/File:Castle_Romeo.jpg</a:t>
            </a:r>
            <a:endParaRPr lang="cs-CZ" sz="2200" dirty="0" smtClean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89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3" y="476672"/>
            <a:ext cx="7272808" cy="4824536"/>
          </a:xfrm>
        </p:spPr>
        <p:txBody>
          <a:bodyPr>
            <a:no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č. 13 </a:t>
            </a:r>
            <a:r>
              <a:rPr lang="cs-CZ" sz="2200" dirty="0"/>
              <a:t>[cit. 2013-22-08] </a:t>
            </a:r>
            <a:r>
              <a:rPr lang="cs-CZ" sz="2200" dirty="0" smtClean="0"/>
              <a:t>Dostupný </a:t>
            </a:r>
            <a:r>
              <a:rPr lang="en-GB" sz="2200" dirty="0" smtClean="0"/>
              <a:t>pod </a:t>
            </a:r>
            <a:r>
              <a:rPr lang="en-GB" sz="2200" dirty="0" err="1" smtClean="0"/>
              <a:t>licenc</a:t>
            </a:r>
            <a:r>
              <a:rPr lang="cs-CZ" sz="2200" dirty="0" smtClean="0"/>
              <a:t>í</a:t>
            </a:r>
            <a:r>
              <a:rPr lang="en-GB" sz="2200" dirty="0" smtClean="0"/>
              <a:t> </a:t>
            </a:r>
            <a:r>
              <a:rPr lang="en-GB" sz="2200" dirty="0" err="1" smtClean="0"/>
              <a:t>na</a:t>
            </a:r>
            <a:r>
              <a:rPr lang="cs-CZ" sz="2200" dirty="0" smtClean="0"/>
              <a:t> Public </a:t>
            </a:r>
            <a:r>
              <a:rPr lang="cs-CZ" sz="2200" dirty="0" err="1" smtClean="0"/>
              <a:t>Domain</a:t>
            </a:r>
            <a:r>
              <a:rPr lang="cs-CZ" sz="2200" dirty="0" smtClean="0"/>
              <a:t> na WWW </a:t>
            </a:r>
            <a:r>
              <a:rPr lang="cs-CZ" sz="2200" dirty="0" smtClean="0">
                <a:hlinkClick r:id="rId3"/>
              </a:rPr>
              <a:t>http://commons.wikimedia.org/wiki/File:US_Navy_100213-N-9564W-133_Gunner%27s_Mate_2nd_Class_Bryan_Silveri_gives_instruction_to_Lt._j.g._Richard_Buechel_on_proper_operation_of_the_M-240B_automatic_machine_gun.jpg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č. 17 </a:t>
            </a:r>
            <a:r>
              <a:rPr lang="cs-CZ" sz="2200" dirty="0"/>
              <a:t>[cit. 2013-22-08]</a:t>
            </a:r>
            <a:r>
              <a:rPr lang="cs-CZ" sz="2200" dirty="0" smtClean="0"/>
              <a:t> Dostupný </a:t>
            </a:r>
            <a:r>
              <a:rPr lang="en-GB" sz="2200" dirty="0" smtClean="0"/>
              <a:t>pod </a:t>
            </a:r>
            <a:r>
              <a:rPr lang="en-GB" sz="2200" dirty="0" err="1" smtClean="0"/>
              <a:t>licenc</a:t>
            </a:r>
            <a:r>
              <a:rPr lang="cs-CZ" sz="2200" dirty="0" smtClean="0"/>
              <a:t>í</a:t>
            </a:r>
            <a:r>
              <a:rPr lang="en-GB" sz="2200" dirty="0" smtClean="0"/>
              <a:t> </a:t>
            </a:r>
            <a:r>
              <a:rPr lang="en-GB" sz="2200" dirty="0" err="1" smtClean="0"/>
              <a:t>na</a:t>
            </a:r>
            <a:r>
              <a:rPr lang="cs-CZ" sz="2200" dirty="0" smtClean="0"/>
              <a:t> Public </a:t>
            </a:r>
            <a:r>
              <a:rPr lang="cs-CZ" sz="2200" dirty="0" err="1" smtClean="0"/>
              <a:t>Domain</a:t>
            </a:r>
            <a:r>
              <a:rPr lang="cs-CZ" sz="2200" dirty="0" smtClean="0"/>
              <a:t> na WWW</a:t>
            </a:r>
          </a:p>
          <a:p>
            <a:pPr marL="360363" indent="0">
              <a:buClr>
                <a:schemeClr val="accent6">
                  <a:lumMod val="75000"/>
                </a:schemeClr>
              </a:buClr>
              <a:buNone/>
            </a:pPr>
            <a:r>
              <a:rPr lang="cs-CZ" sz="2200" dirty="0" smtClean="0">
                <a:hlinkClick r:id="rId4"/>
              </a:rPr>
              <a:t>http://commons.wikimedia.org/wiki/File:PM-98_shooting.jpg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</a:t>
            </a:r>
            <a:r>
              <a:rPr lang="cs-CZ" sz="2200" dirty="0"/>
              <a:t>č. </a:t>
            </a:r>
            <a:r>
              <a:rPr lang="cs-CZ" sz="2200" dirty="0" smtClean="0"/>
              <a:t>19 </a:t>
            </a:r>
            <a:r>
              <a:rPr lang="cs-CZ" sz="2200" dirty="0"/>
              <a:t>[cit. 2013-22-08]</a:t>
            </a:r>
            <a:r>
              <a:rPr lang="cs-CZ" sz="2200" dirty="0" smtClean="0"/>
              <a:t> </a:t>
            </a:r>
            <a:r>
              <a:rPr lang="cs-CZ" sz="2200" dirty="0"/>
              <a:t>Dostupný </a:t>
            </a:r>
            <a:r>
              <a:rPr lang="en-GB" sz="2200" dirty="0"/>
              <a:t>pod </a:t>
            </a:r>
            <a:r>
              <a:rPr lang="en-GB" sz="2200" dirty="0" err="1"/>
              <a:t>licenc</a:t>
            </a:r>
            <a:r>
              <a:rPr lang="cs-CZ" sz="2200" dirty="0"/>
              <a:t>í</a:t>
            </a:r>
            <a:r>
              <a:rPr lang="en-GB" sz="2200" dirty="0"/>
              <a:t> </a:t>
            </a:r>
            <a:r>
              <a:rPr lang="en-GB" sz="2200" dirty="0" err="1"/>
              <a:t>na</a:t>
            </a:r>
            <a:r>
              <a:rPr lang="cs-CZ" sz="2200" dirty="0"/>
              <a:t>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hlinkClick r:id="rId5"/>
              </a:rPr>
              <a:t>http</a:t>
            </a:r>
            <a:r>
              <a:rPr lang="cs-CZ" sz="2200" dirty="0">
                <a:hlinkClick r:id="rId5"/>
              </a:rPr>
              <a:t>://</a:t>
            </a:r>
            <a:r>
              <a:rPr lang="cs-CZ" sz="2200" dirty="0" smtClean="0">
                <a:hlinkClick r:id="rId5"/>
              </a:rPr>
              <a:t>commons.wikimedia.org/wiki/File:L_spencercarbine.jpg</a:t>
            </a:r>
            <a:endParaRPr lang="cs-CZ" sz="22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3" y="476672"/>
            <a:ext cx="7272808" cy="4824536"/>
          </a:xfrm>
        </p:spPr>
        <p:txBody>
          <a:bodyPr>
            <a:no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</a:t>
            </a:r>
            <a:r>
              <a:rPr lang="cs-CZ" sz="2200" dirty="0"/>
              <a:t>č. </a:t>
            </a:r>
            <a:r>
              <a:rPr lang="cs-CZ" sz="2200" dirty="0" smtClean="0"/>
              <a:t>21 </a:t>
            </a:r>
            <a:r>
              <a:rPr lang="cs-CZ" sz="2200" dirty="0"/>
              <a:t>[cit. 2013-22-08] </a:t>
            </a:r>
            <a:r>
              <a:rPr lang="cs-CZ" sz="2200" dirty="0" smtClean="0"/>
              <a:t>Dostupný </a:t>
            </a:r>
            <a:r>
              <a:rPr lang="en-GB" sz="2200" dirty="0"/>
              <a:t>pod </a:t>
            </a:r>
            <a:r>
              <a:rPr lang="en-GB" sz="2200" dirty="0" err="1"/>
              <a:t>licenc</a:t>
            </a:r>
            <a:r>
              <a:rPr lang="cs-CZ" sz="2200" dirty="0"/>
              <a:t>í</a:t>
            </a:r>
            <a:r>
              <a:rPr lang="en-GB" sz="2200" dirty="0"/>
              <a:t> </a:t>
            </a:r>
            <a:r>
              <a:rPr lang="en-GB" sz="2200" dirty="0" err="1"/>
              <a:t>na</a:t>
            </a:r>
            <a:r>
              <a:rPr lang="cs-CZ" sz="2200" dirty="0"/>
              <a:t>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hlinkClick r:id="rId3"/>
              </a:rPr>
              <a:t>http</a:t>
            </a:r>
            <a:r>
              <a:rPr lang="cs-CZ" sz="2200" dirty="0">
                <a:hlinkClick r:id="rId3"/>
              </a:rPr>
              <a:t>://</a:t>
            </a:r>
            <a:r>
              <a:rPr lang="cs-CZ" sz="2200" dirty="0" smtClean="0">
                <a:hlinkClick r:id="rId3"/>
              </a:rPr>
              <a:t>commons.wikimedia.org/wiki/File:Soldier_firing_M224_60mm_mortar.jpg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2200" dirty="0" smtClean="0"/>
              <a:t>Snímek č. 22 [cit. 2013-22-08]  Dostupný </a:t>
            </a:r>
            <a:r>
              <a:rPr lang="en-GB" sz="2200" dirty="0" smtClean="0"/>
              <a:t>pod </a:t>
            </a:r>
            <a:r>
              <a:rPr lang="en-GB" sz="2200" dirty="0" err="1" smtClean="0"/>
              <a:t>licenc</a:t>
            </a:r>
            <a:r>
              <a:rPr lang="cs-CZ" sz="2200" dirty="0" smtClean="0"/>
              <a:t>í</a:t>
            </a:r>
            <a:r>
              <a:rPr lang="en-GB" sz="2200" dirty="0" smtClean="0"/>
              <a:t> </a:t>
            </a:r>
            <a:r>
              <a:rPr lang="en-GB" sz="2200" dirty="0" err="1" smtClean="0"/>
              <a:t>na</a:t>
            </a:r>
            <a:r>
              <a:rPr lang="cs-CZ" sz="2200" dirty="0" smtClean="0"/>
              <a:t> Public </a:t>
            </a:r>
            <a:r>
              <a:rPr lang="cs-CZ" sz="2200" dirty="0" err="1" smtClean="0"/>
              <a:t>Domain</a:t>
            </a:r>
            <a:r>
              <a:rPr lang="cs-CZ" sz="2200" dirty="0" smtClean="0"/>
              <a:t> na WWW </a:t>
            </a:r>
            <a:r>
              <a:rPr lang="en-GB" sz="2200" dirty="0" smtClean="0">
                <a:hlinkClick r:id="rId4"/>
              </a:rPr>
              <a:t>http://commons.wikimedia.org/wiki/File:DT_tank_machine_gun_1.JPG</a:t>
            </a:r>
            <a:endParaRPr lang="cs-CZ" sz="2200" dirty="0" smtClean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200" dirty="0"/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endParaRPr lang="cs-CZ" sz="2200" dirty="0" smtClean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23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x1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Frax1</Template>
  <TotalTime>2011</TotalTime>
  <Words>827</Words>
  <Application>Microsoft Office PowerPoint</Application>
  <PresentationFormat>Předvádění na obrazovce (4:3)</PresentationFormat>
  <Paragraphs>145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Frax1</vt:lpstr>
      <vt:lpstr>Prezentace aplikace PowerPoint</vt:lpstr>
      <vt:lpstr>Prezentace aplikace PowerPoint</vt:lpstr>
      <vt:lpstr>revision</vt:lpstr>
      <vt:lpstr>Prezentace aplikace PowerPoint</vt:lpstr>
      <vt:lpstr>Prezentace aplikace PowerPoint</vt:lpstr>
      <vt:lpstr>ARMY FIREARMS </vt:lpstr>
      <vt:lpstr>Prezentace aplikace PowerPoint</vt:lpstr>
      <vt:lpstr>Prezentace aplikace PowerPoint</vt:lpstr>
      <vt:lpstr>Prezentace aplikace PowerPoint</vt:lpstr>
      <vt:lpstr>Prezentace aplikace PowerPoint</vt:lpstr>
      <vt:lpstr>Classification of coilless guns</vt:lpstr>
      <vt:lpstr>Prezentace aplikace PowerPoint</vt:lpstr>
      <vt:lpstr>Prezentace aplikace PowerPoint</vt:lpstr>
      <vt:lpstr>Prezentace aplikace PowerPoint</vt:lpstr>
      <vt:lpstr>Prezentace aplikace PowerPoint</vt:lpstr>
      <vt:lpstr>Submachine guns</vt:lpstr>
      <vt:lpstr>Prezentace aplikace PowerPoint</vt:lpstr>
      <vt:lpstr>rifles</vt:lpstr>
      <vt:lpstr>Prezentace aplikace PowerPoint</vt:lpstr>
      <vt:lpstr>Machine guns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REFERENCE-TEXT</vt:lpstr>
      <vt:lpstr>Prezentace aplikace PowerPoint</vt:lpstr>
      <vt:lpstr>REFERENCE-OBRÁZKY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42</cp:revision>
  <dcterms:created xsi:type="dcterms:W3CDTF">2012-08-29T17:12:43Z</dcterms:created>
  <dcterms:modified xsi:type="dcterms:W3CDTF">2013-11-06T14:27:50Z</dcterms:modified>
</cp:coreProperties>
</file>