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5"/>
  </p:notesMasterIdLst>
  <p:sldIdLst>
    <p:sldId id="256" r:id="rId2"/>
    <p:sldId id="257" r:id="rId3"/>
    <p:sldId id="295" r:id="rId4"/>
    <p:sldId id="258" r:id="rId5"/>
    <p:sldId id="296" r:id="rId6"/>
    <p:sldId id="259" r:id="rId7"/>
    <p:sldId id="297" r:id="rId8"/>
    <p:sldId id="260" r:id="rId9"/>
    <p:sldId id="263" r:id="rId10"/>
    <p:sldId id="273" r:id="rId11"/>
    <p:sldId id="276" r:id="rId12"/>
    <p:sldId id="274" r:id="rId13"/>
    <p:sldId id="298" r:id="rId14"/>
    <p:sldId id="264" r:id="rId15"/>
    <p:sldId id="266" r:id="rId16"/>
    <p:sldId id="265" r:id="rId17"/>
    <p:sldId id="270" r:id="rId18"/>
    <p:sldId id="279" r:id="rId19"/>
    <p:sldId id="280" r:id="rId20"/>
    <p:sldId id="281" r:id="rId21"/>
    <p:sldId id="299" r:id="rId22"/>
    <p:sldId id="284" r:id="rId23"/>
    <p:sldId id="286" r:id="rId24"/>
    <p:sldId id="288" r:id="rId25"/>
    <p:sldId id="300" r:id="rId26"/>
    <p:sldId id="289" r:id="rId27"/>
    <p:sldId id="301" r:id="rId28"/>
    <p:sldId id="290" r:id="rId29"/>
    <p:sldId id="302" r:id="rId30"/>
    <p:sldId id="292" r:id="rId31"/>
    <p:sldId id="303" r:id="rId32"/>
    <p:sldId id="293" r:id="rId33"/>
    <p:sldId id="304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990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E2602-5BF5-454E-BF72-82D9BF99E77C}" type="datetimeFigureOut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AA4310-5C89-4EAF-87F7-16CDA0BD90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992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6" name="Picture 94" descr="D:\My Documents\My Webs\soniacoleman\PowerPoint Templates\Templates5\Berry\berry_titlefra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685800"/>
            <a:ext cx="6870700" cy="316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838200"/>
            <a:ext cx="6096000" cy="1879600"/>
          </a:xfrm>
          <a:effectLst>
            <a:outerShdw dist="40161" dir="4293903" algn="ctr" rotWithShape="0">
              <a:schemeClr val="tx1"/>
            </a:outerShdw>
          </a:effectLst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pPr lvl="0"/>
            <a:r>
              <a:rPr lang="cs-CZ" noProof="0" smtClean="0"/>
              <a:t>Kliknutím lze upravit styl.</a:t>
            </a:r>
            <a:endParaRPr lang="en-GB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0"/>
            <a:ext cx="5861050" cy="1257300"/>
          </a:xfrm>
          <a:effectLst>
            <a:outerShdw dist="40161" dir="4293903" algn="ctr" rotWithShape="0">
              <a:schemeClr val="tx1"/>
            </a:outerShdw>
          </a:effectLst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Kliknutím lze upravit styl předlohy.</a:t>
            </a:r>
            <a:endParaRPr lang="en-GB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effectLst/>
        </p:spPr>
        <p:txBody>
          <a:bodyPr/>
          <a:lstStyle>
            <a:lvl1pPr>
              <a:defRPr/>
            </a:lvl1pPr>
          </a:lstStyle>
          <a:p>
            <a:fld id="{EF526624-9B89-4E3D-AE26-B6EA25ADDA47}" type="datetime1">
              <a:rPr lang="en-GB" smtClean="0"/>
              <a:t>06/11/2013</a:t>
            </a:fld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effectLst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effectLst/>
        </p:spPr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5EAF76-2B67-4837-A81B-A6C2E22C1C28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20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4EE2A5-816B-4D45-AE85-7B4F50D7AD61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03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14600"/>
            <a:ext cx="3810000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B2BBA8-5EC3-4059-A2C5-0C5FBC0DC7E2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52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B1BF06-5422-47C5-898F-B582497AF638}" type="datetime1">
              <a:rPr lang="en-GB" smtClean="0"/>
              <a:t>06/11/2013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00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2E4EA1-B474-4ED0-A0BD-948FE8E75138}" type="datetime1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72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265D07-CA3F-4418-A596-D2DF2EB9A021}" type="datetime1">
              <a:rPr lang="en-GB" smtClean="0"/>
              <a:t>06/11/2013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24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24BECD-D148-45C3-B25E-5BE37BB3B27F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5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0C3E3B-8332-4082-B0EE-4CA529C16474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7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9E2E67-7E22-412A-8CF4-63E3EE4DAA4B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6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533400"/>
            <a:ext cx="1943100" cy="5562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5676900" cy="5562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215EE1-F316-4207-B2F8-D2D769BDCDCB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9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>
            <a:noFill/>
          </a:ln>
          <a:effectLst>
            <a:outerShdw dist="40161" dir="11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>
            <a:noFill/>
          </a:ln>
          <a:effectLst>
            <a:outerShdw dist="40161" dir="11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>
            <a:outerShdw dist="40161" dir="11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D1D1E5"/>
                </a:solidFill>
              </a:defRPr>
            </a:lvl1pPr>
          </a:lstStyle>
          <a:p>
            <a:fld id="{207657AD-2407-40E4-941C-2225AEAE6B5D}" type="datetime1">
              <a:rPr lang="en-GB" smtClean="0"/>
              <a:t>06/11/2013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>
            <a:outerShdw dist="40161" dir="11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D1D1E5"/>
                </a:solidFill>
              </a:defRPr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>
            <a:outerShdw dist="40161" dir="11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D1D1E5"/>
                </a:solidFill>
              </a:defRPr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>
            <a:outerShdw dist="40161" dir="11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 r:embed="rId15"/>
                  <a:srcRect/>
                  <a:stretch>
                    <a:fillRect/>
                  </a:stretch>
                </a:blipFill>
              </a14:hiddenFill>
            </a:ext>
          </a:extLst>
        </p:spPr>
        <p:txBody>
          <a:bodyPr wrap="none" anchor="ctr"/>
          <a:lstStyle/>
          <a:p>
            <a:pPr algn="ctr"/>
            <a:endParaRPr lang="en-US">
              <a:solidFill>
                <a:srgbClr val="D1D1E5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3" name="wind.wav"/>
          </p:stSnd>
        </p:sndAc>
      </p:transition>
    </mc:Choice>
    <mc:Fallback xmlns="">
      <p:transition spd="slow">
        <p:fade/>
        <p:sndAc>
          <p:stSnd>
            <p:snd r:embed="rId16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D1D1E5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D1D1E5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D1D1E5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D1D1E5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D1D1E5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D1D1E5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D1D1E5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D1D1E5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D1D1E5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D1D1E5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Modern_Hunting_Rifle.jpg" TargetMode="External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oachGun.JPG" TargetMode="External"/><Relationship Id="rId5" Type="http://schemas.openxmlformats.org/officeDocument/2006/relationships/hyperlink" Target="http://commons.wikimedia.org/wiki/File:Nancy_Johnson_(sport_shooter)_4.jpg?uselang=cs" TargetMode="External"/><Relationship Id="rId4" Type="http://schemas.openxmlformats.org/officeDocument/2006/relationships/hyperlink" Target="http://commons.wikimedia.org/wiki/File:Remington_M870_12_Gauge.jpg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Booth_deringer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hyperlink" Target="http://commons.wikimedia.org/wiki/File:Double_Rifle_from_Maximilian_Prince_of_Wie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082782"/>
              </p:ext>
            </p:extLst>
          </p:nvPr>
        </p:nvGraphicFramePr>
        <p:xfrm>
          <a:off x="466923" y="908720"/>
          <a:ext cx="8137525" cy="483235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621638"/>
                <a:gridCol w="5515887"/>
              </a:tblGrid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SŠ: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SŠ-COP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Uherský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Brod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</a:tr>
              <a:tr h="518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Ing. Hana Kubišová, Ph.D.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</a:tr>
              <a:tr h="944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 prezentace (DUMu):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Hunting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and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Sports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Guns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/>
                </a:tc>
              </a:tr>
              <a:tr h="1798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 sady: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Technical English for students of study branch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Technician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gunsmith</a:t>
                      </a:r>
                      <a:endParaRPr kumimoji="0" lang="cs-CZ" sz="280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</a:rPr>
                        <a:t>nd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</a:rPr>
                        <a:t>, 3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</a:rPr>
                        <a:t>rd 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</a:rPr>
                        <a:t>and 4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</a:rPr>
                        <a:t>th </a:t>
                      </a:r>
                      <a:r>
                        <a:rPr lang="cs-CZ" sz="2800" kern="1200" dirty="0" err="1" smtClean="0">
                          <a:solidFill>
                            <a:schemeClr val="bg1"/>
                          </a:solidFill>
                          <a:effectLst/>
                        </a:rPr>
                        <a:t>classes</a:t>
                      </a:r>
                      <a:endParaRPr lang="en-GB" sz="28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4" marR="91444" marT="45676" marB="45676" anchor="ctr" horzOverflow="overflow"/>
                </a:tc>
              </a:tr>
              <a:tr h="526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Číslo projektu: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CZ.1.07./1.5.00/34.0727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</a:tr>
              <a:tr h="526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Datum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vzniku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30.9.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201</a:t>
                      </a:r>
                      <a:r>
                        <a:rPr kumimoji="0" lang="cs-CZ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horzOverflow="overflow"/>
                </a:tc>
              </a:tr>
            </a:tbl>
          </a:graphicData>
        </a:graphic>
      </p:graphicFrame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dirty="0" smtClean="0">
                <a:solidFill>
                  <a:schemeClr val="bg1"/>
                </a:solidFill>
                <a:latin typeface="+mj-lt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>
          <a:xfrm>
            <a:off x="6553200" y="6428184"/>
            <a:ext cx="1905000" cy="457200"/>
          </a:xfrm>
        </p:spPr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1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24" y="0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96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 txBox="1">
            <a:spLocks/>
          </p:cNvSpPr>
          <p:nvPr/>
        </p:nvSpPr>
        <p:spPr>
          <a:xfrm>
            <a:off x="1095023" y="908720"/>
            <a:ext cx="6965245" cy="7392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ANOTACE</a:t>
            </a:r>
            <a:endParaRPr lang="en-GB" sz="38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Zástupný symbol pro obsah 5"/>
          <p:cNvSpPr txBox="1">
            <a:spLocks/>
          </p:cNvSpPr>
          <p:nvPr/>
        </p:nvSpPr>
        <p:spPr>
          <a:xfrm>
            <a:off x="1187624" y="1916832"/>
            <a:ext cx="6687845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Záměrem této sady výukových materiálů s názvem </a:t>
            </a:r>
            <a:r>
              <a:rPr lang="cs-CZ" sz="2800" b="1" u="sng" dirty="0" err="1" smtClean="0">
                <a:solidFill>
                  <a:schemeClr val="bg1"/>
                </a:solidFill>
                <a:cs typeface="Arial" charset="0"/>
              </a:rPr>
              <a:t>Technical</a:t>
            </a:r>
            <a:r>
              <a:rPr lang="cs-CZ" sz="2800" b="1" u="sng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cs-CZ" sz="2800" b="1" u="sng" dirty="0" err="1" smtClean="0">
                <a:solidFill>
                  <a:schemeClr val="bg1"/>
                </a:solidFill>
                <a:cs typeface="Arial" charset="0"/>
              </a:rPr>
              <a:t>English</a:t>
            </a:r>
            <a:r>
              <a:rPr lang="cs-CZ" sz="2800" b="1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je ukázat žákům, kteří se v této oblasti vzdělávají, jaký byl vývoj zbraní. </a:t>
            </a:r>
          </a:p>
          <a:p>
            <a:pPr algn="just"/>
            <a:endParaRPr lang="cs-CZ" sz="2800" dirty="0" smtClean="0">
              <a:solidFill>
                <a:schemeClr val="bg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bg1"/>
                </a:solidFill>
                <a:cs typeface="Arial" charset="0"/>
              </a:rPr>
              <a:t>DUMy</a:t>
            </a:r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 (prezentace) v této sadě popíší postupně tematické oblasti, které jsou probírány v předmětu Anglický jazyk na naší SŠ. </a:t>
            </a:r>
          </a:p>
          <a:p>
            <a:pPr algn="just"/>
            <a:endParaRPr lang="cs-CZ" sz="2800" dirty="0" smtClean="0">
              <a:solidFill>
                <a:schemeClr val="bg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Konkrétně tato prezentace je zaměřena na sportovní a lovecké zbraně. </a:t>
            </a:r>
          </a:p>
          <a:p>
            <a:pPr algn="just"/>
            <a:endParaRPr lang="cs-CZ" sz="2800" dirty="0" smtClean="0">
              <a:solidFill>
                <a:schemeClr val="bg1"/>
              </a:solidFill>
            </a:endParaRPr>
          </a:p>
          <a:p>
            <a:pPr algn="just"/>
            <a:endParaRPr lang="en-GB" sz="2800" dirty="0" smtClean="0">
              <a:solidFill>
                <a:schemeClr val="bg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>
                <a:solidFill>
                  <a:schemeClr val="bg1"/>
                </a:solidFill>
              </a:rPr>
              <a:pPr/>
              <a:t>2</a:t>
            </a:fld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REVISION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8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620688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>
                <a:solidFill>
                  <a:schemeClr val="bg1"/>
                </a:solidFill>
              </a:rPr>
              <a:t>Do </a:t>
            </a:r>
            <a:r>
              <a:rPr lang="cs-CZ" sz="2600" dirty="0" err="1">
                <a:solidFill>
                  <a:schemeClr val="bg1"/>
                </a:solidFill>
              </a:rPr>
              <a:t>you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know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any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army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firearms</a:t>
            </a:r>
            <a:r>
              <a:rPr lang="cs-CZ" sz="2600" dirty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do </a:t>
            </a:r>
            <a:r>
              <a:rPr lang="cs-CZ" sz="2600" dirty="0" err="1">
                <a:solidFill>
                  <a:schemeClr val="bg1"/>
                </a:solidFill>
              </a:rPr>
              <a:t>you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remember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about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submachine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guns</a:t>
            </a:r>
            <a:r>
              <a:rPr lang="cs-CZ" sz="2600" dirty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Do </a:t>
            </a:r>
            <a:r>
              <a:rPr lang="cs-CZ" sz="2600" dirty="0" err="1">
                <a:solidFill>
                  <a:schemeClr val="bg1"/>
                </a:solidFill>
              </a:rPr>
              <a:t>you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know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classification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of </a:t>
            </a:r>
            <a:r>
              <a:rPr lang="cs-CZ" sz="2600" dirty="0" err="1">
                <a:solidFill>
                  <a:schemeClr val="bg1"/>
                </a:solidFill>
              </a:rPr>
              <a:t>army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firearms</a:t>
            </a:r>
            <a:r>
              <a:rPr lang="cs-CZ" sz="2600" dirty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When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could</a:t>
            </a:r>
            <a:r>
              <a:rPr lang="cs-CZ" sz="2600" dirty="0">
                <a:solidFill>
                  <a:schemeClr val="bg1"/>
                </a:solidFill>
              </a:rPr>
              <a:t> a </a:t>
            </a:r>
            <a:r>
              <a:rPr lang="cs-CZ" sz="2600" dirty="0" err="1">
                <a:solidFill>
                  <a:schemeClr val="bg1"/>
                </a:solidFill>
              </a:rPr>
              <a:t>soldier</a:t>
            </a:r>
            <a:r>
              <a:rPr lang="cs-CZ" sz="2600" dirty="0">
                <a:solidFill>
                  <a:schemeClr val="bg1"/>
                </a:solidFill>
              </a:rPr>
              <a:t> use </a:t>
            </a:r>
            <a:r>
              <a:rPr lang="cs-CZ" sz="2600" dirty="0" err="1">
                <a:solidFill>
                  <a:schemeClr val="bg1"/>
                </a:solidFill>
              </a:rPr>
              <a:t>army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firearms</a:t>
            </a:r>
            <a:r>
              <a:rPr lang="cs-CZ" sz="2600" dirty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How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many </a:t>
            </a:r>
            <a:r>
              <a:rPr lang="cs-CZ" sz="2600" dirty="0" err="1">
                <a:solidFill>
                  <a:schemeClr val="bg1"/>
                </a:solidFill>
              </a:rPr>
              <a:t>types</a:t>
            </a:r>
            <a:r>
              <a:rPr lang="cs-CZ" sz="2600" dirty="0">
                <a:solidFill>
                  <a:schemeClr val="bg1"/>
                </a:solidFill>
              </a:rPr>
              <a:t> of </a:t>
            </a:r>
            <a:r>
              <a:rPr lang="cs-CZ" sz="2600" dirty="0" err="1">
                <a:solidFill>
                  <a:schemeClr val="bg1"/>
                </a:solidFill>
              </a:rPr>
              <a:t>conventail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arms</a:t>
            </a:r>
            <a:r>
              <a:rPr lang="cs-CZ" sz="2600" dirty="0">
                <a:solidFill>
                  <a:schemeClr val="bg1"/>
                </a:solidFill>
              </a:rPr>
              <a:t> do </a:t>
            </a:r>
            <a:r>
              <a:rPr lang="cs-CZ" sz="2600" dirty="0" err="1">
                <a:solidFill>
                  <a:schemeClr val="bg1"/>
                </a:solidFill>
              </a:rPr>
              <a:t>you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know</a:t>
            </a:r>
            <a:r>
              <a:rPr lang="cs-CZ" sz="2600" dirty="0" smtClean="0">
                <a:solidFill>
                  <a:schemeClr val="bg1"/>
                </a:solidFill>
              </a:rPr>
              <a:t>?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14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00200" y="1333376"/>
            <a:ext cx="6096000" cy="18796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HUNTING AND SPORT GUNS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548680"/>
            <a:ext cx="7560840" cy="47525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Hunting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can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used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for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hunting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Sporting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firearms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used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for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target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shooting</a:t>
            </a:r>
            <a:r>
              <a:rPr lang="cs-CZ" sz="2600" dirty="0" smtClean="0">
                <a:solidFill>
                  <a:schemeClr val="bg1"/>
                </a:solidFill>
              </a:rPr>
              <a:t> on a </a:t>
            </a:r>
            <a:r>
              <a:rPr lang="cs-CZ" sz="2600" dirty="0" err="1" smtClean="0">
                <a:solidFill>
                  <a:schemeClr val="bg1"/>
                </a:solidFill>
              </a:rPr>
              <a:t>target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Sporting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firearms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designed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for</a:t>
            </a:r>
            <a:r>
              <a:rPr lang="cs-CZ" sz="2600" dirty="0" smtClean="0">
                <a:solidFill>
                  <a:schemeClr val="bg1"/>
                </a:solidFill>
              </a:rPr>
              <a:t> basic </a:t>
            </a:r>
            <a:r>
              <a:rPr lang="cs-CZ" sz="2600" dirty="0" err="1" smtClean="0">
                <a:solidFill>
                  <a:schemeClr val="bg1"/>
                </a:solidFill>
              </a:rPr>
              <a:t>training</a:t>
            </a:r>
            <a:r>
              <a:rPr lang="cs-CZ" sz="2600" dirty="0" smtClean="0">
                <a:solidFill>
                  <a:schemeClr val="bg1"/>
                </a:solidFill>
              </a:rPr>
              <a:t> in </a:t>
            </a:r>
            <a:r>
              <a:rPr lang="cs-CZ" sz="2600" dirty="0" err="1" smtClean="0">
                <a:solidFill>
                  <a:schemeClr val="bg1"/>
                </a:solidFill>
              </a:rPr>
              <a:t>shooting</a:t>
            </a:r>
            <a:r>
              <a:rPr lang="cs-CZ" sz="2600" dirty="0" smtClean="0">
                <a:solidFill>
                  <a:schemeClr val="bg1"/>
                </a:solidFill>
              </a:rPr>
              <a:t> and </a:t>
            </a:r>
            <a:r>
              <a:rPr lang="cs-CZ" sz="2600" dirty="0" err="1" smtClean="0">
                <a:solidFill>
                  <a:schemeClr val="bg1"/>
                </a:solidFill>
              </a:rPr>
              <a:t>sporting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competitions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All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modern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hunting</a:t>
            </a:r>
            <a:r>
              <a:rPr lang="cs-CZ" sz="2600" dirty="0" smtClean="0">
                <a:solidFill>
                  <a:schemeClr val="bg1"/>
                </a:solidFill>
              </a:rPr>
              <a:t> and </a:t>
            </a:r>
            <a:r>
              <a:rPr lang="cs-CZ" sz="2600" dirty="0" err="1" smtClean="0">
                <a:solidFill>
                  <a:schemeClr val="bg1"/>
                </a:solidFill>
              </a:rPr>
              <a:t>sporting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breech-loading</a:t>
            </a:r>
            <a:r>
              <a:rPr lang="cs-CZ" sz="2600" dirty="0" smtClean="0">
                <a:solidFill>
                  <a:schemeClr val="bg1"/>
                </a:solidFill>
              </a:rPr>
              <a:t> on a single </a:t>
            </a:r>
            <a:r>
              <a:rPr lang="cs-CZ" sz="2600" dirty="0" err="1" smtClean="0">
                <a:solidFill>
                  <a:schemeClr val="bg1"/>
                </a:solidFill>
              </a:rPr>
              <a:t>charge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smokeless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powder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70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00200" y="1261368"/>
            <a:ext cx="6096000" cy="18796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EXPANSION DEVICE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548680"/>
            <a:ext cx="8064896" cy="482453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Expansion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devices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appliences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or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equipment</a:t>
            </a:r>
            <a:r>
              <a:rPr lang="cs-CZ" sz="2600" dirty="0" smtClean="0">
                <a:solidFill>
                  <a:schemeClr val="bg1"/>
                </a:solidFill>
              </a:rPr>
              <a:t> to </a:t>
            </a:r>
            <a:r>
              <a:rPr lang="cs-CZ" sz="2600" dirty="0" err="1" smtClean="0">
                <a:solidFill>
                  <a:schemeClr val="bg1"/>
                </a:solidFill>
              </a:rPr>
              <a:t>perform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mechanical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work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Expansion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devices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classified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according</a:t>
            </a:r>
            <a:r>
              <a:rPr lang="cs-CZ" sz="2600" dirty="0" smtClean="0">
                <a:solidFill>
                  <a:schemeClr val="bg1"/>
                </a:solidFill>
              </a:rPr>
              <a:t> to </a:t>
            </a:r>
            <a:r>
              <a:rPr lang="cs-CZ" sz="2600" dirty="0" err="1" smtClean="0">
                <a:solidFill>
                  <a:schemeClr val="bg1"/>
                </a:solidFill>
              </a:rPr>
              <a:t>purpose</a:t>
            </a:r>
            <a:r>
              <a:rPr lang="cs-CZ" sz="2600" dirty="0" smtClean="0">
                <a:solidFill>
                  <a:schemeClr val="bg1"/>
                </a:solidFill>
              </a:rPr>
              <a:t> of use: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shooting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forming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joining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slaughter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starter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and</a:t>
            </a:r>
            <a:r>
              <a:rPr lang="cs-CZ" sz="2600" dirty="0" smtClean="0">
                <a:solidFill>
                  <a:schemeClr val="bg1"/>
                </a:solidFill>
              </a:rPr>
              <a:t> alarm, 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other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>
                <a:solidFill>
                  <a:schemeClr val="bg1"/>
                </a:solidFill>
              </a:rPr>
              <a:t>U</a:t>
            </a:r>
            <a:r>
              <a:rPr lang="cs-CZ" sz="2600" dirty="0" err="1" smtClean="0">
                <a:solidFill>
                  <a:schemeClr val="bg1"/>
                </a:solidFill>
              </a:rPr>
              <a:t>nder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construction</a:t>
            </a:r>
            <a:r>
              <a:rPr lang="cs-CZ" sz="2600" dirty="0" smtClean="0">
                <a:solidFill>
                  <a:schemeClr val="bg1"/>
                </a:solidFill>
              </a:rPr>
              <a:t>: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devices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a </a:t>
            </a:r>
            <a:r>
              <a:rPr lang="cs-CZ" sz="2600" dirty="0" err="1" smtClean="0">
                <a:solidFill>
                  <a:schemeClr val="bg1"/>
                </a:solidFill>
              </a:rPr>
              <a:t>bullet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devices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a </a:t>
            </a:r>
            <a:r>
              <a:rPr lang="cs-CZ" sz="2600" dirty="0" err="1" smtClean="0">
                <a:solidFill>
                  <a:schemeClr val="bg1"/>
                </a:solidFill>
              </a:rPr>
              <a:t>thumper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devices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using</a:t>
            </a:r>
            <a:r>
              <a:rPr lang="cs-CZ" sz="2600" dirty="0" smtClean="0">
                <a:solidFill>
                  <a:schemeClr val="bg1"/>
                </a:solidFill>
              </a:rPr>
              <a:t> direct </a:t>
            </a:r>
            <a:r>
              <a:rPr lang="cs-CZ" sz="2600" dirty="0" err="1" smtClean="0">
                <a:solidFill>
                  <a:schemeClr val="bg1"/>
                </a:solidFill>
              </a:rPr>
              <a:t>pressure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energy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gas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29000" b="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476672"/>
            <a:ext cx="6965245" cy="1202485"/>
          </a:xfrm>
        </p:spPr>
        <p:txBody>
          <a:bodyPr>
            <a:noAutofit/>
          </a:bodyPr>
          <a:lstStyle/>
          <a:p>
            <a:r>
              <a:rPr lang="cs-CZ" sz="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HUNTING GUN</a:t>
            </a:r>
            <a:endParaRPr lang="en-GB" sz="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72816"/>
            <a:ext cx="6984776" cy="4464496"/>
          </a:xfrm>
        </p:spPr>
        <p:txBody>
          <a:bodyPr>
            <a:normAutofit/>
          </a:bodyPr>
          <a:lstStyle/>
          <a:p>
            <a:pPr>
              <a:buClr>
                <a:srgbClr val="C84622"/>
              </a:buClr>
              <a:buNone/>
            </a:pPr>
            <a:endParaRPr lang="cs-CZ" sz="2800" dirty="0" smtClean="0"/>
          </a:p>
          <a:p>
            <a:pPr lvl="1">
              <a:buClr>
                <a:srgbClr val="C84622"/>
              </a:buClr>
            </a:pPr>
            <a:endParaRPr lang="cs-CZ" dirty="0"/>
          </a:p>
          <a:p>
            <a:pPr>
              <a:buClr>
                <a:srgbClr val="C84622"/>
              </a:buClr>
            </a:pPr>
            <a:endParaRPr lang="cs-CZ" sz="2600" dirty="0"/>
          </a:p>
          <a:p>
            <a:pPr>
              <a:buClr>
                <a:srgbClr val="C84622"/>
              </a:buClr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426315"/>
            <a:ext cx="6965245" cy="1202485"/>
          </a:xfrm>
        </p:spPr>
        <p:txBody>
          <a:bodyPr>
            <a:noAutofit/>
          </a:bodyPr>
          <a:lstStyle/>
          <a:p>
            <a:r>
              <a:rPr lang="cs-CZ" sz="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SHOTGUN</a:t>
            </a:r>
            <a:endParaRPr lang="en-GB" sz="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72816"/>
            <a:ext cx="6984776" cy="4464496"/>
          </a:xfrm>
        </p:spPr>
        <p:txBody>
          <a:bodyPr>
            <a:normAutofit/>
          </a:bodyPr>
          <a:lstStyle/>
          <a:p>
            <a:pPr>
              <a:buClr>
                <a:srgbClr val="C84622"/>
              </a:buClr>
              <a:buNone/>
            </a:pPr>
            <a:endParaRPr lang="cs-CZ" sz="2800" dirty="0" smtClean="0"/>
          </a:p>
          <a:p>
            <a:pPr lvl="1">
              <a:buClr>
                <a:srgbClr val="C84622"/>
              </a:buClr>
            </a:pPr>
            <a:endParaRPr lang="cs-CZ" dirty="0"/>
          </a:p>
          <a:p>
            <a:pPr>
              <a:buClr>
                <a:srgbClr val="C84622"/>
              </a:buClr>
            </a:pPr>
            <a:endParaRPr lang="cs-CZ" sz="2600" dirty="0"/>
          </a:p>
          <a:p>
            <a:pPr>
              <a:buClr>
                <a:srgbClr val="C84622"/>
              </a:buClr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SPORTS GUN</a:t>
            </a:r>
            <a:endParaRPr lang="en-GB" sz="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C84622"/>
              </a:buClr>
              <a:buNone/>
            </a:pPr>
            <a:endParaRPr lang="cs-CZ" sz="2800" dirty="0" smtClean="0"/>
          </a:p>
          <a:p>
            <a:pPr lvl="1">
              <a:buClr>
                <a:srgbClr val="C84622"/>
              </a:buClr>
            </a:pPr>
            <a:endParaRPr lang="cs-CZ" dirty="0"/>
          </a:p>
          <a:p>
            <a:pPr>
              <a:buClr>
                <a:srgbClr val="C84622"/>
              </a:buClr>
            </a:pPr>
            <a:endParaRPr lang="cs-CZ" sz="2600" dirty="0"/>
          </a:p>
          <a:p>
            <a:pPr>
              <a:buClr>
                <a:srgbClr val="C84622"/>
              </a:buClr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00200" y="1772816"/>
            <a:ext cx="6096000" cy="18796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NOMENCLATURE OF HUNTING GUNS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576064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Hunting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classified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according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version</a:t>
            </a:r>
            <a:r>
              <a:rPr lang="cs-CZ" sz="2600" dirty="0" smtClean="0">
                <a:solidFill>
                  <a:schemeClr val="bg1"/>
                </a:solidFill>
              </a:rPr>
              <a:t> of bore: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 a </a:t>
            </a:r>
            <a:r>
              <a:rPr lang="cs-CZ" sz="2600" dirty="0" err="1" smtClean="0">
                <a:solidFill>
                  <a:schemeClr val="bg1"/>
                </a:solidFill>
              </a:rPr>
              <a:t>smooth</a:t>
            </a:r>
            <a:r>
              <a:rPr lang="cs-CZ" sz="2600" dirty="0" smtClean="0">
                <a:solidFill>
                  <a:schemeClr val="bg1"/>
                </a:solidFill>
              </a:rPr>
              <a:t> bore-</a:t>
            </a:r>
            <a:r>
              <a:rPr lang="cs-CZ" sz="2600" dirty="0" err="1" smtClean="0">
                <a:solidFill>
                  <a:schemeClr val="bg1"/>
                </a:solidFill>
              </a:rPr>
              <a:t>shotgun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 a </a:t>
            </a:r>
            <a:r>
              <a:rPr lang="cs-CZ" sz="2600" dirty="0" err="1" smtClean="0">
                <a:solidFill>
                  <a:schemeClr val="bg1"/>
                </a:solidFill>
              </a:rPr>
              <a:t>pellet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borel-combined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 a bore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a </a:t>
            </a:r>
            <a:r>
              <a:rPr lang="cs-CZ" sz="2600" dirty="0" err="1" smtClean="0">
                <a:solidFill>
                  <a:schemeClr val="bg1"/>
                </a:solidFill>
              </a:rPr>
              <a:t>folding</a:t>
            </a:r>
            <a:r>
              <a:rPr lang="cs-CZ" sz="2600" dirty="0" smtClean="0">
                <a:solidFill>
                  <a:schemeClr val="bg1"/>
                </a:solidFill>
              </a:rPr>
              <a:t>-rifle.</a:t>
            </a:r>
          </a:p>
          <a:p>
            <a:pPr marL="82296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Hunting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divided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according</a:t>
            </a:r>
            <a:r>
              <a:rPr lang="cs-CZ" sz="2600" dirty="0" smtClean="0">
                <a:solidFill>
                  <a:schemeClr val="bg1"/>
                </a:solidFill>
              </a:rPr>
              <a:t> to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number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principal</a:t>
            </a:r>
            <a:r>
              <a:rPr lang="cs-CZ" sz="2600" dirty="0" smtClean="0">
                <a:solidFill>
                  <a:schemeClr val="bg1"/>
                </a:solidFill>
              </a:rPr>
              <a:t> to: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 a single </a:t>
            </a:r>
            <a:r>
              <a:rPr lang="cs-CZ" sz="2600" dirty="0" err="1" smtClean="0">
                <a:solidFill>
                  <a:schemeClr val="bg1"/>
                </a:solidFill>
              </a:rPr>
              <a:t>barreled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 a double-</a:t>
            </a:r>
            <a:r>
              <a:rPr lang="cs-CZ" sz="2600" dirty="0" err="1" smtClean="0">
                <a:solidFill>
                  <a:schemeClr val="bg1"/>
                </a:solidFill>
              </a:rPr>
              <a:t>barreled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547260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Under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construction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divided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into</a:t>
            </a:r>
            <a:r>
              <a:rPr lang="cs-CZ" sz="2600" dirty="0" smtClean="0">
                <a:solidFill>
                  <a:schemeClr val="bg1"/>
                </a:solidFill>
              </a:rPr>
              <a:t> :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single-</a:t>
            </a:r>
            <a:r>
              <a:rPr lang="cs-CZ" sz="2600" dirty="0" err="1" smtClean="0">
                <a:solidFill>
                  <a:schemeClr val="bg1"/>
                </a:solidFill>
              </a:rPr>
              <a:t>action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pump,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self-loading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 marL="82296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According</a:t>
            </a:r>
            <a:r>
              <a:rPr lang="cs-CZ" sz="2600" dirty="0" smtClean="0">
                <a:solidFill>
                  <a:schemeClr val="bg1"/>
                </a:solidFill>
              </a:rPr>
              <a:t> to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method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of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charging</a:t>
            </a:r>
            <a:r>
              <a:rPr lang="cs-CZ" sz="2600" dirty="0" smtClean="0">
                <a:solidFill>
                  <a:schemeClr val="bg1"/>
                </a:solidFill>
              </a:rPr>
              <a:t>: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breech</a:t>
            </a:r>
            <a:r>
              <a:rPr lang="cs-CZ" sz="2600" dirty="0" smtClean="0">
                <a:solidFill>
                  <a:schemeClr val="bg1"/>
                </a:solidFill>
              </a:rPr>
              <a:t>-</a:t>
            </a:r>
            <a:r>
              <a:rPr lang="cs-CZ" sz="2600" dirty="0" err="1" smtClean="0">
                <a:solidFill>
                  <a:schemeClr val="bg1"/>
                </a:solidFill>
              </a:rPr>
              <a:t>loader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muzzle-loader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>
                <a:solidFill>
                  <a:schemeClr val="bg1"/>
                </a:solidFill>
              </a:rPr>
              <a:t>G</a:t>
            </a:r>
            <a:r>
              <a:rPr lang="cs-CZ" sz="2600" dirty="0" err="1" smtClean="0">
                <a:solidFill>
                  <a:schemeClr val="bg1"/>
                </a:solidFill>
              </a:rPr>
              <a:t>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exposed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hammer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called</a:t>
            </a:r>
            <a:r>
              <a:rPr lang="cs-CZ" sz="2600" dirty="0" smtClean="0">
                <a:solidFill>
                  <a:schemeClr val="bg1"/>
                </a:solidFill>
              </a:rPr>
              <a:t> double </a:t>
            </a:r>
            <a:r>
              <a:rPr lang="cs-CZ" sz="2600" dirty="0" err="1" smtClean="0">
                <a:solidFill>
                  <a:schemeClr val="bg1"/>
                </a:solidFill>
              </a:rPr>
              <a:t>barrelled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shotgun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exposed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hammer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cs-CZ" sz="26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concealed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hammer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called</a:t>
            </a:r>
            <a:r>
              <a:rPr lang="cs-CZ" sz="2600" dirty="0" smtClean="0">
                <a:solidFill>
                  <a:schemeClr val="bg1"/>
                </a:solidFill>
              </a:rPr>
              <a:t> double swing-</a:t>
            </a:r>
            <a:r>
              <a:rPr lang="cs-CZ" sz="2600" dirty="0" err="1" smtClean="0">
                <a:solidFill>
                  <a:schemeClr val="bg1"/>
                </a:solidFill>
              </a:rPr>
              <a:t>down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barrelled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shutgun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with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concealed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hammer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4968552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A </a:t>
            </a:r>
            <a:r>
              <a:rPr lang="cs-CZ" sz="2800" dirty="0" err="1" smtClean="0">
                <a:solidFill>
                  <a:schemeClr val="bg1"/>
                </a:solidFill>
              </a:rPr>
              <a:t>terminal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shotgun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 err="1" smtClean="0">
                <a:solidFill>
                  <a:schemeClr val="bg1"/>
                </a:solidFill>
              </a:rPr>
              <a:t>mill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machine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6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A double-</a:t>
            </a:r>
            <a:r>
              <a:rPr lang="cs-CZ" sz="2800" dirty="0" err="1" smtClean="0">
                <a:solidFill>
                  <a:schemeClr val="bg1"/>
                </a:solidFill>
              </a:rPr>
              <a:t>barreled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shotgun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 err="1" smtClean="0">
                <a:solidFill>
                  <a:schemeClr val="bg1"/>
                </a:solidFill>
              </a:rPr>
              <a:t>deuce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6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A double-</a:t>
            </a:r>
            <a:r>
              <a:rPr lang="cs-CZ" sz="2800" dirty="0" err="1" smtClean="0">
                <a:solidFill>
                  <a:schemeClr val="bg1"/>
                </a:solidFill>
              </a:rPr>
              <a:t>barreled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shotgun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 err="1" smtClean="0">
                <a:solidFill>
                  <a:schemeClr val="bg1"/>
                </a:solidFill>
              </a:rPr>
              <a:t>superposed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gun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6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A </a:t>
            </a:r>
            <a:r>
              <a:rPr lang="cs-CZ" sz="2800" dirty="0" err="1" smtClean="0">
                <a:solidFill>
                  <a:schemeClr val="bg1"/>
                </a:solidFill>
              </a:rPr>
              <a:t>three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barreled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shotgun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 err="1" smtClean="0">
                <a:solidFill>
                  <a:schemeClr val="bg1"/>
                </a:solidFill>
              </a:rPr>
              <a:t>pellet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drilling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6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A rifle </a:t>
            </a:r>
            <a:r>
              <a:rPr lang="cs-CZ" sz="2800" dirty="0" err="1" smtClean="0">
                <a:solidFill>
                  <a:schemeClr val="bg1"/>
                </a:solidFill>
              </a:rPr>
              <a:t>ball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with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two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barrels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next</a:t>
            </a:r>
            <a:r>
              <a:rPr lang="cs-CZ" sz="2800" dirty="0" smtClean="0">
                <a:solidFill>
                  <a:schemeClr val="bg1"/>
                </a:solidFill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</a:rPr>
              <a:t>each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other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double </a:t>
            </a:r>
            <a:r>
              <a:rPr lang="cs-CZ" sz="2800" b="1" dirty="0" err="1" smtClean="0">
                <a:solidFill>
                  <a:schemeClr val="bg1"/>
                </a:solidFill>
              </a:rPr>
              <a:t>barrelled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side</a:t>
            </a:r>
            <a:r>
              <a:rPr lang="cs-CZ" sz="2800" b="1" dirty="0" smtClean="0">
                <a:solidFill>
                  <a:schemeClr val="bg1"/>
                </a:solidFill>
              </a:rPr>
              <a:t>-by-</a:t>
            </a:r>
            <a:r>
              <a:rPr lang="cs-CZ" sz="2800" b="1" dirty="0" err="1" smtClean="0">
                <a:solidFill>
                  <a:schemeClr val="bg1"/>
                </a:solidFill>
              </a:rPr>
              <a:t>side</a:t>
            </a:r>
            <a:r>
              <a:rPr lang="cs-CZ" sz="2800" b="1" dirty="0" smtClean="0">
                <a:solidFill>
                  <a:schemeClr val="bg1"/>
                </a:solidFill>
              </a:rPr>
              <a:t> rifle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54006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  <a:buClr>
                <a:srgbClr val="C84622"/>
              </a:buClr>
            </a:pPr>
            <a:r>
              <a:rPr lang="cs-CZ" sz="2800" dirty="0" smtClean="0">
                <a:solidFill>
                  <a:schemeClr val="bg1"/>
                </a:solidFill>
              </a:rPr>
              <a:t>A </a:t>
            </a:r>
            <a:r>
              <a:rPr lang="cs-CZ" sz="2800" dirty="0" err="1" smtClean="0">
                <a:solidFill>
                  <a:schemeClr val="bg1"/>
                </a:solidFill>
              </a:rPr>
              <a:t>shotgun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with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two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ball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barrels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underneath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 err="1" smtClean="0">
                <a:solidFill>
                  <a:schemeClr val="bg1"/>
                </a:solidFill>
              </a:rPr>
              <a:t>superposed</a:t>
            </a:r>
            <a:r>
              <a:rPr lang="cs-CZ" sz="2800" b="1" dirty="0" smtClean="0">
                <a:solidFill>
                  <a:schemeClr val="bg1"/>
                </a:solidFill>
              </a:rPr>
              <a:t> rifle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70000"/>
              </a:lnSpc>
              <a:buClr>
                <a:srgbClr val="C84622"/>
              </a:buClr>
            </a:pPr>
            <a:r>
              <a:rPr lang="cs-CZ" sz="2800" dirty="0" smtClean="0">
                <a:solidFill>
                  <a:schemeClr val="bg1"/>
                </a:solidFill>
              </a:rPr>
              <a:t>A </a:t>
            </a:r>
            <a:r>
              <a:rPr lang="cs-CZ" sz="2800" dirty="0" err="1" smtClean="0">
                <a:solidFill>
                  <a:schemeClr val="bg1"/>
                </a:solidFill>
              </a:rPr>
              <a:t>shotgun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with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three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barrels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 err="1" smtClean="0">
                <a:solidFill>
                  <a:schemeClr val="bg1"/>
                </a:solidFill>
              </a:rPr>
              <a:t>three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barrelled</a:t>
            </a:r>
            <a:r>
              <a:rPr lang="cs-CZ" sz="2800" b="1" dirty="0" smtClean="0">
                <a:solidFill>
                  <a:schemeClr val="bg1"/>
                </a:solidFill>
              </a:rPr>
              <a:t> rifle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70000"/>
              </a:lnSpc>
              <a:buClr>
                <a:srgbClr val="C84622"/>
              </a:buClr>
            </a:pPr>
            <a:r>
              <a:rPr lang="cs-CZ" sz="2800" dirty="0" smtClean="0">
                <a:solidFill>
                  <a:schemeClr val="bg1"/>
                </a:solidFill>
              </a:rPr>
              <a:t>A </a:t>
            </a:r>
            <a:r>
              <a:rPr lang="cs-CZ" sz="2800" dirty="0" err="1" smtClean="0">
                <a:solidFill>
                  <a:schemeClr val="bg1"/>
                </a:solidFill>
              </a:rPr>
              <a:t>hunting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with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one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spherical</a:t>
            </a:r>
            <a:r>
              <a:rPr lang="cs-CZ" sz="2800" dirty="0" smtClean="0">
                <a:solidFill>
                  <a:schemeClr val="bg1"/>
                </a:solidFill>
              </a:rPr>
              <a:t> and </a:t>
            </a:r>
            <a:r>
              <a:rPr lang="cs-CZ" sz="2800" dirty="0" err="1" smtClean="0">
                <a:solidFill>
                  <a:schemeClr val="bg1"/>
                </a:solidFill>
              </a:rPr>
              <a:t>one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shotgun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side</a:t>
            </a:r>
            <a:r>
              <a:rPr lang="cs-CZ" sz="2800" dirty="0" smtClean="0">
                <a:solidFill>
                  <a:schemeClr val="bg1"/>
                </a:solidFill>
              </a:rPr>
              <a:t> by </a:t>
            </a:r>
            <a:r>
              <a:rPr lang="cs-CZ" sz="2800" dirty="0" err="1" smtClean="0">
                <a:solidFill>
                  <a:schemeClr val="bg1"/>
                </a:solidFill>
              </a:rPr>
              <a:t>side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</a:rPr>
              <a:t>a double </a:t>
            </a:r>
            <a:r>
              <a:rPr lang="cs-CZ" sz="2800" b="1" dirty="0" err="1" smtClean="0">
                <a:solidFill>
                  <a:schemeClr val="bg1"/>
                </a:solidFill>
              </a:rPr>
              <a:t>barrelled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side</a:t>
            </a:r>
            <a:r>
              <a:rPr lang="cs-CZ" sz="2800" b="1" dirty="0" smtClean="0">
                <a:solidFill>
                  <a:schemeClr val="bg1"/>
                </a:solidFill>
              </a:rPr>
              <a:t>-by-</a:t>
            </a:r>
            <a:r>
              <a:rPr lang="cs-CZ" sz="2800" b="1" dirty="0" err="1" smtClean="0">
                <a:solidFill>
                  <a:schemeClr val="bg1"/>
                </a:solidFill>
              </a:rPr>
              <a:t>side</a:t>
            </a:r>
            <a:r>
              <a:rPr lang="cs-CZ" sz="2800" b="1" dirty="0" smtClean="0">
                <a:solidFill>
                  <a:schemeClr val="bg1"/>
                </a:solidFill>
              </a:rPr>
              <a:t> rifle-</a:t>
            </a:r>
            <a:r>
              <a:rPr lang="cs-CZ" sz="2800" b="1" dirty="0" err="1" smtClean="0">
                <a:solidFill>
                  <a:schemeClr val="bg1"/>
                </a:solidFill>
              </a:rPr>
              <a:t>shortgun</a:t>
            </a:r>
            <a:r>
              <a:rPr lang="cs-CZ" sz="2800" dirty="0" smtClean="0">
                <a:solidFill>
                  <a:schemeClr val="bg1"/>
                </a:solidFill>
              </a:rPr>
              <a:t>. </a:t>
            </a:r>
          </a:p>
          <a:p>
            <a:pPr>
              <a:lnSpc>
                <a:spcPct val="170000"/>
              </a:lnSpc>
              <a:buClr>
                <a:srgbClr val="C84622"/>
              </a:buClr>
            </a:pPr>
            <a:r>
              <a:rPr lang="cs-CZ" sz="2800" dirty="0" err="1" smtClean="0">
                <a:solidFill>
                  <a:schemeClr val="bg1"/>
                </a:solidFill>
              </a:rPr>
              <a:t>Less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know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is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fowling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piece</a:t>
            </a:r>
            <a:r>
              <a:rPr lang="cs-CZ" sz="2800" dirty="0" smtClean="0">
                <a:solidFill>
                  <a:schemeClr val="bg1"/>
                </a:solidFill>
              </a:rPr>
              <a:t> and </a:t>
            </a:r>
            <a:r>
              <a:rPr lang="cs-CZ" sz="2800" dirty="0" err="1" smtClean="0">
                <a:solidFill>
                  <a:schemeClr val="bg1"/>
                </a:solidFill>
              </a:rPr>
              <a:t>flobert</a:t>
            </a:r>
            <a:r>
              <a:rPr lang="cs-CZ" sz="2800" dirty="0" smtClean="0">
                <a:solidFill>
                  <a:schemeClr val="bg1"/>
                </a:solidFill>
              </a:rPr>
              <a:t> rifle.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26000" b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404664"/>
            <a:ext cx="6965245" cy="1202485"/>
          </a:xfrm>
        </p:spPr>
        <p:txBody>
          <a:bodyPr>
            <a:noAutofit/>
          </a:bodyPr>
          <a:lstStyle/>
          <a:p>
            <a:r>
              <a:rPr lang="cs-CZ" sz="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DOUBLE BARRELED SHOTGUN</a:t>
            </a:r>
            <a:endParaRPr lang="en-GB" sz="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426315"/>
            <a:ext cx="6965245" cy="1202485"/>
          </a:xfrm>
        </p:spPr>
        <p:txBody>
          <a:bodyPr>
            <a:noAutofit/>
          </a:bodyPr>
          <a:lstStyle/>
          <a:p>
            <a:r>
              <a:rPr lang="cs-CZ" sz="3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FLOBERT RIFLE</a:t>
            </a:r>
            <a:endParaRPr lang="en-GB" sz="3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72816"/>
            <a:ext cx="6984776" cy="4464496"/>
          </a:xfrm>
        </p:spPr>
        <p:txBody>
          <a:bodyPr>
            <a:normAutofit/>
          </a:bodyPr>
          <a:lstStyle/>
          <a:p>
            <a:pPr>
              <a:buClr>
                <a:srgbClr val="C84622"/>
              </a:buClr>
            </a:pPr>
            <a:endParaRPr lang="cs-CZ" sz="2800" dirty="0" smtClean="0"/>
          </a:p>
          <a:p>
            <a:pPr lvl="1">
              <a:buClr>
                <a:srgbClr val="C84622"/>
              </a:buClr>
              <a:buNone/>
            </a:pPr>
            <a:endParaRPr lang="cs-CZ" sz="2600" dirty="0" smtClean="0"/>
          </a:p>
          <a:p>
            <a:pPr>
              <a:buClr>
                <a:srgbClr val="C84622"/>
              </a:buClr>
            </a:pPr>
            <a:endParaRPr lang="cs-CZ" sz="2800" dirty="0" smtClean="0"/>
          </a:p>
          <a:p>
            <a:pPr lvl="1">
              <a:buClr>
                <a:srgbClr val="C84622"/>
              </a:buClr>
              <a:buNone/>
            </a:pPr>
            <a:endParaRPr lang="cs-CZ" sz="2800" dirty="0" smtClean="0"/>
          </a:p>
          <a:p>
            <a:pPr lvl="1">
              <a:buClr>
                <a:srgbClr val="C84622"/>
              </a:buClr>
            </a:pPr>
            <a:endParaRPr lang="cs-CZ" dirty="0"/>
          </a:p>
          <a:p>
            <a:pPr>
              <a:buClr>
                <a:srgbClr val="C84622"/>
              </a:buClr>
            </a:pPr>
            <a:endParaRPr lang="cs-CZ" sz="2600" dirty="0"/>
          </a:p>
          <a:p>
            <a:pPr>
              <a:buClr>
                <a:srgbClr val="C84622"/>
              </a:buClr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547664" y="1405384"/>
            <a:ext cx="6096000" cy="18796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PARTS OF HUNTING GUNS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5112568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hunting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consists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following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parts</a:t>
            </a:r>
            <a:r>
              <a:rPr lang="cs-CZ" sz="2600" dirty="0" smtClean="0">
                <a:solidFill>
                  <a:schemeClr val="bg1"/>
                </a:solidFill>
              </a:rPr>
              <a:t>: 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barrel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slide, 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trigger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striking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safety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stock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5040560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also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equipped</a:t>
            </a:r>
            <a:r>
              <a:rPr lang="cs-CZ" sz="2600" dirty="0" smtClean="0">
                <a:solidFill>
                  <a:schemeClr val="bg1"/>
                </a:solidFill>
              </a:rPr>
              <a:t>: 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an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extracting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an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ejector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feeding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sight</a:t>
            </a:r>
            <a:r>
              <a:rPr lang="cs-CZ" sz="2600" dirty="0" smtClean="0">
                <a:solidFill>
                  <a:schemeClr val="bg1"/>
                </a:solidFill>
              </a:rPr>
              <a:t>,</a:t>
            </a:r>
          </a:p>
          <a:p>
            <a:pPr lvl="2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fitting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main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parts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hunting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rifles</a:t>
            </a:r>
            <a:r>
              <a:rPr lang="cs-CZ" sz="2600" dirty="0" smtClean="0">
                <a:solidFill>
                  <a:schemeClr val="bg1"/>
                </a:solidFill>
              </a:rPr>
              <a:t> are: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barrel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stock</a:t>
            </a:r>
            <a:r>
              <a:rPr lang="cs-CZ" sz="2600" dirty="0" smtClean="0">
                <a:solidFill>
                  <a:schemeClr val="bg1"/>
                </a:solidFill>
              </a:rPr>
              <a:t>,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 smtClean="0">
                <a:solidFill>
                  <a:schemeClr val="bg1"/>
                </a:solidFill>
              </a:rPr>
              <a:t>slide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24</a:t>
            </a:fld>
            <a:endParaRPr lang="en-GB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31" y="3501008"/>
            <a:ext cx="7918704" cy="271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4" name="wind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QUIZ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548680"/>
            <a:ext cx="7272808" cy="489654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err="1" smtClean="0">
                <a:solidFill>
                  <a:schemeClr val="bg1"/>
                </a:solidFill>
              </a:rPr>
              <a:t>What</a:t>
            </a:r>
            <a:r>
              <a:rPr lang="cs-CZ" sz="2800" dirty="0" smtClean="0">
                <a:solidFill>
                  <a:schemeClr val="bg1"/>
                </a:solidFill>
              </a:rPr>
              <a:t> do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remember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about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hunting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gun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Do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know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main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parts</a:t>
            </a:r>
            <a:r>
              <a:rPr lang="cs-CZ" sz="2800" dirty="0" smtClean="0">
                <a:solidFill>
                  <a:schemeClr val="bg1"/>
                </a:solidFill>
              </a:rPr>
              <a:t> of </a:t>
            </a:r>
            <a:r>
              <a:rPr lang="cs-CZ" sz="2800" dirty="0" err="1" smtClean="0">
                <a:solidFill>
                  <a:schemeClr val="bg1"/>
                </a:solidFill>
              </a:rPr>
              <a:t>hunting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gun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Do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know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main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parts</a:t>
            </a:r>
            <a:r>
              <a:rPr lang="cs-CZ" sz="2800" dirty="0" smtClean="0">
                <a:solidFill>
                  <a:schemeClr val="bg1"/>
                </a:solidFill>
              </a:rPr>
              <a:t> of </a:t>
            </a:r>
            <a:r>
              <a:rPr lang="cs-CZ" sz="2800" dirty="0" err="1" smtClean="0">
                <a:solidFill>
                  <a:schemeClr val="bg1"/>
                </a:solidFill>
              </a:rPr>
              <a:t>sports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gun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Do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know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the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classification</a:t>
            </a:r>
            <a:r>
              <a:rPr lang="cs-CZ" sz="2800" dirty="0" smtClean="0">
                <a:solidFill>
                  <a:schemeClr val="bg1"/>
                </a:solidFill>
              </a:rPr>
              <a:t> of </a:t>
            </a:r>
            <a:r>
              <a:rPr lang="cs-CZ" sz="2800" dirty="0" err="1" smtClean="0">
                <a:solidFill>
                  <a:schemeClr val="bg1"/>
                </a:solidFill>
              </a:rPr>
              <a:t>hunting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guns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according</a:t>
            </a:r>
            <a:r>
              <a:rPr lang="cs-CZ" sz="2800" dirty="0" smtClean="0">
                <a:solidFill>
                  <a:schemeClr val="bg1"/>
                </a:solidFill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</a:rPr>
              <a:t>version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>
                <a:solidFill>
                  <a:schemeClr val="bg1"/>
                </a:solidFill>
              </a:rPr>
              <a:t>of </a:t>
            </a:r>
            <a:r>
              <a:rPr lang="cs-CZ" sz="2800" dirty="0" smtClean="0">
                <a:solidFill>
                  <a:schemeClr val="bg1"/>
                </a:solidFill>
              </a:rPr>
              <a:t>bore?</a:t>
            </a:r>
          </a:p>
          <a:p>
            <a:pPr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Do </a:t>
            </a:r>
            <a:r>
              <a:rPr lang="cs-CZ" sz="2800" dirty="0" err="1" smtClean="0">
                <a:solidFill>
                  <a:schemeClr val="bg1"/>
                </a:solidFill>
              </a:rPr>
              <a:t>you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know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classification</a:t>
            </a:r>
            <a:r>
              <a:rPr lang="cs-CZ" sz="2800" dirty="0" smtClean="0">
                <a:solidFill>
                  <a:schemeClr val="bg1"/>
                </a:solidFill>
              </a:rPr>
              <a:t> of </a:t>
            </a:r>
            <a:r>
              <a:rPr lang="cs-CZ" sz="2800" dirty="0" err="1" smtClean="0">
                <a:solidFill>
                  <a:schemeClr val="bg1"/>
                </a:solidFill>
              </a:rPr>
              <a:t>hunting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guns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according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>
                <a:solidFill>
                  <a:schemeClr val="bg1"/>
                </a:solidFill>
              </a:rPr>
              <a:t>to </a:t>
            </a:r>
            <a:r>
              <a:rPr lang="cs-CZ" sz="2800" dirty="0" err="1">
                <a:solidFill>
                  <a:schemeClr val="bg1"/>
                </a:solidFill>
              </a:rPr>
              <a:t>the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>
                <a:solidFill>
                  <a:schemeClr val="bg1"/>
                </a:solidFill>
              </a:rPr>
              <a:t>method</a:t>
            </a:r>
            <a:r>
              <a:rPr lang="cs-CZ" sz="2800" dirty="0">
                <a:solidFill>
                  <a:schemeClr val="bg1"/>
                </a:solidFill>
              </a:rPr>
              <a:t> of </a:t>
            </a:r>
            <a:r>
              <a:rPr lang="cs-CZ" sz="2800" dirty="0" err="1" smtClean="0">
                <a:solidFill>
                  <a:schemeClr val="bg1"/>
                </a:solidFill>
              </a:rPr>
              <a:t>charging</a:t>
            </a:r>
            <a:r>
              <a:rPr lang="cs-CZ" sz="2800" dirty="0" smtClean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44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SUMMARY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548680"/>
            <a:ext cx="7272808" cy="45365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>
                <a:solidFill>
                  <a:schemeClr val="bg1"/>
                </a:solidFill>
              </a:rPr>
              <a:t>Expansion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devices</a:t>
            </a:r>
            <a:r>
              <a:rPr lang="cs-CZ" sz="2600" dirty="0">
                <a:solidFill>
                  <a:schemeClr val="bg1"/>
                </a:solidFill>
              </a:rPr>
              <a:t> are </a:t>
            </a:r>
            <a:r>
              <a:rPr lang="cs-CZ" sz="2600" dirty="0" err="1">
                <a:solidFill>
                  <a:schemeClr val="bg1"/>
                </a:solidFill>
              </a:rPr>
              <a:t>classified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according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smtClean="0">
                <a:solidFill>
                  <a:schemeClr val="bg1"/>
                </a:solidFill>
              </a:rPr>
              <a:t>to </a:t>
            </a:r>
            <a:r>
              <a:rPr lang="cs-CZ" sz="2600" dirty="0" err="1" smtClean="0">
                <a:solidFill>
                  <a:schemeClr val="bg1"/>
                </a:solidFill>
              </a:rPr>
              <a:t>purpose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of </a:t>
            </a:r>
            <a:r>
              <a:rPr lang="cs-CZ" sz="2600" dirty="0" smtClean="0">
                <a:solidFill>
                  <a:schemeClr val="bg1"/>
                </a:solidFill>
              </a:rPr>
              <a:t>use.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>
                <a:solidFill>
                  <a:schemeClr val="bg1"/>
                </a:solidFill>
              </a:rPr>
              <a:t>hunting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consists</a:t>
            </a:r>
            <a:r>
              <a:rPr lang="cs-CZ" sz="2600" dirty="0">
                <a:solidFill>
                  <a:schemeClr val="bg1"/>
                </a:solidFill>
              </a:rPr>
              <a:t> of </a:t>
            </a: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>
                <a:solidFill>
                  <a:schemeClr val="bg1"/>
                </a:solidFill>
              </a:rPr>
              <a:t>barrel</a:t>
            </a:r>
            <a:r>
              <a:rPr lang="cs-CZ" sz="2600" dirty="0" smtClean="0">
                <a:solidFill>
                  <a:schemeClr val="bg1"/>
                </a:solidFill>
              </a:rPr>
              <a:t>, a </a:t>
            </a:r>
            <a:r>
              <a:rPr lang="cs-CZ" sz="2600" dirty="0" err="1">
                <a:solidFill>
                  <a:schemeClr val="bg1"/>
                </a:solidFill>
              </a:rPr>
              <a:t>slide</a:t>
            </a:r>
            <a:r>
              <a:rPr lang="cs-CZ" sz="2600" dirty="0">
                <a:solidFill>
                  <a:schemeClr val="bg1"/>
                </a:solidFill>
              </a:rPr>
              <a:t>, </a:t>
            </a:r>
            <a:r>
              <a:rPr lang="cs-CZ" sz="2600" dirty="0" smtClean="0">
                <a:solidFill>
                  <a:schemeClr val="bg1"/>
                </a:solidFill>
              </a:rPr>
              <a:t>a </a:t>
            </a:r>
            <a:r>
              <a:rPr lang="cs-CZ" sz="2600" dirty="0" err="1">
                <a:solidFill>
                  <a:schemeClr val="bg1"/>
                </a:solidFill>
              </a:rPr>
              <a:t>trigger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 a </a:t>
            </a:r>
            <a:r>
              <a:rPr lang="cs-CZ" sz="2600" dirty="0" err="1">
                <a:solidFill>
                  <a:schemeClr val="bg1"/>
                </a:solidFill>
              </a:rPr>
              <a:t>striking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, a </a:t>
            </a:r>
            <a:r>
              <a:rPr lang="cs-CZ" sz="2600" dirty="0" err="1">
                <a:solidFill>
                  <a:schemeClr val="bg1"/>
                </a:solidFill>
              </a:rPr>
              <a:t>safety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smtClean="0">
                <a:solidFill>
                  <a:schemeClr val="bg1"/>
                </a:solidFill>
              </a:rPr>
              <a:t>and a </a:t>
            </a:r>
            <a:r>
              <a:rPr lang="cs-CZ" sz="2600" dirty="0" err="1" smtClean="0">
                <a:solidFill>
                  <a:schemeClr val="bg1"/>
                </a:solidFill>
              </a:rPr>
              <a:t>stock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600" dirty="0" err="1">
                <a:solidFill>
                  <a:schemeClr val="bg1"/>
                </a:solidFill>
              </a:rPr>
              <a:t>Expansion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devices</a:t>
            </a:r>
            <a:r>
              <a:rPr lang="cs-CZ" sz="2600" dirty="0">
                <a:solidFill>
                  <a:schemeClr val="bg1"/>
                </a:solidFill>
              </a:rPr>
              <a:t> are </a:t>
            </a:r>
            <a:r>
              <a:rPr lang="cs-CZ" sz="2600" dirty="0" err="1">
                <a:solidFill>
                  <a:schemeClr val="bg1"/>
                </a:solidFill>
              </a:rPr>
              <a:t>appliences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or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equipment</a:t>
            </a:r>
            <a:r>
              <a:rPr lang="cs-CZ" sz="2600" dirty="0">
                <a:solidFill>
                  <a:schemeClr val="bg1"/>
                </a:solidFill>
              </a:rPr>
              <a:t> to </a:t>
            </a:r>
            <a:r>
              <a:rPr lang="cs-CZ" sz="2600" dirty="0" err="1">
                <a:solidFill>
                  <a:schemeClr val="bg1"/>
                </a:solidFill>
              </a:rPr>
              <a:t>perform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mechanical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work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39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00200" y="1268760"/>
            <a:ext cx="6096000" cy="18796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REFERENCE-TEXT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61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30</a:t>
            </a:fld>
            <a:endParaRPr lang="en-GB"/>
          </a:p>
        </p:txBody>
      </p:sp>
      <p:sp>
        <p:nvSpPr>
          <p:cNvPr id="6" name="Zástupný symbol pro obsah 6"/>
          <p:cNvSpPr>
            <a:spLocks noGrp="1"/>
          </p:cNvSpPr>
          <p:nvPr>
            <p:ph idx="1"/>
          </p:nvPr>
        </p:nvSpPr>
        <p:spPr>
          <a:xfrm>
            <a:off x="899593" y="548680"/>
            <a:ext cx="7272808" cy="453650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800" dirty="0">
                <a:solidFill>
                  <a:schemeClr val="bg1"/>
                </a:solidFill>
              </a:rPr>
              <a:t>KŘÍBEK, J. Střelné zbraně I. část, 2. vyd. Brno: PC-DIR spol. s.r.o., 1995. </a:t>
            </a:r>
            <a:endParaRPr lang="cs-CZ" sz="28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800" dirty="0" smtClean="0">
                <a:solidFill>
                  <a:schemeClr val="bg1"/>
                </a:solidFill>
              </a:rPr>
              <a:t>ELMAN</a:t>
            </a:r>
            <a:r>
              <a:rPr lang="cs-CZ" sz="2800" dirty="0">
                <a:solidFill>
                  <a:schemeClr val="bg1"/>
                </a:solidFill>
              </a:rPr>
              <a:t>, J. a </a:t>
            </a:r>
            <a:r>
              <a:rPr lang="cs-CZ" sz="2800" dirty="0" err="1">
                <a:solidFill>
                  <a:schemeClr val="bg1"/>
                </a:solidFill>
              </a:rPr>
              <a:t>Michalíček</a:t>
            </a:r>
            <a:r>
              <a:rPr lang="cs-CZ" sz="2800" dirty="0">
                <a:solidFill>
                  <a:schemeClr val="bg1"/>
                </a:solidFill>
              </a:rPr>
              <a:t>, V. Česko-Anglický technický slovník, 1. vyd. Praha: Sobotáles, 2002. </a:t>
            </a:r>
            <a:endParaRPr lang="en-GB" sz="2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1609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600200" y="1268760"/>
            <a:ext cx="6096000" cy="18796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6600" b="1" dirty="0" smtClean="0">
                <a:ln/>
                <a:solidFill>
                  <a:schemeClr val="accent3"/>
                </a:solidFill>
              </a:rPr>
              <a:t>REFERENCE-OBRÁZKY</a:t>
            </a:r>
            <a:endParaRPr lang="en-GB" sz="6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05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3" name="wind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6"/>
          <p:cNvSpPr txBox="1">
            <a:spLocks/>
          </p:cNvSpPr>
          <p:nvPr/>
        </p:nvSpPr>
        <p:spPr>
          <a:xfrm>
            <a:off x="899593" y="1988840"/>
            <a:ext cx="7272808" cy="15841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600" dirty="0">
              <a:solidFill>
                <a:schemeClr val="tx2"/>
              </a:solidFill>
            </a:endParaRP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899593" y="404664"/>
            <a:ext cx="7272808" cy="4464496"/>
          </a:xfrm>
        </p:spPr>
        <p:txBody>
          <a:bodyPr>
            <a:noAutofit/>
          </a:bodyPr>
          <a:lstStyle/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Snímek </a:t>
            </a:r>
            <a:r>
              <a:rPr lang="cs-CZ" sz="2200" dirty="0" smtClean="0">
                <a:solidFill>
                  <a:schemeClr val="bg1"/>
                </a:solidFill>
              </a:rPr>
              <a:t>10 </a:t>
            </a:r>
            <a:r>
              <a:rPr lang="cs-CZ" sz="2200" dirty="0">
                <a:solidFill>
                  <a:schemeClr val="bg1"/>
                </a:solidFill>
              </a:rPr>
              <a:t>[cit. 2013-22-08] Dostupný pod licencí Public </a:t>
            </a:r>
            <a:r>
              <a:rPr lang="cs-CZ" sz="2200" dirty="0" err="1">
                <a:solidFill>
                  <a:schemeClr val="bg1"/>
                </a:solidFill>
              </a:rPr>
              <a:t>Domain</a:t>
            </a:r>
            <a:r>
              <a:rPr lang="cs-CZ" sz="2200" dirty="0">
                <a:solidFill>
                  <a:schemeClr val="bg1"/>
                </a:solidFill>
              </a:rPr>
              <a:t> na WWW </a:t>
            </a:r>
            <a:r>
              <a:rPr lang="cs-CZ" sz="2200" dirty="0" smtClean="0">
                <a:solidFill>
                  <a:schemeClr val="bg1"/>
                </a:solidFill>
                <a:hlinkClick r:id="rId3"/>
              </a:rPr>
              <a:t>http</a:t>
            </a:r>
            <a:r>
              <a:rPr lang="cs-CZ" sz="2200" dirty="0">
                <a:solidFill>
                  <a:schemeClr val="bg1"/>
                </a:solidFill>
                <a:hlinkClick r:id="rId3"/>
              </a:rPr>
              <a:t>://</a:t>
            </a:r>
            <a:r>
              <a:rPr lang="cs-CZ" sz="2200" dirty="0" smtClean="0">
                <a:solidFill>
                  <a:schemeClr val="bg1"/>
                </a:solidFill>
                <a:hlinkClick r:id="rId3"/>
              </a:rPr>
              <a:t>en.wikipedia.org/wiki/File:Modern_Hunting_Rifle.jpg</a:t>
            </a:r>
            <a:endParaRPr lang="cs-CZ" sz="2200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Snímek 11 [cit</a:t>
            </a:r>
            <a:r>
              <a:rPr lang="cs-CZ" sz="2200" dirty="0">
                <a:solidFill>
                  <a:schemeClr val="bg1"/>
                </a:solidFill>
              </a:rPr>
              <a:t>. 2013-22-08] Dostupný pod licencí Public </a:t>
            </a:r>
            <a:r>
              <a:rPr lang="cs-CZ" sz="2200" dirty="0" err="1">
                <a:solidFill>
                  <a:schemeClr val="bg1"/>
                </a:solidFill>
              </a:rPr>
              <a:t>Domain</a:t>
            </a:r>
            <a:r>
              <a:rPr lang="cs-CZ" sz="2200" dirty="0">
                <a:solidFill>
                  <a:schemeClr val="bg1"/>
                </a:solidFill>
              </a:rPr>
              <a:t> na WWW </a:t>
            </a:r>
            <a:r>
              <a:rPr lang="cs-CZ" sz="2200" dirty="0" smtClean="0">
                <a:solidFill>
                  <a:schemeClr val="bg1"/>
                </a:solidFill>
                <a:hlinkClick r:id="rId4"/>
              </a:rPr>
              <a:t>http</a:t>
            </a:r>
            <a:r>
              <a:rPr lang="cs-CZ" sz="2200" dirty="0">
                <a:solidFill>
                  <a:schemeClr val="bg1"/>
                </a:solidFill>
                <a:hlinkClick r:id="rId4"/>
              </a:rPr>
              <a:t>://</a:t>
            </a:r>
            <a:r>
              <a:rPr lang="cs-CZ" sz="2200" dirty="0" smtClean="0">
                <a:solidFill>
                  <a:schemeClr val="bg1"/>
                </a:solidFill>
                <a:hlinkClick r:id="rId4"/>
              </a:rPr>
              <a:t>commons.wikimedia.org/wiki/File:Remington_M870_12_Gauge.jpg</a:t>
            </a:r>
            <a:endParaRPr lang="cs-CZ" sz="2200" dirty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Snímek 12 </a:t>
            </a:r>
            <a:r>
              <a:rPr lang="cs-CZ" sz="2200" dirty="0">
                <a:solidFill>
                  <a:schemeClr val="bg1"/>
                </a:solidFill>
              </a:rPr>
              <a:t>[cit. 2013-22-08] Dostupný pod licencí Public </a:t>
            </a:r>
            <a:r>
              <a:rPr lang="cs-CZ" sz="2200" dirty="0" err="1">
                <a:solidFill>
                  <a:schemeClr val="bg1"/>
                </a:solidFill>
              </a:rPr>
              <a:t>Domain</a:t>
            </a:r>
            <a:r>
              <a:rPr lang="cs-CZ" sz="2200" dirty="0">
                <a:solidFill>
                  <a:schemeClr val="bg1"/>
                </a:solidFill>
              </a:rPr>
              <a:t> na WWW </a:t>
            </a:r>
            <a:r>
              <a:rPr lang="cs-CZ" sz="2200" dirty="0" smtClean="0">
                <a:solidFill>
                  <a:schemeClr val="bg1"/>
                </a:solidFill>
                <a:hlinkClick r:id="rId5"/>
              </a:rPr>
              <a:t>http</a:t>
            </a:r>
            <a:r>
              <a:rPr lang="cs-CZ" sz="2200" dirty="0">
                <a:solidFill>
                  <a:schemeClr val="bg1"/>
                </a:solidFill>
                <a:hlinkClick r:id="rId5"/>
              </a:rPr>
              <a:t>://commons.wikimedia.org/wiki/File:Nancy_Johnson_(sport_shooter)_</a:t>
            </a:r>
            <a:r>
              <a:rPr lang="cs-CZ" sz="2200" dirty="0" smtClean="0">
                <a:solidFill>
                  <a:schemeClr val="bg1"/>
                </a:solidFill>
                <a:hlinkClick r:id="rId5"/>
              </a:rPr>
              <a:t>4.jpg?uselang=cs</a:t>
            </a:r>
            <a:endParaRPr lang="cs-CZ" sz="2200" dirty="0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200" dirty="0"/>
              <a:t>Snímek </a:t>
            </a:r>
            <a:r>
              <a:rPr lang="cs-CZ" sz="2200" dirty="0" smtClean="0"/>
              <a:t>19 </a:t>
            </a:r>
            <a:r>
              <a:rPr lang="cs-CZ" sz="2200" dirty="0">
                <a:solidFill>
                  <a:schemeClr val="bg1"/>
                </a:solidFill>
              </a:rPr>
              <a:t>[cit. 2013-22-08] Dostupný pod licencí Public </a:t>
            </a:r>
            <a:r>
              <a:rPr lang="cs-CZ" sz="2200" dirty="0" err="1">
                <a:solidFill>
                  <a:schemeClr val="bg1"/>
                </a:solidFill>
              </a:rPr>
              <a:t>Domain</a:t>
            </a:r>
            <a:r>
              <a:rPr lang="cs-CZ" sz="2200" dirty="0">
                <a:solidFill>
                  <a:schemeClr val="bg1"/>
                </a:solidFill>
              </a:rPr>
              <a:t> na WWW </a:t>
            </a:r>
            <a:r>
              <a:rPr lang="cs-CZ" sz="2200" dirty="0">
                <a:hlinkClick r:id="rId6"/>
              </a:rPr>
              <a:t>http://</a:t>
            </a:r>
            <a:r>
              <a:rPr lang="cs-CZ" sz="2200" dirty="0" smtClean="0">
                <a:hlinkClick r:id="rId6"/>
              </a:rPr>
              <a:t>commons.wikimedia.org/wiki/File:CoachGun.JPG</a:t>
            </a:r>
            <a:endParaRPr lang="cs-CZ" sz="22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76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7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6"/>
          <p:cNvSpPr txBox="1">
            <a:spLocks/>
          </p:cNvSpPr>
          <p:nvPr/>
        </p:nvSpPr>
        <p:spPr>
          <a:xfrm>
            <a:off x="899593" y="1988840"/>
            <a:ext cx="7272808" cy="15841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600" dirty="0">
              <a:solidFill>
                <a:schemeClr val="tx2"/>
              </a:solidFill>
            </a:endParaRP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899593" y="404664"/>
            <a:ext cx="7272808" cy="4464496"/>
          </a:xfrm>
        </p:spPr>
        <p:txBody>
          <a:bodyPr>
            <a:noAutofit/>
          </a:bodyPr>
          <a:lstStyle/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200" dirty="0" smtClean="0"/>
              <a:t>Snímek </a:t>
            </a:r>
            <a:r>
              <a:rPr lang="cs-CZ" sz="2200" dirty="0"/>
              <a:t>16 </a:t>
            </a:r>
            <a:r>
              <a:rPr lang="cs-CZ" sz="2200" dirty="0">
                <a:solidFill>
                  <a:schemeClr val="bg1"/>
                </a:solidFill>
              </a:rPr>
              <a:t>[cit. 2013-22-08] Dostupný pod licencí Public </a:t>
            </a:r>
            <a:r>
              <a:rPr lang="cs-CZ" sz="2200" dirty="0" err="1">
                <a:solidFill>
                  <a:schemeClr val="bg1"/>
                </a:solidFill>
              </a:rPr>
              <a:t>Domain</a:t>
            </a:r>
            <a:r>
              <a:rPr lang="cs-CZ" sz="2200" dirty="0">
                <a:solidFill>
                  <a:schemeClr val="bg1"/>
                </a:solidFill>
              </a:rPr>
              <a:t> na WWW 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hlinkClick r:id="rId3"/>
              </a:rPr>
              <a:t>http</a:t>
            </a:r>
            <a:r>
              <a:rPr lang="cs-CZ" sz="2200" dirty="0">
                <a:hlinkClick r:id="rId3"/>
              </a:rPr>
              <a:t>://en.wikipedia.org/wiki/File:Booth_deringer.jpg</a:t>
            </a:r>
            <a:endParaRPr lang="cs-CZ" sz="2200" dirty="0"/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2200" dirty="0"/>
              <a:t>Snímek 19 </a:t>
            </a:r>
            <a:r>
              <a:rPr lang="cs-CZ" sz="2200" dirty="0">
                <a:solidFill>
                  <a:schemeClr val="bg1"/>
                </a:solidFill>
              </a:rPr>
              <a:t>[cit. 2013-22-08] Dostupný pod licencí Public </a:t>
            </a:r>
            <a:r>
              <a:rPr lang="cs-CZ" sz="2200" dirty="0" err="1">
                <a:solidFill>
                  <a:schemeClr val="bg1"/>
                </a:solidFill>
              </a:rPr>
              <a:t>Domain</a:t>
            </a:r>
            <a:r>
              <a:rPr lang="cs-CZ" sz="2200" dirty="0">
                <a:solidFill>
                  <a:schemeClr val="bg1"/>
                </a:solidFill>
              </a:rPr>
              <a:t> na WWW </a:t>
            </a:r>
            <a:r>
              <a:rPr lang="cs-CZ" sz="2200" dirty="0" smtClean="0">
                <a:hlinkClick r:id="rId4"/>
              </a:rPr>
              <a:t>http</a:t>
            </a:r>
            <a:r>
              <a:rPr lang="cs-CZ" sz="2200" dirty="0">
                <a:hlinkClick r:id="rId4"/>
              </a:rPr>
              <a:t>://commons.wikimedia.org/wiki/File:Double_Rifle_from_Maximilian_Prince_of_Wied.jpg</a:t>
            </a:r>
            <a:endParaRPr lang="cs-CZ" sz="2200" dirty="0"/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cs-CZ" sz="2200" dirty="0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anose="05000000000000000000" pitchFamily="2" charset="2"/>
              <a:buChar char="Ø"/>
            </a:pP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68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wind.wav"/>
          </p:stSnd>
        </p:sndAc>
      </p:transition>
    </mc:Choice>
    <mc:Fallback xmlns="">
      <p:transition spd="slow">
        <p:fade/>
        <p:sndAc>
          <p:stSnd>
            <p:snd r:embed="rId5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RY">
  <a:themeElements>
    <a:clrScheme name="Motiv systému Offic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Arrial Narrow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BERRY</Template>
  <TotalTime>3240</TotalTime>
  <Words>892</Words>
  <Application>Microsoft Office PowerPoint</Application>
  <PresentationFormat>Předvádění na obrazovce (4:3)</PresentationFormat>
  <Paragraphs>161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BERRY</vt:lpstr>
      <vt:lpstr>Prezentace aplikace PowerPoint</vt:lpstr>
      <vt:lpstr>Prezentace aplikace PowerPoint</vt:lpstr>
      <vt:lpstr>REVISION</vt:lpstr>
      <vt:lpstr>Prezentace aplikace PowerPoint</vt:lpstr>
      <vt:lpstr>HUNTING AND SPORT GUNS</vt:lpstr>
      <vt:lpstr>Prezentace aplikace PowerPoint</vt:lpstr>
      <vt:lpstr>EXPANSION DEVICE</vt:lpstr>
      <vt:lpstr>Prezentace aplikace PowerPoint</vt:lpstr>
      <vt:lpstr>Prezentace aplikace PowerPoint</vt:lpstr>
      <vt:lpstr>HUNTING GUN</vt:lpstr>
      <vt:lpstr>SHOTGUN</vt:lpstr>
      <vt:lpstr>SPORTS GUN</vt:lpstr>
      <vt:lpstr>NOMENCLATURE OF HUNTING GUNS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DOUBLE BARRELED SHOTGUN</vt:lpstr>
      <vt:lpstr>FLOBERT RIFLE</vt:lpstr>
      <vt:lpstr>PARTS OF HUNTING GUNS</vt:lpstr>
      <vt:lpstr>Prezentace aplikace PowerPoint</vt:lpstr>
      <vt:lpstr>Prezentace aplikace PowerPoint</vt:lpstr>
      <vt:lpstr>Prezentace aplikace PowerPoint</vt:lpstr>
      <vt:lpstr>QUIZ</vt:lpstr>
      <vt:lpstr>Prezentace aplikace PowerPoint</vt:lpstr>
      <vt:lpstr>SUMMARY</vt:lpstr>
      <vt:lpstr>Prezentace aplikace PowerPoint</vt:lpstr>
      <vt:lpstr>REFERENCE-TEXT</vt:lpstr>
      <vt:lpstr>Prezentace aplikace PowerPoint</vt:lpstr>
      <vt:lpstr>REFERENCE-OBRÁZKY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Pavel</cp:lastModifiedBy>
  <cp:revision>69</cp:revision>
  <dcterms:created xsi:type="dcterms:W3CDTF">2012-08-29T17:12:43Z</dcterms:created>
  <dcterms:modified xsi:type="dcterms:W3CDTF">2013-11-06T14:28:13Z</dcterms:modified>
</cp:coreProperties>
</file>