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6"/>
  </p:notesMasterIdLst>
  <p:sldIdLst>
    <p:sldId id="256" r:id="rId2"/>
    <p:sldId id="257" r:id="rId3"/>
    <p:sldId id="302" r:id="rId4"/>
    <p:sldId id="258" r:id="rId5"/>
    <p:sldId id="303" r:id="rId6"/>
    <p:sldId id="259" r:id="rId7"/>
    <p:sldId id="260" r:id="rId8"/>
    <p:sldId id="263" r:id="rId9"/>
    <p:sldId id="289" r:id="rId10"/>
    <p:sldId id="290" r:id="rId11"/>
    <p:sldId id="264" r:id="rId12"/>
    <p:sldId id="279" r:id="rId13"/>
    <p:sldId id="301" r:id="rId14"/>
    <p:sldId id="304" r:id="rId15"/>
    <p:sldId id="292" r:id="rId16"/>
    <p:sldId id="299" r:id="rId17"/>
    <p:sldId id="305" r:id="rId18"/>
    <p:sldId id="293" r:id="rId19"/>
    <p:sldId id="306" r:id="rId20"/>
    <p:sldId id="294" r:id="rId21"/>
    <p:sldId id="307" r:id="rId22"/>
    <p:sldId id="298" r:id="rId23"/>
    <p:sldId id="308" r:id="rId24"/>
    <p:sldId id="29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00" y="-8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125E4-837B-4A99-ADE7-C12CF4CD2497}" type="datetimeFigureOut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54B3E8-5EF4-4DE3-B996-E08F284796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507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00200" y="1524000"/>
            <a:ext cx="6096000" cy="18796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lnSpc>
                <a:spcPct val="95000"/>
              </a:lnSpc>
              <a:defRPr sz="5400"/>
            </a:lvl1pPr>
          </a:lstStyle>
          <a:p>
            <a:pPr lvl="0"/>
            <a:r>
              <a:rPr lang="cs-CZ" altLang="en-US" noProof="0" smtClean="0"/>
              <a:t>Kliknutím lze upravit styl.</a:t>
            </a:r>
            <a:endParaRPr lang="en-GB" alt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82750" y="4076700"/>
            <a:ext cx="5861050" cy="12573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altLang="en-US" noProof="0" smtClean="0"/>
              <a:t>Kliknutím lze upravit styl předlohy.</a:t>
            </a:r>
            <a:endParaRPr lang="en-GB" alt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2C31CDD-046C-4AFD-9EB6-EC75ADB74683}" type="datetime1">
              <a:rPr lang="en-GB" smtClean="0"/>
              <a:t>06/11/2013</a:t>
            </a:fld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CF3780E-2699-419B-BD9E-19D3C21BBF5C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947417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974B31-04B7-4D3B-AAE1-E98FC2C1FE37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968682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2971800"/>
            <a:ext cx="3810000" cy="3124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971800"/>
            <a:ext cx="3810000" cy="3124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BED23A5-9D14-4FE8-9261-AF7E3C2005CC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160427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4E4FE0D-DCCE-4AEF-A2D3-E926F6F5C3A8}" type="datetime1">
              <a:rPr lang="en-GB" smtClean="0"/>
              <a:t>06/11/2013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80391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D3B24C-EAFD-43C4-B764-F2A944E5BBD0}" type="datetime1">
              <a:rPr lang="en-GB" smtClean="0"/>
              <a:t>06/11/2013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01561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8B4F924-FAD8-42F5-BADF-0A518A8AB042}" type="datetime1">
              <a:rPr lang="en-GB" smtClean="0"/>
              <a:t>06/11/2013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3816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27643B5-39D7-4A47-BB3A-4CCCC2C7AFB2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893007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077EBA-13A8-49CB-9C22-67797A4AD022}" type="datetime1">
              <a:rPr lang="en-GB" smtClean="0"/>
              <a:t>06/11/2013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313691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CC217D-26BC-43B3-945B-2A0642AC49F6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56781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1447800"/>
            <a:ext cx="1943100" cy="4648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447800"/>
            <a:ext cx="5676900" cy="4648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C04D669-207D-497D-9831-49A1F9C55F43}" type="datetime1">
              <a:rPr lang="en-GB" smtClean="0"/>
              <a:t>06/11/2013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825966"/>
      </p:ext>
    </p:extLst>
  </p:cSld>
  <p:clrMapOvr>
    <a:masterClrMapping/>
  </p:clrMapOvr>
  <p:transition spd="slow">
    <p:strips dir="ld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447800"/>
            <a:ext cx="77724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styl.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2971800"/>
            <a:ext cx="77724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Kliknutím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BE3621"/>
                </a:solidFill>
              </a:defRPr>
            </a:lvl1pPr>
          </a:lstStyle>
          <a:p>
            <a:fld id="{0BF00205-D130-4EEB-B54B-7276EAED25FC}" type="datetime1">
              <a:rPr lang="en-GB" smtClean="0"/>
              <a:t>06/11/2013</a:t>
            </a:fld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BE3621"/>
                </a:solidFill>
              </a:defRPr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BE3621"/>
                </a:solidFill>
              </a:defRPr>
            </a:lvl1pPr>
          </a:lstStyle>
          <a:p>
            <a:fld id="{622D306C-8A99-4977-9152-8721D4F00AC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44" name="FormatShape" descr="\\Catalpa\standdsk\Mirrors\Ofc97Adm\Clipart\Photos\SPORTS\SKIING.JPG" hidden="1"/>
          <p:cNvSpPr>
            <a:spLocks noChangeArrowheads="1"/>
          </p:cNvSpPr>
          <p:nvPr/>
        </p:nvSpPr>
        <p:spPr bwMode="auto">
          <a:xfrm>
            <a:off x="-1333500" y="1701800"/>
            <a:ext cx="1181100" cy="825500"/>
          </a:xfrm>
          <a:prstGeom prst="rect">
            <a:avLst/>
          </a:prstGeom>
          <a:noFill/>
          <a:ln w="101600" cmpd="thinThick">
            <a:solidFill>
              <a:schemeClr val="tx2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15"/>
                  <a:srcRect/>
                  <a:stretch>
                    <a:fillRect/>
                  </a:stretch>
                </a:blip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en-US" altLang="en-US">
              <a:solidFill>
                <a:srgbClr val="BE362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strips dir="ld"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rgbClr val="BE362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rgbClr val="BE362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rgbClr val="BE362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rgbClr val="BE362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rgbClr val="BE362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BE362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BE362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BE362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BE362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rgbClr val="BE362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hyperlink" Target="http://en.wikipedia.org/wiki/File:Springpiston.jpg" TargetMode="External"/><Relationship Id="rId7" Type="http://schemas.openxmlformats.org/officeDocument/2006/relationships/hyperlink" Target="http://commons.wikimedia.org/wiki/File:Orava_smallbore_rifle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Jeremy_Teela_2002_Winter_Olympics.jpg" TargetMode="External"/><Relationship Id="rId5" Type="http://schemas.openxmlformats.org/officeDocument/2006/relationships/hyperlink" Target="http://commons.wikimedia.org/wiki/File:Gamo_aperta.jpg" TargetMode="External"/><Relationship Id="rId4" Type="http://schemas.openxmlformats.org/officeDocument/2006/relationships/hyperlink" Target="http://commons.wikimedia.org/wiki/File:Gamo_da_tiro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14344421"/>
              </p:ext>
            </p:extLst>
          </p:nvPr>
        </p:nvGraphicFramePr>
        <p:xfrm>
          <a:off x="611560" y="1332826"/>
          <a:ext cx="7848872" cy="4688462"/>
        </p:xfrm>
        <a:graphic>
          <a:graphicData uri="http://schemas.openxmlformats.org/drawingml/2006/table">
            <a:tbl>
              <a:tblPr>
                <a:tableStyleId>{ED083AE6-46FA-4A59-8FB0-9F97EB10719F}</a:tableStyleId>
              </a:tblPr>
              <a:tblGrid>
                <a:gridCol w="2528644"/>
                <a:gridCol w="5320228"/>
              </a:tblGrid>
              <a:tr h="4941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SŠ: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SŠ-COP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Uherský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en-GB" sz="28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Brod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4941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Autor: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Ing. Hana Kubišová, Ph.D.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9011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Název prezentace (DUMu):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Sports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  <a:r>
                        <a:rPr kumimoji="0" lang="cs-CZ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Guns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pitchFamily="34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17150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Název sady: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en-GB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Technical English for students of study branch </a:t>
                      </a:r>
                      <a:r>
                        <a:rPr kumimoji="0" lang="en-US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Technician 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G</a:t>
                      </a:r>
                      <a:r>
                        <a:rPr kumimoji="0" lang="en-US" sz="2800" u="none" strike="noStrike" kern="1200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unsmith</a:t>
                      </a:r>
                      <a:r>
                        <a:rPr kumimoji="0" lang="cs-CZ" sz="2800" u="none" strike="noStrike" kern="1200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nd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3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 </a:t>
                      </a: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and 4</a:t>
                      </a:r>
                      <a:r>
                        <a:rPr lang="cs-CZ" sz="2800" kern="1200" baseline="300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 </a:t>
                      </a:r>
                      <a:r>
                        <a:rPr lang="cs-CZ" sz="2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class</a:t>
                      </a:r>
                      <a:endParaRPr lang="en-GB" sz="2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020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Číslo projektu:</a:t>
                      </a:r>
                      <a:endParaRPr kumimoji="0" lang="en-GB" sz="2200" b="0" i="1" u="none" strike="noStrike" cap="none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CZ.1.07./1.5.00/34.0727</a:t>
                      </a:r>
                      <a:endParaRPr kumimoji="0" lang="en-GB" sz="2800" b="1" i="0" u="none" strike="noStrike" cap="none" normalizeH="0" baseline="0" noProof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  <a:tr h="5020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Datum </a:t>
                      </a:r>
                      <a:r>
                        <a:rPr kumimoji="0" lang="en-GB" sz="2200" u="none" strike="noStrike" cap="none" normalizeH="0" baseline="0" noProof="0" dirty="0" err="1" smtClean="0">
                          <a:ln>
                            <a:noFill/>
                          </a:ln>
                          <a:effectLst/>
                        </a:rPr>
                        <a:t>vzniku</a:t>
                      </a:r>
                      <a:r>
                        <a:rPr kumimoji="0" lang="en-GB" sz="22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:</a:t>
                      </a:r>
                      <a:endParaRPr kumimoji="0" lang="en-GB" sz="2200" b="0" i="1" u="none" strike="noStrike" cap="none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4</a:t>
                      </a:r>
                      <a:r>
                        <a:rPr kumimoji="0" lang="en-GB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.</a:t>
                      </a:r>
                      <a:r>
                        <a:rPr kumimoji="0" lang="cs-CZ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10.</a:t>
                      </a:r>
                      <a:r>
                        <a:rPr kumimoji="0" lang="en-GB" sz="2800" u="none" strike="noStrike" cap="none" normalizeH="0" baseline="0" noProof="0" smtClean="0">
                          <a:ln>
                            <a:noFill/>
                          </a:ln>
                          <a:effectLst/>
                        </a:rPr>
                        <a:t>201</a:t>
                      </a:r>
                      <a:r>
                        <a:rPr kumimoji="0" lang="cs-CZ" sz="2800" u="none" strike="noStrike" cap="none" normalizeH="0" baseline="0" noProof="0" dirty="0" smtClean="0">
                          <a:ln>
                            <a:noFill/>
                          </a:ln>
                          <a:effectLst/>
                        </a:rPr>
                        <a:t>2</a:t>
                      </a:r>
                      <a:endParaRPr kumimoji="0" lang="en-GB" sz="2800" b="1" i="0" u="none" strike="noStrike" cap="none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91444" marR="91444" marT="45676" marB="45676" anchor="ctr" horzOverflow="overflow"/>
                </a:tc>
              </a:tr>
            </a:tbl>
          </a:graphicData>
        </a:graphic>
      </p:graphicFrame>
      <p:sp>
        <p:nvSpPr>
          <p:cNvPr id="6" name="Text Box 43"/>
          <p:cNvSpPr txBox="1">
            <a:spLocks noChangeArrowheads="1"/>
          </p:cNvSpPr>
          <p:nvPr/>
        </p:nvSpPr>
        <p:spPr bwMode="auto">
          <a:xfrm>
            <a:off x="468313" y="6021288"/>
            <a:ext cx="83486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cs-CZ" i="1" dirty="0" smtClean="0">
                <a:solidFill>
                  <a:srgbClr val="000000"/>
                </a:solidFill>
                <a:latin typeface="+mj-lt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>
          <a:xfrm>
            <a:off x="6588224" y="6356176"/>
            <a:ext cx="1905000" cy="457200"/>
          </a:xfrm>
        </p:spPr>
        <p:txBody>
          <a:bodyPr/>
          <a:lstStyle/>
          <a:p>
            <a:fld id="{622D306C-8A99-4977-9152-8721D4F00AC4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2424" y="115303"/>
            <a:ext cx="3960440" cy="86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96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4"/>
          <p:cNvSpPr txBox="1">
            <a:spLocks/>
          </p:cNvSpPr>
          <p:nvPr/>
        </p:nvSpPr>
        <p:spPr>
          <a:xfrm>
            <a:off x="1095023" y="1268760"/>
            <a:ext cx="6965245" cy="7392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en-GB" sz="3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obsah 5"/>
          <p:cNvSpPr txBox="1">
            <a:spLocks/>
          </p:cNvSpPr>
          <p:nvPr/>
        </p:nvSpPr>
        <p:spPr>
          <a:xfrm>
            <a:off x="827584" y="2132856"/>
            <a:ext cx="7560840" cy="432048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Záměrem této sady výukových materiálů s názvem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Technical</a:t>
            </a:r>
            <a:r>
              <a:rPr lang="cs-CZ" sz="2800" b="1" u="sng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b="1" u="sng" dirty="0" err="1" smtClean="0">
                <a:solidFill>
                  <a:schemeClr val="tx1"/>
                </a:solidFill>
                <a:cs typeface="Arial" charset="0"/>
              </a:rPr>
              <a:t>English</a:t>
            </a:r>
            <a:r>
              <a:rPr lang="cs-CZ" sz="2800" b="1" dirty="0" smtClean="0">
                <a:solidFill>
                  <a:schemeClr val="tx1"/>
                </a:solidFill>
                <a:cs typeface="Arial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 ukázat žákům, kteří se v této oblasti vzdělávají, jaký byl vývoj zbraní.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 (prezentace) v této sadě popíší postupně tematické oblasti, které jsou probírány v předmětu Anglický jazyk na naší SŠ. </a:t>
            </a:r>
          </a:p>
          <a:p>
            <a:pPr algn="just"/>
            <a:endParaRPr lang="cs-CZ" sz="2800" dirty="0" smtClean="0">
              <a:solidFill>
                <a:schemeClr val="tx1"/>
              </a:solidFill>
              <a:cs typeface="Arial" charset="0"/>
            </a:endParaRPr>
          </a:p>
          <a:p>
            <a:pPr algn="just"/>
            <a:r>
              <a:rPr lang="cs-CZ" sz="2800" dirty="0" smtClean="0">
                <a:solidFill>
                  <a:schemeClr val="tx1"/>
                </a:solidFill>
                <a:cs typeface="Arial" charset="0"/>
              </a:rPr>
              <a:t>Konkrétně tato prezentace je zaměřena na sportovní zbraně. </a:t>
            </a:r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0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924944"/>
            <a:ext cx="6096000" cy="1122536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REVISION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123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556792"/>
            <a:ext cx="7632848" cy="482453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800" dirty="0" err="1">
                <a:solidFill>
                  <a:schemeClr val="tx1"/>
                </a:solidFill>
              </a:rPr>
              <a:t>What</a:t>
            </a:r>
            <a:r>
              <a:rPr lang="cs-CZ" sz="2800" dirty="0">
                <a:solidFill>
                  <a:schemeClr val="tx1"/>
                </a:solidFill>
              </a:rPr>
              <a:t> do </a:t>
            </a:r>
            <a:r>
              <a:rPr lang="cs-CZ" sz="2800" dirty="0" err="1">
                <a:solidFill>
                  <a:schemeClr val="tx1"/>
                </a:solidFill>
              </a:rPr>
              <a:t>you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remember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about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hunting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gun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800" dirty="0">
                <a:solidFill>
                  <a:schemeClr val="tx1"/>
                </a:solidFill>
              </a:rPr>
              <a:t>Do </a:t>
            </a:r>
            <a:r>
              <a:rPr lang="cs-CZ" sz="2800" dirty="0" err="1">
                <a:solidFill>
                  <a:schemeClr val="tx1"/>
                </a:solidFill>
              </a:rPr>
              <a:t>you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know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main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parts</a:t>
            </a:r>
            <a:r>
              <a:rPr lang="cs-CZ" sz="2800" dirty="0">
                <a:solidFill>
                  <a:schemeClr val="tx1"/>
                </a:solidFill>
              </a:rPr>
              <a:t> of </a:t>
            </a:r>
            <a:r>
              <a:rPr lang="cs-CZ" sz="2800" dirty="0" err="1">
                <a:solidFill>
                  <a:schemeClr val="tx1"/>
                </a:solidFill>
              </a:rPr>
              <a:t>hunting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gun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800" dirty="0">
                <a:solidFill>
                  <a:schemeClr val="tx1"/>
                </a:solidFill>
              </a:rPr>
              <a:t>Do </a:t>
            </a:r>
            <a:r>
              <a:rPr lang="cs-CZ" sz="2800" dirty="0" err="1">
                <a:solidFill>
                  <a:schemeClr val="tx1"/>
                </a:solidFill>
              </a:rPr>
              <a:t>you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know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main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parts</a:t>
            </a:r>
            <a:r>
              <a:rPr lang="cs-CZ" sz="2800" dirty="0">
                <a:solidFill>
                  <a:schemeClr val="tx1"/>
                </a:solidFill>
              </a:rPr>
              <a:t> of </a:t>
            </a:r>
            <a:r>
              <a:rPr lang="cs-CZ" sz="2800" dirty="0" err="1">
                <a:solidFill>
                  <a:schemeClr val="tx1"/>
                </a:solidFill>
              </a:rPr>
              <a:t>sports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gun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800" dirty="0">
                <a:solidFill>
                  <a:schemeClr val="tx1"/>
                </a:solidFill>
              </a:rPr>
              <a:t>Do </a:t>
            </a:r>
            <a:r>
              <a:rPr lang="cs-CZ" sz="2800" dirty="0" err="1">
                <a:solidFill>
                  <a:schemeClr val="tx1"/>
                </a:solidFill>
              </a:rPr>
              <a:t>you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know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classification</a:t>
            </a:r>
            <a:r>
              <a:rPr lang="cs-CZ" sz="2800" dirty="0">
                <a:solidFill>
                  <a:schemeClr val="tx1"/>
                </a:solidFill>
              </a:rPr>
              <a:t> of </a:t>
            </a:r>
            <a:r>
              <a:rPr lang="cs-CZ" sz="2800" dirty="0" err="1">
                <a:solidFill>
                  <a:schemeClr val="tx1"/>
                </a:solidFill>
              </a:rPr>
              <a:t>hunting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guns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according</a:t>
            </a:r>
            <a:r>
              <a:rPr lang="cs-CZ" sz="2800" dirty="0">
                <a:solidFill>
                  <a:schemeClr val="tx1"/>
                </a:solidFill>
              </a:rPr>
              <a:t> to </a:t>
            </a:r>
            <a:r>
              <a:rPr lang="cs-CZ" sz="2800" dirty="0" err="1">
                <a:solidFill>
                  <a:schemeClr val="tx1"/>
                </a:solidFill>
              </a:rPr>
              <a:t>version</a:t>
            </a:r>
            <a:r>
              <a:rPr lang="cs-CZ" sz="2800" dirty="0">
                <a:solidFill>
                  <a:schemeClr val="tx1"/>
                </a:solidFill>
              </a:rPr>
              <a:t> of bore?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r>
              <a:rPr lang="cs-CZ" sz="2800" dirty="0">
                <a:solidFill>
                  <a:schemeClr val="tx1"/>
                </a:solidFill>
              </a:rPr>
              <a:t>Do </a:t>
            </a:r>
            <a:r>
              <a:rPr lang="cs-CZ" sz="2800" dirty="0" err="1">
                <a:solidFill>
                  <a:schemeClr val="tx1"/>
                </a:solidFill>
              </a:rPr>
              <a:t>you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know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classification</a:t>
            </a:r>
            <a:r>
              <a:rPr lang="cs-CZ" sz="2800" dirty="0">
                <a:solidFill>
                  <a:schemeClr val="tx1"/>
                </a:solidFill>
              </a:rPr>
              <a:t> of </a:t>
            </a:r>
            <a:r>
              <a:rPr lang="cs-CZ" sz="2800" dirty="0" err="1">
                <a:solidFill>
                  <a:schemeClr val="tx1"/>
                </a:solidFill>
              </a:rPr>
              <a:t>hunting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guns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according</a:t>
            </a:r>
            <a:r>
              <a:rPr lang="cs-CZ" sz="2800" dirty="0">
                <a:solidFill>
                  <a:schemeClr val="tx1"/>
                </a:solidFill>
              </a:rPr>
              <a:t> to </a:t>
            </a:r>
            <a:r>
              <a:rPr lang="cs-CZ" sz="2800" dirty="0" err="1">
                <a:solidFill>
                  <a:schemeClr val="tx1"/>
                </a:solidFill>
              </a:rPr>
              <a:t>the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err="1">
                <a:solidFill>
                  <a:schemeClr val="tx1"/>
                </a:solidFill>
              </a:rPr>
              <a:t>method</a:t>
            </a:r>
            <a:r>
              <a:rPr lang="cs-CZ" sz="2800" dirty="0">
                <a:solidFill>
                  <a:schemeClr val="tx1"/>
                </a:solidFill>
              </a:rPr>
              <a:t> of </a:t>
            </a:r>
            <a:r>
              <a:rPr lang="cs-CZ" sz="2800" dirty="0" err="1">
                <a:solidFill>
                  <a:schemeClr val="tx1"/>
                </a:solidFill>
              </a:rPr>
              <a:t>charging</a:t>
            </a:r>
            <a:r>
              <a:rPr lang="cs-CZ" sz="2800" dirty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60000"/>
              </a:lnSpc>
              <a:buFont typeface="Wingdings" panose="05000000000000000000" pitchFamily="2" charset="2"/>
              <a:buChar char="ü"/>
            </a:pP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284168"/>
            <a:ext cx="1905000" cy="457200"/>
          </a:xfrm>
        </p:spPr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4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41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924944"/>
            <a:ext cx="6096000" cy="1122536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SPORTS GUN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1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632848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emergence of </a:t>
            </a: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related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training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needs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Begin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develop</a:t>
            </a:r>
            <a:r>
              <a:rPr lang="cs-CZ" sz="2600" dirty="0" smtClean="0">
                <a:solidFill>
                  <a:schemeClr val="tx1"/>
                </a:solidFill>
              </a:rPr>
              <a:t> sport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competitions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Begin</a:t>
            </a:r>
            <a:r>
              <a:rPr lang="cs-CZ" sz="2600" dirty="0" smtClean="0">
                <a:solidFill>
                  <a:schemeClr val="tx1"/>
                </a:solidFill>
              </a:rPr>
              <a:t> to </a:t>
            </a:r>
            <a:r>
              <a:rPr lang="cs-CZ" sz="2600" dirty="0" err="1" smtClean="0">
                <a:solidFill>
                  <a:schemeClr val="tx1"/>
                </a:solidFill>
              </a:rPr>
              <a:t>modify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military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hunting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separate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production</a:t>
            </a:r>
            <a:r>
              <a:rPr lang="cs-CZ" sz="2600" dirty="0" smtClean="0">
                <a:solidFill>
                  <a:schemeClr val="tx1"/>
                </a:solidFill>
              </a:rPr>
              <a:t> of team </a:t>
            </a: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6</a:t>
            </a:fld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70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560840" cy="504056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marksmanship</a:t>
            </a:r>
            <a:r>
              <a:rPr lang="cs-CZ" sz="2600" dirty="0" smtClean="0">
                <a:solidFill>
                  <a:schemeClr val="tx1"/>
                </a:solidFill>
              </a:rPr>
              <a:t> has </a:t>
            </a:r>
            <a:r>
              <a:rPr lang="cs-CZ" sz="2600" dirty="0" err="1" smtClean="0">
                <a:solidFill>
                  <a:schemeClr val="tx1"/>
                </a:solidFill>
              </a:rPr>
              <a:t>become</a:t>
            </a:r>
            <a:r>
              <a:rPr lang="cs-CZ" sz="2600" dirty="0" smtClean="0">
                <a:solidFill>
                  <a:schemeClr val="tx1"/>
                </a:solidFill>
              </a:rPr>
              <a:t> very </a:t>
            </a:r>
            <a:r>
              <a:rPr lang="cs-CZ" sz="2600" dirty="0" err="1" smtClean="0">
                <a:solidFill>
                  <a:schemeClr val="tx1"/>
                </a:solidFill>
              </a:rPr>
              <a:t>popular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world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Sport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has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international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or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global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character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Spor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has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cs-CZ" sz="2600" dirty="0" smtClean="0">
                <a:solidFill>
                  <a:schemeClr val="tx1"/>
                </a:solidFill>
              </a:rPr>
              <a:t> a single </a:t>
            </a:r>
            <a:r>
              <a:rPr lang="cs-CZ" sz="2600" dirty="0" err="1" smtClean="0">
                <a:solidFill>
                  <a:schemeClr val="tx1"/>
                </a:solidFill>
              </a:rPr>
              <a:t>order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propositions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that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define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properties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fire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arms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disciplines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classified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according</a:t>
            </a:r>
            <a:r>
              <a:rPr lang="cs-CZ" sz="2600" dirty="0" smtClean="0">
                <a:solidFill>
                  <a:schemeClr val="tx1"/>
                </a:solidFill>
              </a:rPr>
              <a:t> to use in </a:t>
            </a:r>
            <a:r>
              <a:rPr lang="cs-CZ" sz="2600" dirty="0" err="1" smtClean="0">
                <a:solidFill>
                  <a:schemeClr val="tx1"/>
                </a:solidFill>
              </a:rPr>
              <a:t>firearms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disciplines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7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7272808" cy="446449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firearms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use to </a:t>
            </a:r>
            <a:r>
              <a:rPr lang="cs-CZ" sz="2600" dirty="0" err="1" smtClean="0">
                <a:solidFill>
                  <a:schemeClr val="tx1"/>
                </a:solidFill>
              </a:rPr>
              <a:t>shoot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at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target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These </a:t>
            </a:r>
            <a:r>
              <a:rPr lang="cs-CZ" sz="2600" dirty="0" err="1" smtClean="0">
                <a:solidFill>
                  <a:schemeClr val="tx1"/>
                </a:solidFill>
              </a:rPr>
              <a:t>include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following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types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firearms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mechanical-bow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gas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- </a:t>
            </a: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air </a:t>
            </a:r>
            <a:r>
              <a:rPr lang="cs-CZ" sz="2600" dirty="0" err="1" smtClean="0">
                <a:solidFill>
                  <a:schemeClr val="tx1"/>
                </a:solidFill>
              </a:rPr>
              <a:t>gun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air pistol,  a </a:t>
            </a:r>
            <a:r>
              <a:rPr lang="cs-CZ" sz="2600" dirty="0" err="1" smtClean="0">
                <a:solidFill>
                  <a:schemeClr val="tx1"/>
                </a:solidFill>
              </a:rPr>
              <a:t>gas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Sorting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sports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by </a:t>
            </a:r>
            <a:r>
              <a:rPr lang="cs-CZ" sz="2600" dirty="0" err="1" smtClean="0">
                <a:solidFill>
                  <a:schemeClr val="tx1"/>
                </a:solidFill>
              </a:rPr>
              <a:t>way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using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number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barrel</a:t>
            </a:r>
            <a:r>
              <a:rPr lang="cs-CZ" sz="2600" dirty="0" smtClean="0">
                <a:solidFill>
                  <a:schemeClr val="tx1"/>
                </a:solidFill>
              </a:rPr>
              <a:t>, type of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function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is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same</a:t>
            </a:r>
            <a:r>
              <a:rPr lang="cs-CZ" sz="2600" dirty="0" smtClean="0">
                <a:solidFill>
                  <a:schemeClr val="tx1"/>
                </a:solidFill>
              </a:rPr>
              <a:t> as </a:t>
            </a:r>
            <a:r>
              <a:rPr lang="cs-CZ" sz="2600" dirty="0" err="1" smtClean="0">
                <a:solidFill>
                  <a:schemeClr val="tx1"/>
                </a:solidFill>
              </a:rPr>
              <a:t>hunting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8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t="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6965245" cy="1202485"/>
          </a:xfrm>
        </p:spPr>
        <p:txBody>
          <a:bodyPr>
            <a:noAutofit/>
          </a:bodyPr>
          <a:lstStyle/>
          <a:p>
            <a:pPr algn="ctr"/>
            <a:r>
              <a:rPr lang="cs-CZ" sz="3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PICTURE OF AIRGUN</a:t>
            </a:r>
            <a:endParaRPr lang="en-GB" sz="3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72816"/>
            <a:ext cx="6984776" cy="4464496"/>
          </a:xfrm>
        </p:spPr>
        <p:txBody>
          <a:bodyPr>
            <a:normAutofit/>
          </a:bodyPr>
          <a:lstStyle/>
          <a:p>
            <a:pPr>
              <a:buClr>
                <a:srgbClr val="C84622"/>
              </a:buClr>
              <a:buNone/>
            </a:pPr>
            <a:endParaRPr lang="cs-CZ" sz="2800" dirty="0" smtClean="0"/>
          </a:p>
          <a:p>
            <a:pPr lvl="1">
              <a:buClr>
                <a:srgbClr val="C84622"/>
              </a:buClr>
            </a:pPr>
            <a:endParaRPr lang="cs-CZ" dirty="0"/>
          </a:p>
          <a:p>
            <a:pPr>
              <a:buClr>
                <a:srgbClr val="C84622"/>
              </a:buClr>
            </a:pPr>
            <a:endParaRPr lang="cs-CZ" sz="2600" dirty="0"/>
          </a:p>
          <a:p>
            <a:pPr>
              <a:buClr>
                <a:srgbClr val="C84622"/>
              </a:buClr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6965245" cy="1202485"/>
          </a:xfrm>
        </p:spPr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8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PICTUREs</a:t>
            </a:r>
            <a:r>
              <a:rPr lang="cs-CZ" sz="3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OF AIR PISTOLS </a:t>
            </a:r>
            <a:endParaRPr lang="en-GB" sz="38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72816"/>
            <a:ext cx="6984776" cy="4464496"/>
          </a:xfrm>
        </p:spPr>
        <p:txBody>
          <a:bodyPr>
            <a:normAutofit/>
          </a:bodyPr>
          <a:lstStyle/>
          <a:p>
            <a:pPr>
              <a:buClr>
                <a:srgbClr val="C84622"/>
              </a:buClr>
              <a:buNone/>
            </a:pPr>
            <a:endParaRPr lang="cs-CZ" sz="2800" dirty="0" smtClean="0"/>
          </a:p>
          <a:p>
            <a:pPr lvl="1">
              <a:buClr>
                <a:srgbClr val="C84622"/>
              </a:buClr>
            </a:pPr>
            <a:endParaRPr lang="cs-CZ" dirty="0"/>
          </a:p>
          <a:p>
            <a:pPr>
              <a:buClr>
                <a:srgbClr val="C84622"/>
              </a:buClr>
            </a:pPr>
            <a:endParaRPr lang="cs-CZ" sz="2600" dirty="0"/>
          </a:p>
          <a:p>
            <a:pPr>
              <a:buClr>
                <a:srgbClr val="C84622"/>
              </a:buClr>
            </a:pPr>
            <a:endParaRPr lang="en-GB" sz="2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26" name="Picture 2" descr="http://upload.wikimedia.org/wikipedia/commons/f/fc/Gamo_apert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19199"/>
            <a:ext cx="4536000" cy="44781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1" y="2100833"/>
            <a:ext cx="4536579" cy="45136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560840" cy="44644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ball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equipped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perfect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mechanical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sights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and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trigger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mechanism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sports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have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possibility</a:t>
            </a:r>
            <a:r>
              <a:rPr lang="cs-CZ" sz="2600" dirty="0" smtClean="0">
                <a:solidFill>
                  <a:schemeClr val="tx1"/>
                </a:solidFill>
              </a:rPr>
              <a:t> of fine and </a:t>
            </a:r>
            <a:r>
              <a:rPr lang="cs-CZ" sz="2600" dirty="0" err="1" smtClean="0">
                <a:solidFill>
                  <a:schemeClr val="tx1"/>
                </a:solidFill>
              </a:rPr>
              <a:t>precise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adjustment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have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got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shapped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butt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or</a:t>
            </a:r>
            <a:r>
              <a:rPr lang="cs-CZ" sz="2600" dirty="0" smtClean="0">
                <a:solidFill>
                  <a:schemeClr val="tx1"/>
                </a:solidFill>
              </a:rPr>
              <a:t> handle and many </a:t>
            </a:r>
            <a:r>
              <a:rPr lang="cs-CZ" sz="2600" dirty="0" err="1" smtClean="0">
                <a:solidFill>
                  <a:schemeClr val="tx1"/>
                </a:solidFill>
              </a:rPr>
              <a:t>other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accessories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11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560840" cy="4464496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shotguns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specially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adapted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of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thrown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asphalt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targets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shotguns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high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percentage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coverage-for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on </a:t>
            </a:r>
            <a:r>
              <a:rPr lang="cs-CZ" sz="2600" dirty="0" err="1" smtClean="0">
                <a:solidFill>
                  <a:schemeClr val="tx1"/>
                </a:solidFill>
              </a:rPr>
              <a:t>battery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shotguns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uniform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dispersion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pellet-for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skeet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</a:p>
          <a:p>
            <a:pPr algn="just">
              <a:lnSpc>
                <a:spcPct val="150000"/>
              </a:lnSpc>
              <a:buClr>
                <a:srgbClr val="C84622"/>
              </a:buClr>
              <a:buFont typeface="Wingdings" panose="05000000000000000000" pitchFamily="2" charset="2"/>
              <a:buChar char="ü"/>
            </a:pP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12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r="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13</a:t>
            </a:fld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660232" y="2946595"/>
            <a:ext cx="3024336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PICTURE </a:t>
            </a:r>
          </a:p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OF</a:t>
            </a:r>
          </a:p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SPORTS </a:t>
            </a:r>
          </a:p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GUN</a:t>
            </a:r>
            <a:endParaRPr lang="en-GB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953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924944"/>
            <a:ext cx="7632848" cy="1122536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 </a:t>
            </a:r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smallbore</a:t>
            </a:r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rifle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1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560840" cy="489654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Smallbore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rifles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cartridge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rimfire</a:t>
            </a:r>
            <a:r>
              <a:rPr lang="cs-CZ" sz="2600" dirty="0" smtClean="0">
                <a:solidFill>
                  <a:schemeClr val="tx1"/>
                </a:solidFill>
              </a:rPr>
              <a:t> and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a </a:t>
            </a:r>
            <a:r>
              <a:rPr lang="cs-CZ" sz="2600" dirty="0" err="1" smtClean="0">
                <a:solidFill>
                  <a:schemeClr val="tx1"/>
                </a:solidFill>
              </a:rPr>
              <a:t>lead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calibre</a:t>
            </a:r>
            <a:r>
              <a:rPr lang="cs-CZ" sz="2600" dirty="0" smtClean="0">
                <a:solidFill>
                  <a:schemeClr val="tx1"/>
                </a:solidFill>
              </a:rPr>
              <a:t> 5,6 mm.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Smallbore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rifles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specified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: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hunting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purposes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with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less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power</a:t>
            </a:r>
            <a:r>
              <a:rPr lang="cs-CZ" sz="2600" dirty="0" smtClean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training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sporting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purpose</a:t>
            </a:r>
            <a:r>
              <a:rPr lang="cs-CZ" sz="2600" dirty="0" smtClean="0">
                <a:solidFill>
                  <a:schemeClr val="tx1"/>
                </a:solidFill>
              </a:rPr>
              <a:t>.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15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528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>
            <a:lum/>
          </a:blip>
          <a:srcRect/>
          <a:stretch>
            <a:fillRect r="4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5148064" y="2658563"/>
            <a:ext cx="3960440" cy="1202485"/>
          </a:xfrm>
        </p:spPr>
        <p:txBody>
          <a:bodyPr>
            <a:noAutofit/>
          </a:bodyPr>
          <a:lstStyle/>
          <a:p>
            <a:pPr algn="ctr"/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PICTURE </a:t>
            </a:r>
            <a:b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OF </a:t>
            </a:r>
            <a:b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 SMALLBORE </a:t>
            </a:r>
            <a:b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RIFLE</a:t>
            </a:r>
            <a:endParaRPr lang="en-GB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16</a:t>
            </a:fld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23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924944"/>
            <a:ext cx="6096000" cy="1122536"/>
          </a:xfrm>
        </p:spPr>
        <p:txBody>
          <a:bodyPr/>
          <a:lstStyle/>
          <a:p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quiz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1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272808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Do </a:t>
            </a:r>
            <a:r>
              <a:rPr lang="cs-CZ" sz="2600" dirty="0" err="1">
                <a:solidFill>
                  <a:schemeClr val="tx1"/>
                </a:solidFill>
              </a:rPr>
              <a:t>you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know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any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sports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>
                <a:solidFill>
                  <a:schemeClr val="tx1"/>
                </a:solidFill>
              </a:rPr>
              <a:t>Where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can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you</a:t>
            </a:r>
            <a:r>
              <a:rPr lang="cs-CZ" sz="2600" dirty="0">
                <a:solidFill>
                  <a:schemeClr val="tx1"/>
                </a:solidFill>
              </a:rPr>
              <a:t> use </a:t>
            </a:r>
            <a:r>
              <a:rPr lang="cs-CZ" sz="2600" dirty="0" err="1">
                <a:solidFill>
                  <a:schemeClr val="tx1"/>
                </a:solidFill>
              </a:rPr>
              <a:t>sports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Do </a:t>
            </a:r>
            <a:r>
              <a:rPr lang="cs-CZ" sz="2600" dirty="0" err="1">
                <a:solidFill>
                  <a:schemeClr val="tx1"/>
                </a:solidFill>
              </a:rPr>
              <a:t>you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know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specification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of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smallbore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rifles</a:t>
            </a:r>
            <a:r>
              <a:rPr lang="cs-CZ" sz="2600" dirty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>
                <a:solidFill>
                  <a:schemeClr val="tx1"/>
                </a:solidFill>
              </a:rPr>
              <a:t>When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can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you</a:t>
            </a:r>
            <a:r>
              <a:rPr lang="cs-CZ" sz="2600" dirty="0">
                <a:solidFill>
                  <a:schemeClr val="tx1"/>
                </a:solidFill>
              </a:rPr>
              <a:t> use </a:t>
            </a:r>
            <a:r>
              <a:rPr lang="cs-CZ" sz="2600" dirty="0" err="1">
                <a:solidFill>
                  <a:schemeClr val="tx1"/>
                </a:solidFill>
              </a:rPr>
              <a:t>smallbor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rifles</a:t>
            </a:r>
            <a:r>
              <a:rPr lang="cs-CZ" sz="2600" dirty="0">
                <a:solidFill>
                  <a:schemeClr val="tx1"/>
                </a:solidFill>
              </a:rPr>
              <a:t>?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Do </a:t>
            </a:r>
            <a:r>
              <a:rPr lang="cs-CZ" sz="2600" dirty="0" err="1">
                <a:solidFill>
                  <a:schemeClr val="tx1"/>
                </a:solidFill>
              </a:rPr>
              <a:t>you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know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the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calibre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of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smallbor</a:t>
            </a:r>
            <a:r>
              <a:rPr lang="cs-CZ" sz="2600" dirty="0">
                <a:solidFill>
                  <a:schemeClr val="tx1"/>
                </a:solidFill>
              </a:rPr>
              <a:t> rifle? </a:t>
            </a: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18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7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619672" y="2924944"/>
            <a:ext cx="6096000" cy="1122536"/>
          </a:xfrm>
        </p:spPr>
        <p:txBody>
          <a:bodyPr/>
          <a:lstStyle/>
          <a:p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summary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1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28800"/>
            <a:ext cx="7560840" cy="446449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fire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arms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ans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they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used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for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shooting</a:t>
            </a:r>
            <a:r>
              <a:rPr lang="cs-CZ" sz="2600" dirty="0" smtClean="0">
                <a:solidFill>
                  <a:schemeClr val="tx1"/>
                </a:solidFill>
              </a:rPr>
              <a:t> of </a:t>
            </a:r>
            <a:r>
              <a:rPr lang="cs-CZ" sz="2600" dirty="0" err="1" smtClean="0">
                <a:solidFill>
                  <a:schemeClr val="tx1"/>
                </a:solidFill>
              </a:rPr>
              <a:t>targed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 err="1" smtClean="0">
                <a:solidFill>
                  <a:schemeClr val="tx1"/>
                </a:solidFill>
              </a:rPr>
              <a:t>Sports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guns</a:t>
            </a:r>
            <a:r>
              <a:rPr lang="cs-CZ" sz="2600" dirty="0" smtClean="0">
                <a:solidFill>
                  <a:schemeClr val="tx1"/>
                </a:solidFill>
              </a:rPr>
              <a:t> are </a:t>
            </a:r>
            <a:r>
              <a:rPr lang="cs-CZ" sz="2600" dirty="0" err="1" smtClean="0">
                <a:solidFill>
                  <a:schemeClr val="tx1"/>
                </a:solidFill>
              </a:rPr>
              <a:t>clasified</a:t>
            </a:r>
            <a:r>
              <a:rPr lang="cs-CZ" sz="2600" dirty="0" smtClean="0">
                <a:solidFill>
                  <a:schemeClr val="tx1"/>
                </a:solidFill>
              </a:rPr>
              <a:t> in </a:t>
            </a:r>
            <a:r>
              <a:rPr lang="cs-CZ" sz="2600" dirty="0" err="1" smtClean="0">
                <a:solidFill>
                  <a:schemeClr val="tx1"/>
                </a:solidFill>
              </a:rPr>
              <a:t>the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following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categories</a:t>
            </a:r>
            <a:r>
              <a:rPr lang="cs-CZ" sz="2600" dirty="0" smtClean="0">
                <a:solidFill>
                  <a:schemeClr val="tx1"/>
                </a:solidFill>
              </a:rPr>
              <a:t>: </a:t>
            </a:r>
            <a:endParaRPr lang="cs-CZ" sz="2600" dirty="0">
              <a:solidFill>
                <a:schemeClr val="tx1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a </a:t>
            </a:r>
            <a:r>
              <a:rPr lang="cs-CZ" sz="2600" dirty="0" err="1">
                <a:solidFill>
                  <a:schemeClr val="tx1"/>
                </a:solidFill>
              </a:rPr>
              <a:t>fire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arms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mechanical-bow</a:t>
            </a:r>
            <a:r>
              <a:rPr lang="cs-CZ" sz="2600" dirty="0">
                <a:solidFill>
                  <a:schemeClr val="tx1"/>
                </a:solidFill>
              </a:rPr>
              <a:t>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a </a:t>
            </a:r>
            <a:r>
              <a:rPr lang="cs-CZ" sz="2600" dirty="0" err="1">
                <a:solidFill>
                  <a:schemeClr val="tx1"/>
                </a:solidFill>
              </a:rPr>
              <a:t>gas</a:t>
            </a:r>
            <a:r>
              <a:rPr lang="cs-CZ" sz="2600" dirty="0">
                <a:solidFill>
                  <a:schemeClr val="tx1"/>
                </a:solidFill>
              </a:rPr>
              <a:t> </a:t>
            </a:r>
            <a:r>
              <a:rPr lang="cs-CZ" sz="2600" dirty="0" err="1">
                <a:solidFill>
                  <a:schemeClr val="tx1"/>
                </a:solidFill>
              </a:rPr>
              <a:t>guns</a:t>
            </a:r>
            <a:r>
              <a:rPr lang="cs-CZ" sz="2600" dirty="0">
                <a:solidFill>
                  <a:schemeClr val="tx1"/>
                </a:solidFill>
              </a:rPr>
              <a:t>-air </a:t>
            </a:r>
            <a:r>
              <a:rPr lang="cs-CZ" sz="2600" dirty="0" err="1">
                <a:solidFill>
                  <a:schemeClr val="tx1"/>
                </a:solidFill>
              </a:rPr>
              <a:t>gun</a:t>
            </a:r>
            <a:r>
              <a:rPr lang="cs-CZ" sz="2600" dirty="0">
                <a:solidFill>
                  <a:schemeClr val="tx1"/>
                </a:solidFill>
              </a:rPr>
              <a:t>, </a:t>
            </a:r>
            <a:r>
              <a:rPr lang="cs-CZ" sz="2600" dirty="0" err="1" smtClean="0">
                <a:solidFill>
                  <a:schemeClr val="tx1"/>
                </a:solidFill>
              </a:rPr>
              <a:t>an</a:t>
            </a:r>
            <a:r>
              <a:rPr lang="cs-CZ" sz="2600" dirty="0" smtClean="0">
                <a:solidFill>
                  <a:schemeClr val="tx1"/>
                </a:solidFill>
              </a:rPr>
              <a:t> air </a:t>
            </a:r>
            <a:r>
              <a:rPr lang="cs-CZ" sz="2600" dirty="0">
                <a:solidFill>
                  <a:schemeClr val="tx1"/>
                </a:solidFill>
              </a:rPr>
              <a:t>pistol, </a:t>
            </a:r>
            <a:r>
              <a:rPr lang="cs-CZ" sz="2600" dirty="0" smtClean="0">
                <a:solidFill>
                  <a:schemeClr val="tx1"/>
                </a:solidFill>
              </a:rPr>
              <a:t>a </a:t>
            </a:r>
            <a:r>
              <a:rPr lang="cs-CZ" sz="2600" dirty="0" err="1" smtClean="0">
                <a:solidFill>
                  <a:schemeClr val="tx1"/>
                </a:solidFill>
              </a:rPr>
              <a:t>gas</a:t>
            </a:r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 err="1" smtClean="0">
                <a:solidFill>
                  <a:schemeClr val="tx1"/>
                </a:solidFill>
              </a:rPr>
              <a:t>gun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2600" dirty="0">
              <a:solidFill>
                <a:schemeClr val="tx1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20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23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2924944"/>
            <a:ext cx="7560840" cy="1122536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- text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1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22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Zástupný symbol pro obsah 6"/>
          <p:cNvSpPr>
            <a:spLocks noGrp="1"/>
          </p:cNvSpPr>
          <p:nvPr/>
        </p:nvSpPr>
        <p:spPr bwMode="auto">
          <a:xfrm>
            <a:off x="935596" y="1556792"/>
            <a:ext cx="727280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F5EC9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F5EC91"/>
                </a:solidFill>
                <a:latin typeface="+mn-lt"/>
              </a:defRPr>
            </a:lvl2pPr>
            <a:lvl3pPr marL="1143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F5EC91"/>
                </a:solidFill>
                <a:latin typeface="+mn-lt"/>
              </a:defRPr>
            </a:lvl3pPr>
            <a:lvl4pPr marL="1600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F5EC91"/>
                </a:solidFill>
                <a:latin typeface="+mn-lt"/>
              </a:defRPr>
            </a:lvl4pPr>
            <a:lvl5pPr marL="20574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5pPr>
            <a:lvl6pPr marL="25146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6pPr>
            <a:lvl7pPr marL="29718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7pPr>
            <a:lvl8pPr marL="34290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8pPr>
            <a:lvl9pPr marL="3886200" indent="-228600" algn="l" rtl="0" eaLnBrk="1" fontAlgn="base" hangingPunct="1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F5EC91"/>
                </a:solidFill>
                <a:latin typeface="+mn-lt"/>
              </a:defRPr>
            </a:lvl9pPr>
          </a:lstStyle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KŘÍBEK, J. Střelné zbraně I. část, 2. vyd. Brno: PC-DIR spol. s.r.o., 1995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cs-CZ" sz="2600" dirty="0">
                <a:solidFill>
                  <a:schemeClr val="tx1"/>
                </a:solidFill>
              </a:rPr>
              <a:t>ELMAN, J. a </a:t>
            </a:r>
            <a:r>
              <a:rPr lang="cs-CZ" sz="2600" dirty="0" err="1">
                <a:solidFill>
                  <a:schemeClr val="tx1"/>
                </a:solidFill>
              </a:rPr>
              <a:t>Michalíček</a:t>
            </a:r>
            <a:r>
              <a:rPr lang="cs-CZ" sz="2600" dirty="0">
                <a:solidFill>
                  <a:schemeClr val="tx1"/>
                </a:solidFill>
              </a:rPr>
              <a:t>, V. Česko-Anglický technický slovník, 1. vyd. Praha: Sobotáles, 2002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  <a:endParaRPr lang="cs-CZ" sz="2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GB" sz="26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4739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07504" y="2924944"/>
            <a:ext cx="8856984" cy="1122536"/>
          </a:xfrm>
        </p:spPr>
        <p:txBody>
          <a:bodyPr/>
          <a:lstStyle/>
          <a:p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Reference - obrázky</a:t>
            </a:r>
            <a:endParaRPr lang="en-GB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622D306C-8A99-4977-9152-8721D4F00AC4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310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>
            <a:spLocks noGrp="1"/>
          </p:cNvSpPr>
          <p:nvPr>
            <p:ph idx="1"/>
          </p:nvPr>
        </p:nvSpPr>
        <p:spPr>
          <a:xfrm>
            <a:off x="899592" y="1340768"/>
            <a:ext cx="7992887" cy="4464496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</a:rPr>
              <a:t>Snímek č</a:t>
            </a:r>
            <a:r>
              <a:rPr lang="cs-CZ" sz="2200" dirty="0">
                <a:solidFill>
                  <a:schemeClr val="tx1"/>
                </a:solidFill>
              </a:rPr>
              <a:t>. </a:t>
            </a:r>
            <a:r>
              <a:rPr lang="cs-CZ" sz="2200" dirty="0" smtClean="0">
                <a:solidFill>
                  <a:schemeClr val="tx1"/>
                </a:solidFill>
              </a:rPr>
              <a:t>9 </a:t>
            </a:r>
            <a:r>
              <a:rPr lang="cs-CZ" sz="2200" dirty="0">
                <a:solidFill>
                  <a:schemeClr val="tx1"/>
                </a:solidFill>
              </a:rPr>
              <a:t>[cit. 2013-22-08] Dostupný pod licencí Public </a:t>
            </a:r>
            <a:r>
              <a:rPr lang="cs-CZ" sz="2200" dirty="0" err="1">
                <a:solidFill>
                  <a:schemeClr val="tx1"/>
                </a:solidFill>
              </a:rPr>
              <a:t>Domain</a:t>
            </a:r>
            <a:r>
              <a:rPr lang="cs-CZ" sz="2200" dirty="0">
                <a:solidFill>
                  <a:schemeClr val="tx1"/>
                </a:solidFill>
              </a:rPr>
              <a:t> na </a:t>
            </a:r>
            <a:r>
              <a:rPr lang="cs-CZ" sz="2200" dirty="0" smtClean="0">
                <a:solidFill>
                  <a:schemeClr val="tx1"/>
                </a:solidFill>
              </a:rPr>
              <a:t>WWW </a:t>
            </a:r>
            <a:r>
              <a:rPr lang="cs-CZ" sz="2200" dirty="0">
                <a:solidFill>
                  <a:schemeClr val="tx1"/>
                </a:solidFill>
                <a:hlinkClick r:id="rId3"/>
              </a:rPr>
              <a:t>http://en.wikipedia.org/wiki/File:Springpiston.jpg</a:t>
            </a:r>
            <a:endParaRPr lang="cs-CZ" sz="22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</a:rPr>
              <a:t>Snímek č. 10 </a:t>
            </a:r>
            <a:r>
              <a:rPr lang="cs-CZ" sz="2200" dirty="0">
                <a:solidFill>
                  <a:schemeClr val="tx1"/>
                </a:solidFill>
              </a:rPr>
              <a:t>[cit. 2013-22-08] Dostupný pod licencí Public </a:t>
            </a:r>
            <a:r>
              <a:rPr lang="cs-CZ" sz="2200" dirty="0" err="1">
                <a:solidFill>
                  <a:schemeClr val="tx1"/>
                </a:solidFill>
              </a:rPr>
              <a:t>Domain</a:t>
            </a:r>
            <a:r>
              <a:rPr lang="cs-CZ" sz="2200" dirty="0">
                <a:solidFill>
                  <a:schemeClr val="tx1"/>
                </a:solidFill>
              </a:rPr>
              <a:t> na </a:t>
            </a:r>
            <a:r>
              <a:rPr lang="cs-CZ" sz="2200" dirty="0" smtClean="0">
                <a:solidFill>
                  <a:schemeClr val="tx1"/>
                </a:solidFill>
              </a:rPr>
              <a:t>WWW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     </a:t>
            </a:r>
            <a:r>
              <a:rPr lang="cs-CZ" sz="22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cs-CZ" sz="2200" dirty="0" smtClean="0">
                <a:solidFill>
                  <a:schemeClr val="tx1"/>
                </a:solidFill>
                <a:hlinkClick r:id="rId4"/>
              </a:rPr>
              <a:t>commons.wikimedia.org/wiki/File:Gamo_da_tiro1.jpg</a:t>
            </a:r>
            <a:endParaRPr lang="cs-CZ" sz="2200" dirty="0" smtClean="0">
              <a:solidFill>
                <a:schemeClr val="tx1"/>
              </a:solidFill>
            </a:endParaRPr>
          </a:p>
          <a:p>
            <a:pPr marL="363538" indent="0">
              <a:buNone/>
            </a:pPr>
            <a:r>
              <a:rPr lang="cs-CZ" sz="2200" dirty="0" smtClean="0">
                <a:solidFill>
                  <a:schemeClr val="tx1"/>
                </a:solidFill>
                <a:hlinkClick r:id="rId5"/>
              </a:rPr>
              <a:t>http</a:t>
            </a:r>
            <a:r>
              <a:rPr lang="cs-CZ" sz="2200" dirty="0">
                <a:solidFill>
                  <a:schemeClr val="tx1"/>
                </a:solidFill>
                <a:hlinkClick r:id="rId5"/>
              </a:rPr>
              <a:t>://commons.wikimedia.org/wiki/File:Gamo_aperta.jpg</a:t>
            </a:r>
            <a:endParaRPr lang="cs-CZ" sz="22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</a:rPr>
              <a:t>Snímek č. </a:t>
            </a:r>
            <a:r>
              <a:rPr lang="cs-CZ" sz="2200" dirty="0">
                <a:solidFill>
                  <a:schemeClr val="tx1"/>
                </a:solidFill>
              </a:rPr>
              <a:t>14 [cit. 2013-22-08] Dostupný pod licencí Public </a:t>
            </a:r>
            <a:r>
              <a:rPr lang="cs-CZ" sz="2200" dirty="0" err="1">
                <a:solidFill>
                  <a:schemeClr val="tx1"/>
                </a:solidFill>
              </a:rPr>
              <a:t>Domain</a:t>
            </a:r>
            <a:r>
              <a:rPr lang="cs-CZ" sz="2200" dirty="0">
                <a:solidFill>
                  <a:schemeClr val="tx1"/>
                </a:solidFill>
              </a:rPr>
              <a:t> na WWW </a:t>
            </a:r>
            <a:r>
              <a:rPr lang="en-GB" sz="2200" dirty="0" smtClean="0">
                <a:solidFill>
                  <a:schemeClr val="tx1"/>
                </a:solidFill>
                <a:hlinkClick r:id="rId6"/>
              </a:rPr>
              <a:t>http://commons.wikimedia.org/wiki/File:Jeremy_Teela_2002_Winter_Olympics.jpg</a:t>
            </a:r>
            <a:endParaRPr lang="cs-CZ" sz="22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sz="2200" dirty="0" smtClean="0">
                <a:solidFill>
                  <a:schemeClr val="tx1"/>
                </a:solidFill>
              </a:rPr>
              <a:t>Snímek č.17 </a:t>
            </a:r>
            <a:r>
              <a:rPr lang="cs-CZ" sz="2200" dirty="0">
                <a:solidFill>
                  <a:schemeClr val="tx1"/>
                </a:solidFill>
              </a:rPr>
              <a:t>[cit. 2013-22-08] Dostupný pod licencí Public </a:t>
            </a:r>
            <a:r>
              <a:rPr lang="cs-CZ" sz="2200" dirty="0" err="1">
                <a:solidFill>
                  <a:schemeClr val="tx1"/>
                </a:solidFill>
              </a:rPr>
              <a:t>Domain</a:t>
            </a:r>
            <a:r>
              <a:rPr lang="cs-CZ" sz="2200" dirty="0">
                <a:solidFill>
                  <a:schemeClr val="tx1"/>
                </a:solidFill>
              </a:rPr>
              <a:t> na </a:t>
            </a:r>
            <a:r>
              <a:rPr lang="cs-CZ" sz="2200" dirty="0" smtClean="0">
                <a:solidFill>
                  <a:schemeClr val="tx1"/>
                </a:solidFill>
              </a:rPr>
              <a:t>WWW </a:t>
            </a:r>
            <a:r>
              <a:rPr lang="en-GB" sz="2200" dirty="0" smtClean="0">
                <a:solidFill>
                  <a:schemeClr val="tx1"/>
                </a:solidFill>
                <a:hlinkClick r:id="rId7"/>
              </a:rPr>
              <a:t>http://commons.wikimedia.org/wiki/File:Orava_smallbore_rifle.JPG</a:t>
            </a:r>
            <a:endParaRPr lang="cs-CZ" sz="22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endParaRPr lang="cs-CZ" sz="2200" dirty="0">
              <a:solidFill>
                <a:schemeClr val="tx1"/>
              </a:solidFill>
            </a:endParaRPr>
          </a:p>
        </p:txBody>
      </p:sp>
      <p:sp>
        <p:nvSpPr>
          <p:cNvPr id="9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D306C-8A99-4977-9152-8721D4F00AC4}" type="slidenum">
              <a:rPr lang="en-GB" smtClean="0">
                <a:solidFill>
                  <a:schemeClr val="tx1"/>
                </a:solidFill>
              </a:rPr>
              <a:pPr/>
              <a:t>24</a:t>
            </a:fld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773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range Blob">
  <a:themeElements>
    <a:clrScheme name="Motiv systému Office 3">
      <a:dk1>
        <a:srgbClr val="000000"/>
      </a:dk1>
      <a:lt1>
        <a:srgbClr val="FFFFFF"/>
      </a:lt1>
      <a:dk2>
        <a:srgbClr val="000000"/>
      </a:dk2>
      <a:lt2>
        <a:srgbClr val="B2B2B2"/>
      </a:lt2>
      <a:accent1>
        <a:srgbClr val="B2B2B2"/>
      </a:accent1>
      <a:accent2>
        <a:srgbClr val="808080"/>
      </a:accent2>
      <a:accent3>
        <a:srgbClr val="FFFFFF"/>
      </a:accent3>
      <a:accent4>
        <a:srgbClr val="000000"/>
      </a:accent4>
      <a:accent5>
        <a:srgbClr val="D5D5D5"/>
      </a:accent5>
      <a:accent6>
        <a:srgbClr val="737373"/>
      </a:accent6>
      <a:hlink>
        <a:srgbClr val="969696"/>
      </a:hlink>
      <a:folHlink>
        <a:srgbClr val="4D4D4D"/>
      </a:folHlink>
    </a:clrScheme>
    <a:fontScheme name="Arrial Narrow">
      <a:majorFont>
        <a:latin typeface="Arial Narrow"/>
        <a:ea typeface=""/>
        <a:cs typeface=""/>
      </a:majorFont>
      <a:minorFont>
        <a:latin typeface="Arial Narrow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458A"/>
        </a:dk1>
        <a:lt1>
          <a:srgbClr val="D7D6AE"/>
        </a:lt1>
        <a:dk2>
          <a:srgbClr val="000066"/>
        </a:dk2>
        <a:lt2>
          <a:srgbClr val="006666"/>
        </a:lt2>
        <a:accent1>
          <a:srgbClr val="007A77"/>
        </a:accent1>
        <a:accent2>
          <a:srgbClr val="005856"/>
        </a:accent2>
        <a:accent3>
          <a:srgbClr val="AAAAB8"/>
        </a:accent3>
        <a:accent4>
          <a:srgbClr val="B7B794"/>
        </a:accent4>
        <a:accent5>
          <a:srgbClr val="AABEBD"/>
        </a:accent5>
        <a:accent6>
          <a:srgbClr val="004F4D"/>
        </a:accent6>
        <a:hlink>
          <a:srgbClr val="A8A884"/>
        </a:hlink>
        <a:folHlink>
          <a:srgbClr val="867E5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66"/>
        </a:dk1>
        <a:lt1>
          <a:srgbClr val="FFFFFF"/>
        </a:lt1>
        <a:dk2>
          <a:srgbClr val="660066"/>
        </a:dk2>
        <a:lt2>
          <a:srgbClr val="FFFFCC"/>
        </a:lt2>
        <a:accent1>
          <a:srgbClr val="666699"/>
        </a:accent1>
        <a:accent2>
          <a:srgbClr val="000099"/>
        </a:accent2>
        <a:accent3>
          <a:srgbClr val="FFFFFF"/>
        </a:accent3>
        <a:accent4>
          <a:srgbClr val="000056"/>
        </a:accent4>
        <a:accent5>
          <a:srgbClr val="B8B8CA"/>
        </a:accent5>
        <a:accent6>
          <a:srgbClr val="00008A"/>
        </a:accent6>
        <a:hlink>
          <a:srgbClr val="006666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2B2B2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37373"/>
        </a:accent6>
        <a:hlink>
          <a:srgbClr val="969696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3300"/>
        </a:dk1>
        <a:lt1>
          <a:srgbClr val="DBD0B9"/>
        </a:lt1>
        <a:dk2>
          <a:srgbClr val="09472B"/>
        </a:dk2>
        <a:lt2>
          <a:srgbClr val="A38955"/>
        </a:lt2>
        <a:accent1>
          <a:srgbClr val="B8A378"/>
        </a:accent1>
        <a:accent2>
          <a:srgbClr val="8E774A"/>
        </a:accent2>
        <a:accent3>
          <a:srgbClr val="AAB1AC"/>
        </a:accent3>
        <a:accent4>
          <a:srgbClr val="BBB19E"/>
        </a:accent4>
        <a:accent5>
          <a:srgbClr val="D8CEBE"/>
        </a:accent5>
        <a:accent6>
          <a:srgbClr val="806B42"/>
        </a:accent6>
        <a:hlink>
          <a:srgbClr val="A7A743"/>
        </a:hlink>
        <a:folHlink>
          <a:srgbClr val="91977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5F5F5F"/>
        </a:dk1>
        <a:lt1>
          <a:srgbClr val="DDDDDD"/>
        </a:lt1>
        <a:dk2>
          <a:srgbClr val="000000"/>
        </a:dk2>
        <a:lt2>
          <a:srgbClr val="5F5F5F"/>
        </a:lt2>
        <a:accent1>
          <a:srgbClr val="B2B2B2"/>
        </a:accent1>
        <a:accent2>
          <a:srgbClr val="808080"/>
        </a:accent2>
        <a:accent3>
          <a:srgbClr val="AAAAAA"/>
        </a:accent3>
        <a:accent4>
          <a:srgbClr val="BDBDBD"/>
        </a:accent4>
        <a:accent5>
          <a:srgbClr val="D5D5D5"/>
        </a:accent5>
        <a:accent6>
          <a:srgbClr val="737373"/>
        </a:accent6>
        <a:hlink>
          <a:srgbClr val="B2B2B2"/>
        </a:hlink>
        <a:folHlink>
          <a:srgbClr val="777777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Orange Blob</Template>
  <TotalTime>1895</TotalTime>
  <Words>729</Words>
  <Application>Microsoft Office PowerPoint</Application>
  <PresentationFormat>Předvádění na obrazovce (4:3)</PresentationFormat>
  <Paragraphs>111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Orange Blob</vt:lpstr>
      <vt:lpstr>Prezentace aplikace PowerPoint</vt:lpstr>
      <vt:lpstr>Prezentace aplikace PowerPoint</vt:lpstr>
      <vt:lpstr>REVISION</vt:lpstr>
      <vt:lpstr>Prezentace aplikace PowerPoint</vt:lpstr>
      <vt:lpstr>SPORTS GUN</vt:lpstr>
      <vt:lpstr>Prezentace aplikace PowerPoint</vt:lpstr>
      <vt:lpstr>Prezentace aplikace PowerPoint</vt:lpstr>
      <vt:lpstr>Prezentace aplikace PowerPoint</vt:lpstr>
      <vt:lpstr>PICTURE OF AIRGUN</vt:lpstr>
      <vt:lpstr>PICTUREs OF AIR PISTOLS </vt:lpstr>
      <vt:lpstr>Prezentace aplikace PowerPoint</vt:lpstr>
      <vt:lpstr>Prezentace aplikace PowerPoint</vt:lpstr>
      <vt:lpstr>Prezentace aplikace PowerPoint</vt:lpstr>
      <vt:lpstr>A smallbore rifle</vt:lpstr>
      <vt:lpstr>Prezentace aplikace PowerPoint</vt:lpstr>
      <vt:lpstr>PICTURE  OF  A SMALLBORE  RIFLE</vt:lpstr>
      <vt:lpstr>quiz</vt:lpstr>
      <vt:lpstr>Prezentace aplikace PowerPoint</vt:lpstr>
      <vt:lpstr>summary</vt:lpstr>
      <vt:lpstr>Prezentace aplikace PowerPoint</vt:lpstr>
      <vt:lpstr>Reference - text</vt:lpstr>
      <vt:lpstr>Prezentace aplikace PowerPoint</vt:lpstr>
      <vt:lpstr>Reference - obrázky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Pavel</cp:lastModifiedBy>
  <cp:revision>77</cp:revision>
  <dcterms:created xsi:type="dcterms:W3CDTF">2012-08-29T17:12:43Z</dcterms:created>
  <dcterms:modified xsi:type="dcterms:W3CDTF">2013-11-06T14:28:47Z</dcterms:modified>
</cp:coreProperties>
</file>