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notesMasterIdLst>
    <p:notesMasterId r:id="rId28"/>
  </p:notesMasterIdLst>
  <p:sldIdLst>
    <p:sldId id="256" r:id="rId2"/>
    <p:sldId id="257" r:id="rId3"/>
    <p:sldId id="283" r:id="rId4"/>
    <p:sldId id="271" r:id="rId5"/>
    <p:sldId id="284" r:id="rId6"/>
    <p:sldId id="260" r:id="rId7"/>
    <p:sldId id="285" r:id="rId8"/>
    <p:sldId id="275" r:id="rId9"/>
    <p:sldId id="268" r:id="rId10"/>
    <p:sldId id="261" r:id="rId11"/>
    <p:sldId id="267" r:id="rId12"/>
    <p:sldId id="286" r:id="rId13"/>
    <p:sldId id="263" r:id="rId14"/>
    <p:sldId id="272" r:id="rId15"/>
    <p:sldId id="264" r:id="rId16"/>
    <p:sldId id="269" r:id="rId17"/>
    <p:sldId id="265" r:id="rId18"/>
    <p:sldId id="287" r:id="rId19"/>
    <p:sldId id="273" r:id="rId20"/>
    <p:sldId id="288" r:id="rId21"/>
    <p:sldId id="277" r:id="rId22"/>
    <p:sldId id="278" r:id="rId23"/>
    <p:sldId id="289" r:id="rId24"/>
    <p:sldId id="280" r:id="rId25"/>
    <p:sldId id="290" r:id="rId26"/>
    <p:sldId id="282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5" autoAdjust="0"/>
    <p:restoredTop sz="94676" autoAdjust="0"/>
  </p:normalViewPr>
  <p:slideViewPr>
    <p:cSldViewPr>
      <p:cViewPr>
        <p:scale>
          <a:sx n="75" d="100"/>
          <a:sy n="75" d="100"/>
        </p:scale>
        <p:origin x="-930" y="-6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B835EA-C344-4CE1-B333-22BF4E85E6E9}" type="datetimeFigureOut">
              <a:rPr lang="en-GB" smtClean="0"/>
              <a:t>06/11/2013</a:t>
            </a:fld>
            <a:endParaRPr lang="en-GB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3F2F3B-397B-4B91-A570-4CF249BA1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332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3F2F3B-397B-4B91-A570-4CF249BA124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5107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00200" y="1219200"/>
            <a:ext cx="6096000" cy="18796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lnSpc>
                <a:spcPct val="95000"/>
              </a:lnSpc>
              <a:defRPr sz="5400"/>
            </a:lvl1pPr>
          </a:lstStyle>
          <a:p>
            <a:pPr lvl="0"/>
            <a:r>
              <a:rPr lang="cs-CZ" altLang="en-US" noProof="0" smtClean="0"/>
              <a:t>Kliknutím lze upravit styl.</a:t>
            </a:r>
            <a:endParaRPr lang="en-GB" altLang="en-US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82750" y="3581400"/>
            <a:ext cx="5861050" cy="15240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cs-CZ" altLang="en-US" noProof="0" smtClean="0"/>
              <a:t>Kliknutím lze upravit styl předlohy.</a:t>
            </a:r>
            <a:endParaRPr lang="en-GB" altLang="en-US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E3A0814C-3691-415F-B5A6-49252C721381}" type="datetime1">
              <a:rPr lang="en-GB" smtClean="0"/>
              <a:t>06/11/2013</a:t>
            </a:fld>
            <a:endParaRPr lang="en-GB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7AC7DC-0300-4CEF-A954-3A79E12CDB81}" type="datetime1">
              <a:rPr lang="en-GB" smtClean="0"/>
              <a:t>06/11/2013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448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6A9AEE5-3572-498C-A503-3699CFE4C232}" type="datetime1">
              <a:rPr lang="en-GB" smtClean="0"/>
              <a:t>06/11/2013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954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2133600"/>
            <a:ext cx="3810000" cy="3505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133600"/>
            <a:ext cx="3810000" cy="3505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6A1C6BD-962A-44C6-9B7B-CE9D604825CE}" type="datetime1">
              <a:rPr lang="en-GB" smtClean="0"/>
              <a:t>06/11/2013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352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5AE570-E840-41E9-B9E9-D3844DF6378B}" type="datetime1">
              <a:rPr lang="en-GB" smtClean="0"/>
              <a:t>06/11/2013</a:t>
            </a:fld>
            <a:endParaRPr lang="en-GB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0241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F72B78A-3388-4789-B3EE-4B60DE9BFD46}" type="datetime1">
              <a:rPr lang="en-GB" smtClean="0"/>
              <a:t>06/11/2013</a:t>
            </a:fld>
            <a:endParaRPr lang="en-GB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17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6B1D113-08C6-4DCF-99C9-010D64EAC868}" type="datetime1">
              <a:rPr lang="en-GB" smtClean="0"/>
              <a:t>06/11/2013</a:t>
            </a:fld>
            <a:endParaRPr lang="en-GB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891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D14E781-7DCF-43D4-8E24-AD38F34D81B0}" type="datetime1">
              <a:rPr lang="en-GB" smtClean="0"/>
              <a:t>06/11/2013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904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E57B2CF-B0D0-41FB-AF16-A31629A7DBC6}" type="datetime1">
              <a:rPr lang="en-GB" smtClean="0"/>
              <a:t>06/11/2013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5965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8A4A62-46D1-4A85-8EF9-2A79D323EDB5}" type="datetime1">
              <a:rPr lang="en-GB" smtClean="0"/>
              <a:t>06/11/2013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7058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85800"/>
            <a:ext cx="1943100" cy="4953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5676900" cy="49530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B65F11B-E5E1-4B9D-A850-140834D81CCA}" type="datetime1">
              <a:rPr lang="en-GB" smtClean="0"/>
              <a:t>06/11/2013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202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85800"/>
            <a:ext cx="77724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en-US" smtClean="0"/>
              <a:t>Kliknutím lze upravit styl.</a:t>
            </a:r>
            <a:endParaRPr lang="en-GB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133600"/>
            <a:ext cx="77724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en-US" smtClean="0"/>
              <a:t>Kliknutím lze upravit styly předlohy textu.</a:t>
            </a:r>
          </a:p>
          <a:p>
            <a:pPr lvl="1"/>
            <a:r>
              <a:rPr lang="cs-CZ" altLang="en-US" smtClean="0"/>
              <a:t>Druhá úroveň</a:t>
            </a:r>
          </a:p>
          <a:p>
            <a:pPr lvl="2"/>
            <a:r>
              <a:rPr lang="cs-CZ" altLang="en-US" smtClean="0"/>
              <a:t>Třetí úroveň</a:t>
            </a:r>
          </a:p>
          <a:p>
            <a:pPr lvl="3"/>
            <a:r>
              <a:rPr lang="cs-CZ" altLang="en-US" smtClean="0"/>
              <a:t>Čtvrtá úroveň</a:t>
            </a:r>
          </a:p>
          <a:p>
            <a:pPr lvl="4"/>
            <a:r>
              <a:rPr lang="cs-CZ" altLang="en-US" smtClean="0"/>
              <a:t>Pátá úroveň</a:t>
            </a:r>
            <a:endParaRPr lang="en-GB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0198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E4BD76CE-8D98-4776-A8B9-C63FA053C861}" type="datetime1">
              <a:rPr lang="en-GB" smtClean="0"/>
              <a:t>06/11/2013</a:t>
            </a:fld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0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14"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Draaibank.png" TargetMode="External"/><Relationship Id="rId2" Type="http://schemas.openxmlformats.org/officeDocument/2006/relationships/hyperlink" Target="http://commons.wikimedia.org/wiki/File:M60_machine_gun.jpg?uselang=c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upload.wikimedia.org/wikipedia/commons/b/b6/Extrusion_process_1.pn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5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56778477"/>
              </p:ext>
            </p:extLst>
          </p:nvPr>
        </p:nvGraphicFramePr>
        <p:xfrm>
          <a:off x="971600" y="1217520"/>
          <a:ext cx="7128792" cy="4875776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2296658"/>
                <a:gridCol w="4832134"/>
              </a:tblGrid>
              <a:tr h="4872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Název</a:t>
                      </a:r>
                      <a:r>
                        <a:rPr kumimoji="0" lang="en-GB" sz="22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 SŠ:</a:t>
                      </a:r>
                      <a:endParaRPr kumimoji="0" lang="en-GB" sz="2200" b="0" i="1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SŠ-COP</a:t>
                      </a:r>
                      <a:r>
                        <a:rPr kumimoji="0" lang="cs-CZ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t</a:t>
                      </a: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kumimoji="0" lang="en-GB" sz="280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Uherský</a:t>
                      </a: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kumimoji="0" lang="en-GB" sz="280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Brod</a:t>
                      </a:r>
                      <a:endParaRPr kumimoji="0" lang="en-GB" sz="28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72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Autor:</a:t>
                      </a:r>
                      <a:endParaRPr kumimoji="0" lang="en-GB" sz="2200" b="0" i="1" u="none" strike="noStrike" cap="none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GB" sz="28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Ing. Hana Kubišová, Ph.D.</a:t>
                      </a:r>
                      <a:endParaRPr kumimoji="0" lang="en-GB" sz="2800" b="1" i="0" u="none" strike="noStrike" cap="none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19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Název prezentace (DUMu):</a:t>
                      </a:r>
                      <a:endParaRPr kumimoji="0" lang="en-GB" sz="2200" b="0" i="1" u="none" strike="noStrike" cap="none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Production</a:t>
                      </a:r>
                      <a:r>
                        <a:rPr kumimoji="0" lang="cs-CZ" sz="280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 of </a:t>
                      </a:r>
                      <a:r>
                        <a:rPr kumimoji="0" lang="cs-CZ" sz="2800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Guns</a:t>
                      </a:r>
                      <a:endParaRPr kumimoji="0" lang="en-GB" sz="28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715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Název</a:t>
                      </a:r>
                      <a:r>
                        <a:rPr kumimoji="0" lang="en-GB" sz="22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kumimoji="0" lang="en-GB" sz="220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sady</a:t>
                      </a:r>
                      <a:r>
                        <a:rPr kumimoji="0" lang="en-GB" sz="22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kumimoji="0" lang="en-GB" sz="2200" b="0" i="1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Technical English for students of study branch </a:t>
                      </a:r>
                      <a:r>
                        <a:rPr kumimoji="0" lang="cs-CZ" sz="2800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Technician</a:t>
                      </a:r>
                      <a:r>
                        <a:rPr kumimoji="0" lang="cs-CZ" sz="280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kumimoji="0" lang="cs-CZ" sz="2800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Gunsmith</a:t>
                      </a:r>
                      <a:r>
                        <a:rPr kumimoji="0" lang="cs-CZ" sz="280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cs-CZ" sz="2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cs-CZ" sz="2800" kern="1200" baseline="30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nd</a:t>
                      </a:r>
                      <a:r>
                        <a:rPr lang="cs-CZ" sz="2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3</a:t>
                      </a:r>
                      <a:r>
                        <a:rPr lang="cs-CZ" sz="2800" kern="1200" baseline="30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rd </a:t>
                      </a:r>
                      <a:r>
                        <a:rPr lang="cs-CZ" sz="2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 4</a:t>
                      </a:r>
                      <a:r>
                        <a:rPr lang="cs-CZ" sz="2800" kern="1200" baseline="30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 </a:t>
                      </a:r>
                      <a:r>
                        <a:rPr lang="cs-CZ" sz="2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class</a:t>
                      </a:r>
                      <a:endParaRPr kumimoji="0" lang="en-GB" sz="2800" b="1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72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Číslo</a:t>
                      </a:r>
                      <a:r>
                        <a:rPr kumimoji="0" lang="en-GB" sz="22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kumimoji="0" lang="en-GB" sz="220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projektu</a:t>
                      </a:r>
                      <a:r>
                        <a:rPr kumimoji="0" lang="en-GB" sz="22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kumimoji="0" lang="en-GB" sz="2200" b="0" i="1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CZ.1.07./1.5.00/34.0727</a:t>
                      </a:r>
                      <a:endParaRPr kumimoji="0" lang="en-GB" sz="28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72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Datum </a:t>
                      </a:r>
                      <a:r>
                        <a:rPr kumimoji="0" lang="en-GB" sz="220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vzniku</a:t>
                      </a:r>
                      <a:r>
                        <a:rPr kumimoji="0" lang="en-GB" sz="22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kumimoji="0" lang="en-GB" sz="2200" b="0" i="1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r>
                        <a:rPr kumimoji="0" lang="cs-CZ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r>
                        <a:rPr kumimoji="0" lang="cs-CZ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r>
                        <a:rPr kumimoji="0" lang="en-GB" sz="28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.2012</a:t>
                      </a:r>
                      <a:endParaRPr kumimoji="0" lang="en-GB" sz="28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 Box 43"/>
          <p:cNvSpPr txBox="1">
            <a:spLocks noChangeArrowheads="1"/>
          </p:cNvSpPr>
          <p:nvPr/>
        </p:nvSpPr>
        <p:spPr bwMode="auto">
          <a:xfrm>
            <a:off x="468313" y="6021288"/>
            <a:ext cx="83486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cs-CZ" i="1" dirty="0" smtClean="0">
                <a:latin typeface="+mj-lt"/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</a:t>
            </a:fld>
            <a:endParaRPr lang="en-GB"/>
          </a:p>
        </p:txBody>
      </p:sp>
      <p:pic>
        <p:nvPicPr>
          <p:cNvPr id="7" name="Picture 2" descr="C:\Users\Pavel\Desktop\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424" y="332656"/>
            <a:ext cx="3960440" cy="86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09648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4"/>
          <p:cNvSpPr txBox="1">
            <a:spLocks/>
          </p:cNvSpPr>
          <p:nvPr/>
        </p:nvSpPr>
        <p:spPr>
          <a:xfrm>
            <a:off x="1095023" y="764704"/>
            <a:ext cx="6965245" cy="73921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3800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ANOTACE</a:t>
            </a:r>
            <a:endParaRPr lang="en-GB" sz="3800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Zástupný symbol pro obsah 5"/>
          <p:cNvSpPr txBox="1">
            <a:spLocks/>
          </p:cNvSpPr>
          <p:nvPr/>
        </p:nvSpPr>
        <p:spPr>
          <a:xfrm>
            <a:off x="1187624" y="1916832"/>
            <a:ext cx="6687845" cy="432048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2800" dirty="0" smtClean="0">
                <a:solidFill>
                  <a:schemeClr val="tx1"/>
                </a:solidFill>
                <a:cs typeface="Arial" charset="0"/>
              </a:rPr>
              <a:t>Záměrem této sady výukových materiálů s názvem </a:t>
            </a:r>
            <a:r>
              <a:rPr lang="cs-CZ" sz="2800" b="1" u="sng" dirty="0" err="1" smtClean="0">
                <a:solidFill>
                  <a:schemeClr val="tx1"/>
                </a:solidFill>
                <a:cs typeface="Arial" charset="0"/>
              </a:rPr>
              <a:t>Technical</a:t>
            </a:r>
            <a:r>
              <a:rPr lang="cs-CZ" sz="2800" b="1" u="sng" dirty="0" smtClean="0">
                <a:solidFill>
                  <a:schemeClr val="tx1"/>
                </a:solidFill>
                <a:cs typeface="Arial" charset="0"/>
              </a:rPr>
              <a:t> </a:t>
            </a:r>
            <a:r>
              <a:rPr lang="cs-CZ" sz="2800" b="1" u="sng" dirty="0" err="1" smtClean="0">
                <a:solidFill>
                  <a:schemeClr val="tx1"/>
                </a:solidFill>
                <a:cs typeface="Arial" charset="0"/>
              </a:rPr>
              <a:t>English</a:t>
            </a:r>
            <a:r>
              <a:rPr lang="cs-CZ" sz="2800" b="1" dirty="0" smtClean="0">
                <a:solidFill>
                  <a:schemeClr val="tx1"/>
                </a:solidFill>
                <a:cs typeface="Arial" charset="0"/>
              </a:rPr>
              <a:t> </a:t>
            </a:r>
            <a:r>
              <a:rPr lang="cs-CZ" sz="2800" dirty="0" smtClean="0">
                <a:solidFill>
                  <a:schemeClr val="tx1"/>
                </a:solidFill>
                <a:cs typeface="Arial" charset="0"/>
              </a:rPr>
              <a:t>je ukázat žákům, kteří se v této oblasti vzdělávají, jaký byl vývoj zbraní. </a:t>
            </a:r>
          </a:p>
          <a:p>
            <a:pPr algn="just"/>
            <a:endParaRPr lang="cs-CZ" sz="2800" dirty="0" smtClean="0">
              <a:solidFill>
                <a:schemeClr val="tx1"/>
              </a:solidFill>
              <a:cs typeface="Arial" charset="0"/>
            </a:endParaRPr>
          </a:p>
          <a:p>
            <a:pPr algn="just"/>
            <a:r>
              <a:rPr lang="cs-CZ" sz="2800" dirty="0" smtClean="0">
                <a:solidFill>
                  <a:schemeClr val="tx1"/>
                </a:solidFill>
                <a:cs typeface="Arial" charset="0"/>
              </a:rPr>
              <a:t>Jednotlivé </a:t>
            </a:r>
            <a:r>
              <a:rPr lang="cs-CZ" sz="2800" dirty="0" err="1" smtClean="0">
                <a:solidFill>
                  <a:schemeClr val="tx1"/>
                </a:solidFill>
                <a:cs typeface="Arial" charset="0"/>
              </a:rPr>
              <a:t>DUMy</a:t>
            </a:r>
            <a:r>
              <a:rPr lang="cs-CZ" sz="2800" dirty="0" smtClean="0">
                <a:solidFill>
                  <a:schemeClr val="tx1"/>
                </a:solidFill>
                <a:cs typeface="Arial" charset="0"/>
              </a:rPr>
              <a:t> (prezentace) v této sadě popíší postupně tematické oblasti, které jsou probírány v předmětu Anglický jazyk na naší SŠ. </a:t>
            </a:r>
          </a:p>
          <a:p>
            <a:pPr algn="just"/>
            <a:endParaRPr lang="cs-CZ" sz="2800" dirty="0" smtClean="0">
              <a:solidFill>
                <a:schemeClr val="tx1"/>
              </a:solidFill>
              <a:cs typeface="Arial" charset="0"/>
            </a:endParaRPr>
          </a:p>
          <a:p>
            <a:pPr algn="just"/>
            <a:r>
              <a:rPr lang="cs-CZ" sz="2800" dirty="0" smtClean="0">
                <a:solidFill>
                  <a:schemeClr val="tx1"/>
                </a:solidFill>
                <a:cs typeface="Arial" charset="0"/>
              </a:rPr>
              <a:t>Konkrétně tato prezentace je zaměřena na výrobu zbraní a hlavní výrobce. </a:t>
            </a:r>
          </a:p>
          <a:p>
            <a:pPr algn="just"/>
            <a:endParaRPr lang="cs-CZ" sz="2800" dirty="0" smtClean="0">
              <a:solidFill>
                <a:schemeClr val="tx1"/>
              </a:solidFill>
            </a:endParaRPr>
          </a:p>
          <a:p>
            <a:pPr algn="just"/>
            <a:endParaRPr lang="en-GB" sz="2800" dirty="0" smtClean="0">
              <a:solidFill>
                <a:schemeClr val="tx1"/>
              </a:solidFill>
            </a:endParaRP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6029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1600200" y="2564904"/>
            <a:ext cx="6096000" cy="1037952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REVISION</a:t>
            </a:r>
            <a:endParaRPr lang="en-GB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5066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14968" y="836712"/>
            <a:ext cx="7213416" cy="482453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cs-CZ" sz="2600" dirty="0" smtClean="0">
                <a:latin typeface="+mj-lt"/>
              </a:rPr>
              <a:t> Do </a:t>
            </a:r>
            <a:r>
              <a:rPr lang="cs-CZ" sz="2600" dirty="0" err="1">
                <a:latin typeface="+mj-lt"/>
              </a:rPr>
              <a:t>you</a:t>
            </a:r>
            <a:r>
              <a:rPr lang="cs-CZ" sz="2600" dirty="0">
                <a:latin typeface="+mj-lt"/>
              </a:rPr>
              <a:t> </a:t>
            </a:r>
            <a:r>
              <a:rPr lang="cs-CZ" sz="2600" dirty="0" err="1">
                <a:latin typeface="+mj-lt"/>
              </a:rPr>
              <a:t>know</a:t>
            </a:r>
            <a:r>
              <a:rPr lang="cs-CZ" sz="2600" dirty="0">
                <a:latin typeface="+mj-lt"/>
              </a:rPr>
              <a:t> </a:t>
            </a:r>
            <a:r>
              <a:rPr lang="cs-CZ" sz="2600" dirty="0" err="1">
                <a:latin typeface="+mj-lt"/>
              </a:rPr>
              <a:t>any</a:t>
            </a:r>
            <a:r>
              <a:rPr lang="cs-CZ" sz="2600" dirty="0">
                <a:latin typeface="+mj-lt"/>
              </a:rPr>
              <a:t> </a:t>
            </a:r>
            <a:r>
              <a:rPr lang="cs-CZ" sz="2600" dirty="0" err="1">
                <a:latin typeface="+mj-lt"/>
              </a:rPr>
              <a:t>army</a:t>
            </a:r>
            <a:r>
              <a:rPr lang="cs-CZ" sz="2600" dirty="0">
                <a:latin typeface="+mj-lt"/>
              </a:rPr>
              <a:t> </a:t>
            </a:r>
            <a:r>
              <a:rPr lang="cs-CZ" sz="2600" dirty="0" err="1">
                <a:latin typeface="+mj-lt"/>
              </a:rPr>
              <a:t>firearms</a:t>
            </a:r>
            <a:r>
              <a:rPr lang="cs-CZ" sz="2600" dirty="0">
                <a:latin typeface="+mj-lt"/>
              </a:rPr>
              <a:t>?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What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>
                <a:latin typeface="+mj-lt"/>
              </a:rPr>
              <a:t>do </a:t>
            </a:r>
            <a:r>
              <a:rPr lang="cs-CZ" sz="2600" dirty="0" err="1">
                <a:latin typeface="+mj-lt"/>
              </a:rPr>
              <a:t>you</a:t>
            </a:r>
            <a:r>
              <a:rPr lang="cs-CZ" sz="2600" dirty="0">
                <a:latin typeface="+mj-lt"/>
              </a:rPr>
              <a:t> </a:t>
            </a:r>
            <a:r>
              <a:rPr lang="cs-CZ" sz="2600" dirty="0" err="1">
                <a:latin typeface="+mj-lt"/>
              </a:rPr>
              <a:t>remember</a:t>
            </a:r>
            <a:r>
              <a:rPr lang="cs-CZ" sz="2600" dirty="0">
                <a:latin typeface="+mj-lt"/>
              </a:rPr>
              <a:t> </a:t>
            </a:r>
            <a:r>
              <a:rPr lang="cs-CZ" sz="2600" dirty="0" err="1">
                <a:latin typeface="+mj-lt"/>
              </a:rPr>
              <a:t>about</a:t>
            </a:r>
            <a:r>
              <a:rPr lang="cs-CZ" sz="2600" dirty="0">
                <a:latin typeface="+mj-lt"/>
              </a:rPr>
              <a:t> </a:t>
            </a:r>
            <a:r>
              <a:rPr lang="cs-CZ" sz="2600" dirty="0" err="1">
                <a:latin typeface="+mj-lt"/>
              </a:rPr>
              <a:t>submachine</a:t>
            </a:r>
            <a:r>
              <a:rPr lang="cs-CZ" sz="2600" dirty="0">
                <a:latin typeface="+mj-lt"/>
              </a:rPr>
              <a:t> </a:t>
            </a:r>
            <a:r>
              <a:rPr lang="cs-CZ" sz="2600" dirty="0" err="1">
                <a:latin typeface="+mj-lt"/>
              </a:rPr>
              <a:t>guns</a:t>
            </a:r>
            <a:r>
              <a:rPr lang="cs-CZ" sz="2600" dirty="0">
                <a:latin typeface="+mj-lt"/>
              </a:rPr>
              <a:t>?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cs-CZ" sz="2600" dirty="0" smtClean="0">
                <a:latin typeface="+mj-lt"/>
              </a:rPr>
              <a:t> Do </a:t>
            </a:r>
            <a:r>
              <a:rPr lang="cs-CZ" sz="2600" dirty="0" err="1">
                <a:latin typeface="+mj-lt"/>
              </a:rPr>
              <a:t>you</a:t>
            </a:r>
            <a:r>
              <a:rPr lang="cs-CZ" sz="2600" dirty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know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the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>
                <a:latin typeface="+mj-lt"/>
              </a:rPr>
              <a:t>classification</a:t>
            </a:r>
            <a:r>
              <a:rPr lang="cs-CZ" sz="2600" dirty="0">
                <a:latin typeface="+mj-lt"/>
              </a:rPr>
              <a:t> of </a:t>
            </a:r>
            <a:r>
              <a:rPr lang="cs-CZ" sz="2600" dirty="0" err="1">
                <a:latin typeface="+mj-lt"/>
              </a:rPr>
              <a:t>army</a:t>
            </a:r>
            <a:r>
              <a:rPr lang="cs-CZ" sz="2600" dirty="0">
                <a:latin typeface="+mj-lt"/>
              </a:rPr>
              <a:t> </a:t>
            </a:r>
            <a:r>
              <a:rPr lang="cs-CZ" sz="2600" dirty="0" err="1">
                <a:latin typeface="+mj-lt"/>
              </a:rPr>
              <a:t>firearms</a:t>
            </a:r>
            <a:r>
              <a:rPr lang="cs-CZ" sz="2600" dirty="0">
                <a:latin typeface="+mj-lt"/>
              </a:rPr>
              <a:t>?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When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>
                <a:latin typeface="+mj-lt"/>
              </a:rPr>
              <a:t>could</a:t>
            </a:r>
            <a:r>
              <a:rPr lang="cs-CZ" sz="2600" dirty="0">
                <a:latin typeface="+mj-lt"/>
              </a:rPr>
              <a:t> a </a:t>
            </a:r>
            <a:r>
              <a:rPr lang="cs-CZ" sz="2600" dirty="0" err="1">
                <a:latin typeface="+mj-lt"/>
              </a:rPr>
              <a:t>soldier</a:t>
            </a:r>
            <a:r>
              <a:rPr lang="cs-CZ" sz="2600" dirty="0">
                <a:latin typeface="+mj-lt"/>
              </a:rPr>
              <a:t> use </a:t>
            </a:r>
            <a:r>
              <a:rPr lang="cs-CZ" sz="2600" dirty="0" err="1">
                <a:latin typeface="+mj-lt"/>
              </a:rPr>
              <a:t>army</a:t>
            </a:r>
            <a:r>
              <a:rPr lang="cs-CZ" sz="2600" dirty="0">
                <a:latin typeface="+mj-lt"/>
              </a:rPr>
              <a:t> </a:t>
            </a:r>
            <a:r>
              <a:rPr lang="cs-CZ" sz="2600" dirty="0" err="1">
                <a:latin typeface="+mj-lt"/>
              </a:rPr>
              <a:t>firearms</a:t>
            </a:r>
            <a:r>
              <a:rPr lang="cs-CZ" sz="2600" dirty="0">
                <a:latin typeface="+mj-lt"/>
              </a:rPr>
              <a:t>?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How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>
                <a:latin typeface="+mj-lt"/>
              </a:rPr>
              <a:t>many </a:t>
            </a:r>
            <a:r>
              <a:rPr lang="cs-CZ" sz="2600" dirty="0" err="1">
                <a:latin typeface="+mj-lt"/>
              </a:rPr>
              <a:t>types</a:t>
            </a:r>
            <a:r>
              <a:rPr lang="cs-CZ" sz="2600" dirty="0">
                <a:latin typeface="+mj-lt"/>
              </a:rPr>
              <a:t> of </a:t>
            </a:r>
            <a:r>
              <a:rPr lang="cs-CZ" sz="2600" dirty="0" err="1">
                <a:latin typeface="+mj-lt"/>
              </a:rPr>
              <a:t>conventail</a:t>
            </a:r>
            <a:r>
              <a:rPr lang="cs-CZ" sz="2600" dirty="0">
                <a:latin typeface="+mj-lt"/>
              </a:rPr>
              <a:t> </a:t>
            </a:r>
            <a:r>
              <a:rPr lang="cs-CZ" sz="2600" dirty="0" err="1">
                <a:latin typeface="+mj-lt"/>
              </a:rPr>
              <a:t>arms</a:t>
            </a:r>
            <a:r>
              <a:rPr lang="cs-CZ" sz="2600" dirty="0">
                <a:latin typeface="+mj-lt"/>
              </a:rPr>
              <a:t> do </a:t>
            </a:r>
            <a:r>
              <a:rPr lang="cs-CZ" sz="2600" dirty="0" err="1">
                <a:latin typeface="+mj-lt"/>
              </a:rPr>
              <a:t>you</a:t>
            </a:r>
            <a:r>
              <a:rPr lang="cs-CZ" sz="2600" dirty="0">
                <a:latin typeface="+mj-lt"/>
              </a:rPr>
              <a:t> </a:t>
            </a:r>
            <a:r>
              <a:rPr lang="cs-CZ" sz="2600" dirty="0" err="1">
                <a:latin typeface="+mj-lt"/>
              </a:rPr>
              <a:t>know</a:t>
            </a:r>
            <a:r>
              <a:rPr lang="cs-CZ" sz="2600" dirty="0">
                <a:latin typeface="+mj-lt"/>
              </a:rPr>
              <a:t>?</a:t>
            </a:r>
            <a:endParaRPr lang="en-GB" sz="2600" dirty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endParaRPr lang="en-GB" sz="2600" dirty="0">
              <a:latin typeface="+mj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9998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899592" y="2492896"/>
            <a:ext cx="7416824" cy="1902048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Czech </a:t>
            </a:r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makers</a:t>
            </a:r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of </a:t>
            </a:r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guns</a:t>
            </a:r>
            <a:endParaRPr lang="en-GB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1634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692696"/>
            <a:ext cx="7488832" cy="5328592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cs-CZ" sz="2600" dirty="0" smtClean="0">
                <a:latin typeface="+mn-lt"/>
              </a:rPr>
              <a:t> Česká </a:t>
            </a:r>
            <a:r>
              <a:rPr lang="cs-CZ" sz="2600" dirty="0"/>
              <a:t>z</a:t>
            </a:r>
            <a:r>
              <a:rPr lang="cs-CZ" sz="2600" dirty="0" smtClean="0">
                <a:latin typeface="+mn-lt"/>
              </a:rPr>
              <a:t>brojovka </a:t>
            </a:r>
            <a:r>
              <a:rPr lang="cs-CZ" sz="2600" dirty="0">
                <a:latin typeface="+mn-lt"/>
              </a:rPr>
              <a:t>Uherský Brod </a:t>
            </a:r>
            <a:r>
              <a:rPr lang="cs-CZ" sz="2600" dirty="0" err="1">
                <a:latin typeface="+mn-lt"/>
              </a:rPr>
              <a:t>is</a:t>
            </a:r>
            <a:r>
              <a:rPr lang="cs-CZ" sz="2600" dirty="0">
                <a:latin typeface="+mn-lt"/>
              </a:rPr>
              <a:t> </a:t>
            </a:r>
            <a:r>
              <a:rPr lang="cs-CZ" sz="2600" dirty="0" err="1">
                <a:latin typeface="+mn-lt"/>
              </a:rPr>
              <a:t>the</a:t>
            </a:r>
            <a:r>
              <a:rPr lang="cs-CZ" sz="2600" dirty="0">
                <a:latin typeface="+mn-lt"/>
              </a:rPr>
              <a:t> </a:t>
            </a:r>
            <a:r>
              <a:rPr lang="cs-CZ" sz="2600" dirty="0" err="1">
                <a:latin typeface="+mn-lt"/>
              </a:rPr>
              <a:t>biggest</a:t>
            </a:r>
            <a:r>
              <a:rPr lang="cs-CZ" sz="2600" dirty="0">
                <a:latin typeface="+mn-lt"/>
              </a:rPr>
              <a:t> </a:t>
            </a:r>
            <a:r>
              <a:rPr lang="cs-CZ" sz="2600" dirty="0" err="1">
                <a:latin typeface="+mn-lt"/>
              </a:rPr>
              <a:t>producer</a:t>
            </a:r>
            <a:r>
              <a:rPr lang="cs-CZ" sz="2600" dirty="0">
                <a:latin typeface="+mn-lt"/>
              </a:rPr>
              <a:t> of </a:t>
            </a:r>
            <a:r>
              <a:rPr lang="cs-CZ" sz="2600" dirty="0"/>
              <a:t> </a:t>
            </a:r>
            <a:r>
              <a:rPr lang="cs-CZ" sz="2600" dirty="0" smtClean="0"/>
              <a:t>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600" dirty="0">
                <a:latin typeface="+mn-lt"/>
              </a:rPr>
              <a:t> </a:t>
            </a:r>
            <a:r>
              <a:rPr lang="cs-CZ" sz="2600" dirty="0" smtClean="0">
                <a:latin typeface="+mn-lt"/>
              </a:rPr>
              <a:t>     </a:t>
            </a:r>
            <a:r>
              <a:rPr lang="cs-CZ" sz="2600" dirty="0" err="1" smtClean="0">
                <a:latin typeface="+mn-lt"/>
              </a:rPr>
              <a:t>guns</a:t>
            </a:r>
            <a:r>
              <a:rPr lang="cs-CZ" sz="2600" dirty="0" smtClean="0">
                <a:latin typeface="+mn-lt"/>
              </a:rPr>
              <a:t> </a:t>
            </a:r>
            <a:r>
              <a:rPr lang="cs-CZ" sz="2600" dirty="0">
                <a:latin typeface="+mn-lt"/>
              </a:rPr>
              <a:t>in </a:t>
            </a:r>
            <a:r>
              <a:rPr lang="cs-CZ" sz="2600" dirty="0" err="1">
                <a:latin typeface="+mn-lt"/>
              </a:rPr>
              <a:t>the</a:t>
            </a:r>
            <a:r>
              <a:rPr lang="cs-CZ" sz="2600" dirty="0">
                <a:latin typeface="+mn-lt"/>
              </a:rPr>
              <a:t> Czech Republic.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cs-CZ" sz="2600" dirty="0" smtClean="0">
                <a:latin typeface="+mn-lt"/>
              </a:rPr>
              <a:t> Zbrojovka Brno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cs-CZ" sz="2600" dirty="0" smtClean="0">
                <a:latin typeface="+mn-lt"/>
              </a:rPr>
              <a:t> Zbrojovka Holice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pl-PL" sz="2600" dirty="0" smtClean="0">
                <a:latin typeface="+mn-lt"/>
              </a:rPr>
              <a:t> ALFA </a:t>
            </a:r>
            <a:r>
              <a:rPr lang="pl-PL" sz="2600" dirty="0">
                <a:latin typeface="+mn-lt"/>
              </a:rPr>
              <a:t>- PROJ, spol. s r.o.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cs-CZ" sz="2600" dirty="0" smtClean="0">
                <a:latin typeface="+mn-lt"/>
              </a:rPr>
              <a:t> </a:t>
            </a:r>
            <a:r>
              <a:rPr lang="cs-CZ" sz="2600" dirty="0" err="1" smtClean="0">
                <a:latin typeface="+mn-lt"/>
              </a:rPr>
              <a:t>Factory</a:t>
            </a:r>
            <a:r>
              <a:rPr lang="cs-CZ" sz="2600" dirty="0" smtClean="0">
                <a:latin typeface="+mn-lt"/>
              </a:rPr>
              <a:t> </a:t>
            </a:r>
            <a:r>
              <a:rPr lang="cs-CZ" sz="2600" dirty="0" err="1" smtClean="0">
                <a:latin typeface="+mn-lt"/>
              </a:rPr>
              <a:t>Arms</a:t>
            </a:r>
            <a:r>
              <a:rPr lang="cs-CZ" sz="2600" dirty="0" smtClean="0">
                <a:latin typeface="+mn-lt"/>
              </a:rPr>
              <a:t> Olomouc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cs-CZ" sz="2600" dirty="0" smtClean="0">
                <a:latin typeface="+mn-lt"/>
              </a:rPr>
              <a:t> TAU Brno, s.r.o.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cs-CZ" sz="2600" dirty="0" smtClean="0">
                <a:latin typeface="+mn-lt"/>
              </a:rPr>
              <a:t> </a:t>
            </a:r>
            <a:r>
              <a:rPr lang="en-GB" sz="2600" dirty="0" smtClean="0">
                <a:latin typeface="+mn-lt"/>
              </a:rPr>
              <a:t>Czech </a:t>
            </a:r>
            <a:r>
              <a:rPr lang="en-GB" sz="2600" dirty="0">
                <a:latin typeface="+mn-lt"/>
              </a:rPr>
              <a:t>Small </a:t>
            </a:r>
            <a:r>
              <a:rPr lang="en-GB" sz="2600" dirty="0" smtClean="0">
                <a:latin typeface="+mn-lt"/>
              </a:rPr>
              <a:t>Arms</a:t>
            </a:r>
            <a:endParaRPr lang="en-GB" sz="260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899592" y="2492896"/>
            <a:ext cx="7416824" cy="1902048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world</a:t>
            </a:r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makers</a:t>
            </a:r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of </a:t>
            </a:r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guns</a:t>
            </a:r>
            <a:endParaRPr lang="en-GB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843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692696"/>
            <a:ext cx="6984776" cy="4824536"/>
          </a:xfrm>
        </p:spPr>
        <p:txBody>
          <a:bodyPr>
            <a:normAutofit/>
          </a:bodyPr>
          <a:lstStyle/>
          <a:p>
            <a:pPr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cs-CZ" sz="2600" dirty="0" err="1" smtClean="0">
                <a:latin typeface="+mj-lt"/>
              </a:rPr>
              <a:t>The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world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makers</a:t>
            </a:r>
            <a:r>
              <a:rPr lang="cs-CZ" sz="2600" dirty="0" smtClean="0">
                <a:latin typeface="+mj-lt"/>
              </a:rPr>
              <a:t> of </a:t>
            </a:r>
            <a:r>
              <a:rPr lang="cs-CZ" sz="2600" dirty="0" err="1" smtClean="0">
                <a:latin typeface="+mj-lt"/>
              </a:rPr>
              <a:t>guns</a:t>
            </a:r>
            <a:r>
              <a:rPr lang="cs-CZ" sz="2600" dirty="0" smtClean="0">
                <a:latin typeface="+mj-lt"/>
              </a:rPr>
              <a:t> are: 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v"/>
            </a:pPr>
            <a:endParaRPr lang="cs-CZ" sz="2600" dirty="0" smtClean="0">
              <a:latin typeface="+mj-lt"/>
            </a:endParaRPr>
          </a:p>
          <a:p>
            <a:pPr lvl="1"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cs-CZ" dirty="0" smtClean="0">
                <a:latin typeface="+mj-lt"/>
              </a:rPr>
              <a:t> </a:t>
            </a:r>
            <a:r>
              <a:rPr lang="cs-CZ" dirty="0" err="1" smtClean="0">
                <a:latin typeface="+mj-lt"/>
              </a:rPr>
              <a:t>Heckler</a:t>
            </a:r>
            <a:r>
              <a:rPr lang="cs-CZ" dirty="0" smtClean="0">
                <a:latin typeface="+mj-lt"/>
              </a:rPr>
              <a:t> and Koch</a:t>
            </a:r>
          </a:p>
          <a:p>
            <a:pPr lvl="1"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cs-CZ" dirty="0" smtClean="0">
                <a:latin typeface="+mj-lt"/>
              </a:rPr>
              <a:t> </a:t>
            </a:r>
            <a:r>
              <a:rPr lang="cs-CZ" dirty="0" err="1" smtClean="0">
                <a:latin typeface="+mj-lt"/>
              </a:rPr>
              <a:t>Enfield</a:t>
            </a:r>
            <a:r>
              <a:rPr lang="cs-CZ" dirty="0" smtClean="0">
                <a:latin typeface="+mj-lt"/>
              </a:rPr>
              <a:t> </a:t>
            </a:r>
            <a:r>
              <a:rPr lang="cs-CZ" dirty="0">
                <a:latin typeface="+mj-lt"/>
              </a:rPr>
              <a:t>Ordonance </a:t>
            </a:r>
            <a:r>
              <a:rPr lang="cs-CZ" dirty="0" err="1" smtClean="0">
                <a:latin typeface="+mj-lt"/>
              </a:rPr>
              <a:t>Factory</a:t>
            </a:r>
            <a:endParaRPr lang="cs-CZ" dirty="0" smtClean="0">
              <a:latin typeface="+mj-lt"/>
            </a:endParaRPr>
          </a:p>
          <a:p>
            <a:pPr lvl="1"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cs-CZ" dirty="0" smtClean="0">
                <a:latin typeface="+mj-lt"/>
              </a:rPr>
              <a:t> </a:t>
            </a:r>
            <a:r>
              <a:rPr lang="en-GB" dirty="0" smtClean="0">
                <a:latin typeface="+mj-lt"/>
              </a:rPr>
              <a:t>AKAH </a:t>
            </a:r>
            <a:r>
              <a:rPr lang="en-GB" dirty="0">
                <a:latin typeface="+mj-lt"/>
              </a:rPr>
              <a:t>Albrecht Kind GmbH</a:t>
            </a:r>
          </a:p>
          <a:p>
            <a:pPr lvl="1"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cs-CZ" dirty="0" smtClean="0">
                <a:latin typeface="+mj-lt"/>
              </a:rPr>
              <a:t> </a:t>
            </a:r>
            <a:r>
              <a:rPr lang="en-GB" dirty="0" smtClean="0">
                <a:latin typeface="+mj-lt"/>
              </a:rPr>
              <a:t>AKBS</a:t>
            </a:r>
            <a:endParaRPr lang="en-GB" dirty="0">
              <a:latin typeface="+mj-lt"/>
            </a:endParaRPr>
          </a:p>
          <a:p>
            <a:pPr lvl="1"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cs-CZ" dirty="0" smtClean="0">
                <a:latin typeface="+mj-lt"/>
              </a:rPr>
              <a:t> </a:t>
            </a:r>
            <a:r>
              <a:rPr lang="en-GB" dirty="0" err="1" smtClean="0">
                <a:latin typeface="+mj-lt"/>
              </a:rPr>
              <a:t>Alberts</a:t>
            </a:r>
            <a:r>
              <a:rPr lang="en-GB" dirty="0">
                <a:latin typeface="+mj-lt"/>
              </a:rPr>
              <a:t>, Manfred GmbH</a:t>
            </a:r>
          </a:p>
          <a:p>
            <a:pPr lvl="1"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cs-CZ" dirty="0" smtClean="0">
                <a:latin typeface="+mj-lt"/>
              </a:rPr>
              <a:t> </a:t>
            </a:r>
            <a:r>
              <a:rPr lang="en-GB" dirty="0" err="1" smtClean="0">
                <a:latin typeface="+mj-lt"/>
              </a:rPr>
              <a:t>AmChar</a:t>
            </a:r>
            <a:r>
              <a:rPr lang="en-GB" dirty="0" smtClean="0">
                <a:latin typeface="+mj-lt"/>
              </a:rPr>
              <a:t> </a:t>
            </a:r>
            <a:r>
              <a:rPr lang="en-GB" dirty="0">
                <a:latin typeface="+mj-lt"/>
              </a:rPr>
              <a:t>Wholesale Inc</a:t>
            </a:r>
            <a:r>
              <a:rPr lang="en-GB" dirty="0" smtClean="0">
                <a:latin typeface="+mj-lt"/>
              </a:rPr>
              <a:t>.</a:t>
            </a:r>
            <a:endParaRPr lang="en-GB" sz="2600" dirty="0">
              <a:latin typeface="+mj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latin typeface="+mj-lt"/>
              </a:rPr>
              <a:pPr/>
              <a:t>8</a:t>
            </a:fld>
            <a:endParaRPr lang="en-GB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009401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r="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940152" y="2946595"/>
            <a:ext cx="3548985" cy="1202485"/>
          </a:xfrm>
        </p:spPr>
        <p:txBody>
          <a:bodyPr>
            <a:noAutofit/>
          </a:bodyPr>
          <a:lstStyle/>
          <a:p>
            <a:r>
              <a:rPr lang="cs-CZ" sz="4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j-lt"/>
              </a:rPr>
              <a:t>MACHINE </a:t>
            </a:r>
            <a:br>
              <a:rPr lang="cs-CZ" sz="4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j-lt"/>
              </a:rPr>
            </a:br>
            <a:r>
              <a:rPr lang="cs-CZ" sz="4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j-lt"/>
              </a:rPr>
              <a:t>GUN </a:t>
            </a:r>
            <a:br>
              <a:rPr lang="cs-CZ" sz="4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j-lt"/>
              </a:rPr>
            </a:br>
            <a:r>
              <a:rPr lang="cs-CZ" sz="4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j-lt"/>
              </a:rPr>
              <a:t>M60</a:t>
            </a:r>
            <a:endParaRPr lang="en-GB" sz="40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+mj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692696"/>
            <a:ext cx="7272808" cy="446449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cs-CZ" sz="2600" dirty="0" err="1" smtClean="0">
                <a:latin typeface="+mj-lt"/>
              </a:rPr>
              <a:t>Current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production</a:t>
            </a:r>
            <a:r>
              <a:rPr lang="cs-CZ" sz="2600" dirty="0" smtClean="0">
                <a:latin typeface="+mj-lt"/>
              </a:rPr>
              <a:t> of </a:t>
            </a:r>
            <a:r>
              <a:rPr lang="cs-CZ" sz="2600" dirty="0" err="1" smtClean="0">
                <a:latin typeface="+mj-lt"/>
              </a:rPr>
              <a:t>hunting</a:t>
            </a:r>
            <a:r>
              <a:rPr lang="cs-CZ" sz="2600" dirty="0" smtClean="0">
                <a:latin typeface="+mj-lt"/>
              </a:rPr>
              <a:t> and </a:t>
            </a:r>
            <a:r>
              <a:rPr lang="cs-CZ" sz="2600" dirty="0" err="1" smtClean="0">
                <a:latin typeface="+mj-lt"/>
              </a:rPr>
              <a:t>sporting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guns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is</a:t>
            </a:r>
            <a:r>
              <a:rPr lang="cs-CZ" sz="2600" dirty="0" smtClean="0">
                <a:latin typeface="+mj-lt"/>
              </a:rPr>
              <a:t> a </a:t>
            </a:r>
            <a:r>
              <a:rPr lang="cs-CZ" sz="2600" dirty="0" err="1" smtClean="0">
                <a:latin typeface="+mj-lt"/>
              </a:rPr>
              <a:t>serial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production</a:t>
            </a:r>
            <a:r>
              <a:rPr lang="cs-CZ" sz="2600" dirty="0" smtClean="0">
                <a:latin typeface="+mj-lt"/>
              </a:rPr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cs-CZ" sz="2600" dirty="0" err="1" smtClean="0">
                <a:latin typeface="+mj-lt"/>
              </a:rPr>
              <a:t>Traditional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materials</a:t>
            </a:r>
            <a:r>
              <a:rPr lang="cs-CZ" sz="2600" dirty="0" smtClean="0">
                <a:latin typeface="+mj-lt"/>
              </a:rPr>
              <a:t> are </a:t>
            </a:r>
            <a:r>
              <a:rPr lang="cs-CZ" sz="2600" dirty="0" err="1" smtClean="0">
                <a:latin typeface="+mj-lt"/>
              </a:rPr>
              <a:t>wood</a:t>
            </a:r>
            <a:r>
              <a:rPr lang="cs-CZ" sz="2600" dirty="0" smtClean="0">
                <a:latin typeface="+mj-lt"/>
              </a:rPr>
              <a:t>, </a:t>
            </a:r>
            <a:r>
              <a:rPr lang="cs-CZ" sz="2600" dirty="0" err="1" smtClean="0">
                <a:latin typeface="+mj-lt"/>
              </a:rPr>
              <a:t>leather</a:t>
            </a:r>
            <a:r>
              <a:rPr lang="cs-CZ" sz="2600" dirty="0" smtClean="0">
                <a:latin typeface="+mj-lt"/>
              </a:rPr>
              <a:t>, </a:t>
            </a:r>
            <a:r>
              <a:rPr lang="cs-CZ" sz="2600" dirty="0" err="1" smtClean="0">
                <a:latin typeface="+mj-lt"/>
              </a:rPr>
              <a:t>textiles</a:t>
            </a:r>
            <a:r>
              <a:rPr lang="cs-CZ" sz="2600" dirty="0" smtClean="0">
                <a:latin typeface="+mj-lt"/>
              </a:rPr>
              <a:t>, </a:t>
            </a:r>
            <a:r>
              <a:rPr lang="cs-CZ" sz="2600" dirty="0" err="1" smtClean="0">
                <a:latin typeface="+mj-lt"/>
              </a:rPr>
              <a:t>paints</a:t>
            </a:r>
            <a:r>
              <a:rPr lang="cs-CZ" sz="2600" dirty="0" smtClean="0">
                <a:latin typeface="+mj-lt"/>
              </a:rPr>
              <a:t> and </a:t>
            </a:r>
            <a:r>
              <a:rPr lang="cs-CZ" sz="2600" dirty="0" err="1" smtClean="0">
                <a:latin typeface="+mj-lt"/>
              </a:rPr>
              <a:t>paper</a:t>
            </a:r>
            <a:r>
              <a:rPr lang="cs-CZ" sz="2600" dirty="0" smtClean="0">
                <a:latin typeface="+mj-lt"/>
              </a:rPr>
              <a:t>.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cs-CZ" sz="2600" dirty="0" smtClean="0">
                <a:latin typeface="+mj-lt"/>
              </a:rPr>
              <a:t>Very </a:t>
            </a:r>
            <a:r>
              <a:rPr lang="cs-CZ" sz="2600" dirty="0" err="1" smtClean="0">
                <a:latin typeface="+mj-lt"/>
              </a:rPr>
              <a:t>less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occurs</a:t>
            </a:r>
            <a:r>
              <a:rPr lang="cs-CZ" sz="2600" dirty="0" smtClean="0">
                <a:latin typeface="+mj-lt"/>
              </a:rPr>
              <a:t> a </a:t>
            </a:r>
            <a:r>
              <a:rPr lang="cs-CZ" sz="2600" dirty="0" err="1" smtClean="0">
                <a:latin typeface="+mj-lt"/>
              </a:rPr>
              <a:t>rubber</a:t>
            </a:r>
            <a:r>
              <a:rPr lang="cs-CZ" sz="2600" dirty="0" smtClean="0">
                <a:latin typeface="+mj-lt"/>
              </a:rPr>
              <a:t>, </a:t>
            </a:r>
            <a:r>
              <a:rPr lang="cs-CZ" sz="2600" dirty="0" err="1" smtClean="0">
                <a:latin typeface="+mj-lt"/>
              </a:rPr>
              <a:t>glass</a:t>
            </a:r>
            <a:r>
              <a:rPr lang="cs-CZ" sz="2600" dirty="0" smtClean="0">
                <a:latin typeface="+mj-lt"/>
              </a:rPr>
              <a:t>, </a:t>
            </a:r>
            <a:r>
              <a:rPr lang="cs-CZ" sz="2600" dirty="0" err="1" smtClean="0">
                <a:latin typeface="+mj-lt"/>
              </a:rPr>
              <a:t>hair</a:t>
            </a:r>
            <a:r>
              <a:rPr lang="cs-CZ" sz="2600" dirty="0" smtClean="0">
                <a:latin typeface="+mj-lt"/>
              </a:rPr>
              <a:t> and </a:t>
            </a:r>
            <a:r>
              <a:rPr lang="cs-CZ" sz="2600" dirty="0" err="1" smtClean="0">
                <a:latin typeface="+mj-lt"/>
              </a:rPr>
              <a:t>other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metallic</a:t>
            </a:r>
            <a:r>
              <a:rPr lang="cs-CZ" sz="2600" dirty="0" smtClean="0">
                <a:latin typeface="+mj-lt"/>
              </a:rPr>
              <a:t> and non-</a:t>
            </a:r>
            <a:r>
              <a:rPr lang="cs-CZ" sz="2600" dirty="0" err="1" smtClean="0">
                <a:latin typeface="+mj-lt"/>
              </a:rPr>
              <a:t>metallic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materials</a:t>
            </a:r>
            <a:r>
              <a:rPr lang="cs-CZ" sz="2600" dirty="0" smtClean="0">
                <a:latin typeface="+mj-lt"/>
              </a:rPr>
              <a:t>.  </a:t>
            </a:r>
            <a:endParaRPr lang="en-GB" sz="2600" dirty="0">
              <a:latin typeface="+mj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5023" y="548680"/>
            <a:ext cx="6965245" cy="1202485"/>
          </a:xfrm>
        </p:spPr>
        <p:txBody>
          <a:bodyPr>
            <a:noAutofit/>
          </a:bodyPr>
          <a:lstStyle/>
          <a:p>
            <a:r>
              <a:rPr lang="cs-CZ" sz="3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j-lt"/>
              </a:rPr>
              <a:t>MATERIALS</a:t>
            </a:r>
            <a:endParaRPr lang="en-GB" sz="3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+mj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916832"/>
            <a:ext cx="6984776" cy="4464496"/>
          </a:xfrm>
        </p:spPr>
        <p:txBody>
          <a:bodyPr>
            <a:normAutofit/>
          </a:bodyPr>
          <a:lstStyle/>
          <a:p>
            <a:pPr>
              <a:buClr>
                <a:srgbClr val="C84622"/>
              </a:buClr>
            </a:pPr>
            <a:endParaRPr lang="cs-CZ" sz="2600" dirty="0" smtClean="0"/>
          </a:p>
          <a:p>
            <a:pPr>
              <a:buClr>
                <a:srgbClr val="C84622"/>
              </a:buClr>
              <a:buNone/>
            </a:pPr>
            <a:endParaRPr lang="cs-CZ" sz="2600" dirty="0" smtClean="0"/>
          </a:p>
          <a:p>
            <a:pPr>
              <a:buClr>
                <a:srgbClr val="C84622"/>
              </a:buClr>
            </a:pPr>
            <a:endParaRPr lang="cs-CZ" sz="2600" dirty="0" smtClean="0"/>
          </a:p>
          <a:p>
            <a:pPr>
              <a:buClr>
                <a:srgbClr val="C84622"/>
              </a:buClr>
            </a:pPr>
            <a:endParaRPr lang="en-GB" sz="2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11</a:t>
            </a:fld>
            <a:endParaRPr lang="en-GB"/>
          </a:p>
        </p:txBody>
      </p:sp>
      <p:sp>
        <p:nvSpPr>
          <p:cNvPr id="5" name="Obdélník 4"/>
          <p:cNvSpPr/>
          <p:nvPr/>
        </p:nvSpPr>
        <p:spPr>
          <a:xfrm>
            <a:off x="3584848" y="2636912"/>
            <a:ext cx="2016224" cy="18002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bdélník 5"/>
          <p:cNvSpPr/>
          <p:nvPr/>
        </p:nvSpPr>
        <p:spPr>
          <a:xfrm>
            <a:off x="919312" y="2636912"/>
            <a:ext cx="2016224" cy="180020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bdélník 6"/>
          <p:cNvSpPr/>
          <p:nvPr/>
        </p:nvSpPr>
        <p:spPr>
          <a:xfrm>
            <a:off x="6242248" y="2636912"/>
            <a:ext cx="2016224" cy="1800200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bdélník 8"/>
          <p:cNvSpPr/>
          <p:nvPr/>
        </p:nvSpPr>
        <p:spPr>
          <a:xfrm>
            <a:off x="1927424" y="5066020"/>
            <a:ext cx="58129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Wood</a:t>
            </a:r>
            <a:r>
              <a:rPr lang="cs-CZ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cs-CZ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is</a:t>
            </a:r>
            <a:r>
              <a:rPr lang="cs-CZ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a </a:t>
            </a:r>
            <a:r>
              <a:rPr lang="cs-CZ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traditional</a:t>
            </a:r>
            <a:r>
              <a:rPr lang="cs-CZ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cs-CZ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material</a:t>
            </a:r>
            <a:r>
              <a:rPr lang="cs-CZ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.</a:t>
            </a:r>
            <a:endParaRPr lang="en-GB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899592" y="2492896"/>
            <a:ext cx="7416824" cy="1902048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Production</a:t>
            </a:r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of </a:t>
            </a:r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gun</a:t>
            </a:r>
            <a:endParaRPr lang="en-GB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843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692696"/>
            <a:ext cx="7560840" cy="468052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cs-CZ" sz="2600" dirty="0" err="1" smtClean="0">
                <a:latin typeface="+mn-lt"/>
              </a:rPr>
              <a:t>The</a:t>
            </a:r>
            <a:r>
              <a:rPr lang="cs-CZ" sz="2600" dirty="0" smtClean="0">
                <a:latin typeface="+mn-lt"/>
              </a:rPr>
              <a:t> </a:t>
            </a:r>
            <a:r>
              <a:rPr lang="cs-CZ" sz="2600" dirty="0" err="1" smtClean="0">
                <a:latin typeface="+mn-lt"/>
              </a:rPr>
              <a:t>instruments</a:t>
            </a:r>
            <a:r>
              <a:rPr lang="cs-CZ" sz="2600" dirty="0" smtClean="0">
                <a:latin typeface="+mn-lt"/>
              </a:rPr>
              <a:t> </a:t>
            </a:r>
            <a:r>
              <a:rPr lang="cs-CZ" sz="2600" dirty="0" err="1" smtClean="0">
                <a:latin typeface="+mn-lt"/>
              </a:rPr>
              <a:t>used</a:t>
            </a:r>
            <a:r>
              <a:rPr lang="cs-CZ" sz="2600" dirty="0" smtClean="0">
                <a:latin typeface="+mn-lt"/>
              </a:rPr>
              <a:t> in these </a:t>
            </a:r>
            <a:r>
              <a:rPr lang="cs-CZ" sz="2600" dirty="0" err="1" smtClean="0">
                <a:latin typeface="+mn-lt"/>
              </a:rPr>
              <a:t>machines</a:t>
            </a:r>
            <a:r>
              <a:rPr lang="cs-CZ" sz="2600" dirty="0" smtClean="0">
                <a:latin typeface="+mn-lt"/>
              </a:rPr>
              <a:t> </a:t>
            </a:r>
            <a:r>
              <a:rPr lang="cs-CZ" sz="2600" dirty="0" err="1" smtClean="0">
                <a:latin typeface="+mn-lt"/>
              </a:rPr>
              <a:t>have</a:t>
            </a:r>
            <a:r>
              <a:rPr lang="cs-CZ" sz="2600" dirty="0" smtClean="0">
                <a:latin typeface="+mn-lt"/>
              </a:rPr>
              <a:t> </a:t>
            </a:r>
            <a:r>
              <a:rPr lang="cs-CZ" sz="2600" dirty="0" err="1" smtClean="0">
                <a:latin typeface="+mn-lt"/>
              </a:rPr>
              <a:t>got</a:t>
            </a:r>
            <a:r>
              <a:rPr lang="cs-CZ" sz="2600" dirty="0" smtClean="0">
                <a:latin typeface="+mn-lt"/>
              </a:rPr>
              <a:t> a </a:t>
            </a:r>
            <a:r>
              <a:rPr lang="cs-CZ" sz="2600" dirty="0" err="1" smtClean="0">
                <a:latin typeface="+mn-lt"/>
              </a:rPr>
              <a:t>high</a:t>
            </a:r>
            <a:r>
              <a:rPr lang="cs-CZ" sz="2600" dirty="0" smtClean="0">
                <a:latin typeface="+mn-lt"/>
              </a:rPr>
              <a:t> </a:t>
            </a:r>
            <a:r>
              <a:rPr lang="cs-CZ" sz="2600" dirty="0" err="1" smtClean="0">
                <a:latin typeface="+mn-lt"/>
              </a:rPr>
              <a:t>technical</a:t>
            </a:r>
            <a:r>
              <a:rPr lang="cs-CZ" sz="2600" dirty="0" smtClean="0">
                <a:latin typeface="+mn-lt"/>
              </a:rPr>
              <a:t> </a:t>
            </a:r>
            <a:r>
              <a:rPr lang="cs-CZ" sz="2600" dirty="0" err="1" smtClean="0">
                <a:latin typeface="+mn-lt"/>
              </a:rPr>
              <a:t>level</a:t>
            </a:r>
            <a:r>
              <a:rPr lang="cs-CZ" sz="2600" dirty="0" smtClean="0">
                <a:latin typeface="+mn-lt"/>
              </a:rPr>
              <a:t>. 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cs-CZ" sz="2600" dirty="0" err="1" smtClean="0">
                <a:latin typeface="+mn-lt"/>
              </a:rPr>
              <a:t>Using</a:t>
            </a:r>
            <a:r>
              <a:rPr lang="cs-CZ" sz="2600" dirty="0" smtClean="0">
                <a:latin typeface="+mn-lt"/>
              </a:rPr>
              <a:t> </a:t>
            </a:r>
            <a:r>
              <a:rPr lang="cs-CZ" sz="2600" dirty="0" err="1" smtClean="0">
                <a:latin typeface="+mn-lt"/>
              </a:rPr>
              <a:t>the</a:t>
            </a:r>
            <a:r>
              <a:rPr lang="cs-CZ" sz="2600" dirty="0" smtClean="0">
                <a:latin typeface="+mn-lt"/>
              </a:rPr>
              <a:t> </a:t>
            </a:r>
            <a:r>
              <a:rPr lang="cs-CZ" sz="2600" dirty="0" err="1" smtClean="0">
                <a:latin typeface="+mn-lt"/>
              </a:rPr>
              <a:t>associated</a:t>
            </a:r>
            <a:r>
              <a:rPr lang="cs-CZ" sz="2600" dirty="0" smtClean="0">
                <a:latin typeface="+mn-lt"/>
              </a:rPr>
              <a:t> </a:t>
            </a:r>
            <a:r>
              <a:rPr lang="cs-CZ" sz="2600" dirty="0" err="1" smtClean="0">
                <a:latin typeface="+mn-lt"/>
              </a:rPr>
              <a:t>tools</a:t>
            </a:r>
            <a:r>
              <a:rPr lang="cs-CZ" sz="2600" dirty="0" smtClean="0">
                <a:latin typeface="+mn-lt"/>
              </a:rPr>
              <a:t>, </a:t>
            </a:r>
            <a:r>
              <a:rPr lang="cs-CZ" sz="2600" dirty="0" err="1" smtClean="0">
                <a:latin typeface="+mn-lt"/>
              </a:rPr>
              <a:t>shaping</a:t>
            </a:r>
            <a:r>
              <a:rPr lang="cs-CZ" sz="2600" dirty="0" smtClean="0">
                <a:latin typeface="+mn-lt"/>
              </a:rPr>
              <a:t> </a:t>
            </a:r>
            <a:r>
              <a:rPr lang="cs-CZ" sz="2600" dirty="0" err="1" smtClean="0">
                <a:latin typeface="+mn-lt"/>
              </a:rPr>
              <a:t>tools</a:t>
            </a:r>
            <a:r>
              <a:rPr lang="cs-CZ" sz="2600" dirty="0" smtClean="0">
                <a:latin typeface="+mn-lt"/>
              </a:rPr>
              <a:t> and </a:t>
            </a:r>
            <a:r>
              <a:rPr lang="cs-CZ" sz="2600" dirty="0" err="1" smtClean="0">
                <a:latin typeface="+mn-lt"/>
              </a:rPr>
              <a:t>cutters</a:t>
            </a:r>
            <a:r>
              <a:rPr lang="cs-CZ" sz="2600" dirty="0" smtClean="0">
                <a:latin typeface="+mn-lt"/>
              </a:rPr>
              <a:t>, </a:t>
            </a:r>
            <a:r>
              <a:rPr lang="cs-CZ" sz="2600" dirty="0" err="1" smtClean="0">
                <a:latin typeface="+mn-lt"/>
              </a:rPr>
              <a:t>tools</a:t>
            </a:r>
            <a:r>
              <a:rPr lang="cs-CZ" sz="2600" dirty="0" smtClean="0">
                <a:latin typeface="+mn-lt"/>
              </a:rPr>
              <a:t>. </a:t>
            </a:r>
            <a:r>
              <a:rPr lang="cs-CZ" sz="2600" dirty="0" err="1" smtClean="0">
                <a:latin typeface="+mn-lt"/>
              </a:rPr>
              <a:t>Carbide</a:t>
            </a:r>
            <a:r>
              <a:rPr lang="cs-CZ" sz="2600" dirty="0" smtClean="0">
                <a:latin typeface="+mn-lt"/>
              </a:rPr>
              <a:t> </a:t>
            </a:r>
            <a:r>
              <a:rPr lang="cs-CZ" sz="2600" dirty="0" err="1" smtClean="0">
                <a:latin typeface="+mn-lt"/>
              </a:rPr>
              <a:t>caramic</a:t>
            </a:r>
            <a:r>
              <a:rPr lang="cs-CZ" sz="2600" dirty="0" smtClean="0">
                <a:latin typeface="+mn-lt"/>
              </a:rPr>
              <a:t> </a:t>
            </a:r>
            <a:r>
              <a:rPr lang="cs-CZ" sz="2600" dirty="0" err="1" smtClean="0">
                <a:latin typeface="+mn-lt"/>
              </a:rPr>
              <a:t>materials</a:t>
            </a:r>
            <a:r>
              <a:rPr lang="cs-CZ" sz="2600" dirty="0" smtClean="0">
                <a:latin typeface="+mn-lt"/>
              </a:rPr>
              <a:t> as a </a:t>
            </a:r>
            <a:r>
              <a:rPr lang="cs-CZ" sz="2600" dirty="0" err="1" smtClean="0">
                <a:latin typeface="+mn-lt"/>
              </a:rPr>
              <a:t>semicrystal</a:t>
            </a:r>
            <a:r>
              <a:rPr lang="cs-CZ" sz="2600" dirty="0" smtClean="0">
                <a:latin typeface="+mn-lt"/>
              </a:rPr>
              <a:t>. 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cs-CZ" sz="2600" dirty="0" err="1" smtClean="0">
                <a:latin typeface="+mn-lt"/>
              </a:rPr>
              <a:t>Reinforce</a:t>
            </a:r>
            <a:r>
              <a:rPr lang="cs-CZ" sz="2600" dirty="0" smtClean="0">
                <a:latin typeface="+mn-lt"/>
              </a:rPr>
              <a:t> </a:t>
            </a:r>
            <a:r>
              <a:rPr lang="cs-CZ" sz="2600" dirty="0" err="1" smtClean="0">
                <a:latin typeface="+mn-lt"/>
              </a:rPr>
              <a:t>the</a:t>
            </a:r>
            <a:r>
              <a:rPr lang="cs-CZ" sz="2600" dirty="0" smtClean="0">
                <a:latin typeface="+mn-lt"/>
              </a:rPr>
              <a:t> </a:t>
            </a:r>
            <a:r>
              <a:rPr lang="cs-CZ" sz="2600" dirty="0" err="1" smtClean="0">
                <a:latin typeface="+mn-lt"/>
              </a:rPr>
              <a:t>clamping</a:t>
            </a:r>
            <a:r>
              <a:rPr lang="cs-CZ" sz="2600" dirty="0" smtClean="0">
                <a:latin typeface="+mn-lt"/>
              </a:rPr>
              <a:t> </a:t>
            </a:r>
            <a:r>
              <a:rPr lang="cs-CZ" sz="2600" dirty="0" err="1" smtClean="0">
                <a:latin typeface="+mn-lt"/>
              </a:rPr>
              <a:t>products</a:t>
            </a:r>
            <a:r>
              <a:rPr lang="cs-CZ" sz="2600" dirty="0" smtClean="0">
                <a:latin typeface="+mn-lt"/>
              </a:rPr>
              <a:t>. 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cs-CZ" sz="2600" dirty="0" err="1" smtClean="0">
                <a:latin typeface="+mn-lt"/>
              </a:rPr>
              <a:t>The</a:t>
            </a:r>
            <a:r>
              <a:rPr lang="cs-CZ" sz="2600" dirty="0" smtClean="0">
                <a:latin typeface="+mn-lt"/>
              </a:rPr>
              <a:t> </a:t>
            </a:r>
            <a:r>
              <a:rPr lang="cs-CZ" sz="2600" dirty="0" err="1" smtClean="0">
                <a:latin typeface="+mn-lt"/>
              </a:rPr>
              <a:t>world's</a:t>
            </a:r>
            <a:r>
              <a:rPr lang="cs-CZ" sz="2600" dirty="0" smtClean="0">
                <a:latin typeface="+mn-lt"/>
              </a:rPr>
              <a:t> </a:t>
            </a:r>
            <a:r>
              <a:rPr lang="cs-CZ" sz="2600" dirty="0" err="1" smtClean="0">
                <a:latin typeface="+mn-lt"/>
              </a:rPr>
              <a:t>arms</a:t>
            </a:r>
            <a:r>
              <a:rPr lang="cs-CZ" sz="2600" dirty="0" smtClean="0">
                <a:latin typeface="+mn-lt"/>
              </a:rPr>
              <a:t> </a:t>
            </a:r>
            <a:r>
              <a:rPr lang="cs-CZ" sz="2600" dirty="0" err="1" smtClean="0">
                <a:latin typeface="+mn-lt"/>
              </a:rPr>
              <a:t>manufacturers</a:t>
            </a:r>
            <a:r>
              <a:rPr lang="cs-CZ" sz="2600" dirty="0" smtClean="0">
                <a:latin typeface="+mn-lt"/>
              </a:rPr>
              <a:t> </a:t>
            </a:r>
            <a:r>
              <a:rPr lang="cs-CZ" sz="2600" dirty="0" err="1" smtClean="0">
                <a:latin typeface="+mn-lt"/>
              </a:rPr>
              <a:t>have</a:t>
            </a:r>
            <a:r>
              <a:rPr lang="cs-CZ" sz="2600" dirty="0" smtClean="0">
                <a:latin typeface="+mn-lt"/>
              </a:rPr>
              <a:t> </a:t>
            </a:r>
            <a:r>
              <a:rPr lang="cs-CZ" sz="2600" dirty="0" err="1" smtClean="0">
                <a:latin typeface="+mn-lt"/>
              </a:rPr>
              <a:t>got</a:t>
            </a:r>
            <a:r>
              <a:rPr lang="cs-CZ" sz="2600" dirty="0" smtClean="0">
                <a:latin typeface="+mn-lt"/>
              </a:rPr>
              <a:t> a </a:t>
            </a:r>
            <a:r>
              <a:rPr lang="cs-CZ" sz="2600" dirty="0" err="1" smtClean="0">
                <a:latin typeface="+mn-lt"/>
              </a:rPr>
              <a:t>fully</a:t>
            </a:r>
            <a:r>
              <a:rPr lang="cs-CZ" sz="2600" dirty="0" smtClean="0">
                <a:latin typeface="+mn-lt"/>
              </a:rPr>
              <a:t> </a:t>
            </a:r>
            <a:r>
              <a:rPr lang="cs-CZ" sz="2600" dirty="0" err="1" smtClean="0">
                <a:latin typeface="+mn-lt"/>
              </a:rPr>
              <a:t>automatic</a:t>
            </a:r>
            <a:r>
              <a:rPr lang="cs-CZ" sz="2600" dirty="0" smtClean="0">
                <a:latin typeface="+mn-lt"/>
              </a:rPr>
              <a:t> lines. </a:t>
            </a:r>
            <a:endParaRPr lang="en-GB" sz="2600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21000" r="26000" b="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6660233" y="2636912"/>
            <a:ext cx="2592288" cy="1202485"/>
          </a:xfrm>
        </p:spPr>
        <p:txBody>
          <a:bodyPr>
            <a:noAutofit/>
          </a:bodyPr>
          <a:lstStyle/>
          <a:p>
            <a:r>
              <a:rPr lang="cs-CZ" sz="38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j-lt"/>
              </a:rPr>
              <a:t>THE LATHE</a:t>
            </a:r>
            <a:endParaRPr lang="en-GB" sz="38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+mj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158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692696"/>
            <a:ext cx="7776864" cy="475252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cs-CZ" sz="2600" dirty="0" err="1" smtClean="0">
                <a:latin typeface="+mj-lt"/>
              </a:rPr>
              <a:t>The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specialty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is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the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production</a:t>
            </a:r>
            <a:r>
              <a:rPr lang="cs-CZ" sz="2600" dirty="0" smtClean="0">
                <a:latin typeface="+mj-lt"/>
              </a:rPr>
              <a:t> of a </a:t>
            </a:r>
            <a:r>
              <a:rPr lang="cs-CZ" sz="2600" dirty="0" err="1" smtClean="0">
                <a:latin typeface="+mj-lt"/>
              </a:rPr>
              <a:t>barrel</a:t>
            </a:r>
            <a:r>
              <a:rPr lang="cs-CZ" sz="2600" dirty="0">
                <a:latin typeface="+mj-lt"/>
              </a:rPr>
              <a:t>.</a:t>
            </a:r>
            <a:endParaRPr lang="cs-CZ" sz="2600" dirty="0" smtClean="0">
              <a:latin typeface="+mj-lt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cs-CZ" sz="2600" dirty="0" err="1" smtClean="0">
                <a:latin typeface="+mj-lt"/>
              </a:rPr>
              <a:t>The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barrel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is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the</a:t>
            </a:r>
            <a:r>
              <a:rPr lang="cs-CZ" sz="2600" dirty="0" smtClean="0">
                <a:latin typeface="+mj-lt"/>
              </a:rPr>
              <a:t> basic of </a:t>
            </a:r>
            <a:r>
              <a:rPr lang="cs-CZ" sz="2600" dirty="0" err="1" smtClean="0">
                <a:latin typeface="+mj-lt"/>
              </a:rPr>
              <a:t>every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barrel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gun</a:t>
            </a:r>
            <a:r>
              <a:rPr lang="cs-CZ" sz="2600" dirty="0" smtClean="0">
                <a:latin typeface="+mj-lt"/>
              </a:rPr>
              <a:t>.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cs-CZ" sz="2600" dirty="0" err="1" smtClean="0">
                <a:latin typeface="+mj-lt"/>
              </a:rPr>
              <a:t>The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production</a:t>
            </a:r>
            <a:r>
              <a:rPr lang="cs-CZ" sz="2600" dirty="0" smtClean="0">
                <a:latin typeface="+mj-lt"/>
              </a:rPr>
              <a:t> of </a:t>
            </a:r>
            <a:r>
              <a:rPr lang="cs-CZ" sz="2600" dirty="0" err="1" smtClean="0">
                <a:latin typeface="+mj-lt"/>
              </a:rPr>
              <a:t>barrel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is</a:t>
            </a:r>
            <a:r>
              <a:rPr lang="cs-CZ" sz="2600" dirty="0" smtClean="0">
                <a:latin typeface="+mj-lt"/>
              </a:rPr>
              <a:t> a very </a:t>
            </a:r>
            <a:r>
              <a:rPr lang="cs-CZ" sz="2600" dirty="0" err="1" smtClean="0">
                <a:latin typeface="+mj-lt"/>
              </a:rPr>
              <a:t>demanding</a:t>
            </a:r>
            <a:r>
              <a:rPr lang="cs-CZ" sz="2600" dirty="0" smtClean="0">
                <a:latin typeface="+mj-lt"/>
              </a:rPr>
              <a:t> as to </a:t>
            </a:r>
            <a:r>
              <a:rPr lang="cs-CZ" sz="2600" dirty="0" err="1" smtClean="0">
                <a:latin typeface="+mj-lt"/>
              </a:rPr>
              <a:t>the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shape</a:t>
            </a:r>
            <a:r>
              <a:rPr lang="cs-CZ" sz="2600" dirty="0" smtClean="0">
                <a:latin typeface="+mj-lt"/>
              </a:rPr>
              <a:t> of a </a:t>
            </a:r>
            <a:r>
              <a:rPr lang="cs-CZ" sz="2600" dirty="0" err="1" smtClean="0">
                <a:latin typeface="+mj-lt"/>
              </a:rPr>
              <a:t>barrel</a:t>
            </a:r>
            <a:r>
              <a:rPr lang="cs-CZ" sz="2600" dirty="0" smtClean="0">
                <a:latin typeface="+mj-lt"/>
              </a:rPr>
              <a:t>, </a:t>
            </a:r>
            <a:r>
              <a:rPr lang="cs-CZ" sz="2600" dirty="0" err="1" smtClean="0">
                <a:latin typeface="+mj-lt"/>
              </a:rPr>
              <a:t>an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accuracy</a:t>
            </a:r>
            <a:r>
              <a:rPr lang="cs-CZ" sz="2600" dirty="0" smtClean="0">
                <a:latin typeface="+mj-lt"/>
              </a:rPr>
              <a:t>, a </a:t>
            </a:r>
            <a:r>
              <a:rPr lang="cs-CZ" sz="2600" dirty="0" err="1" smtClean="0">
                <a:latin typeface="+mj-lt"/>
              </a:rPr>
              <a:t>smoothness</a:t>
            </a:r>
            <a:r>
              <a:rPr lang="cs-CZ" sz="2600" dirty="0" smtClean="0">
                <a:latin typeface="+mj-lt"/>
              </a:rPr>
              <a:t>, </a:t>
            </a:r>
            <a:r>
              <a:rPr lang="cs-CZ" sz="2600" dirty="0" err="1" smtClean="0">
                <a:latin typeface="+mj-lt"/>
              </a:rPr>
              <a:t>etc</a:t>
            </a:r>
            <a:r>
              <a:rPr lang="cs-CZ" sz="2600" dirty="0" smtClean="0">
                <a:latin typeface="+mj-lt"/>
              </a:rPr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cs-CZ" sz="2600" dirty="0" smtClean="0">
                <a:latin typeface="+mj-lt"/>
              </a:rPr>
              <a:t>In </a:t>
            </a:r>
            <a:r>
              <a:rPr lang="cs-CZ" sz="2600" dirty="0" err="1" smtClean="0">
                <a:latin typeface="+mj-lt"/>
              </a:rPr>
              <a:t>the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manufacture</a:t>
            </a:r>
            <a:r>
              <a:rPr lang="cs-CZ" sz="2600" dirty="0" smtClean="0">
                <a:latin typeface="+mj-lt"/>
              </a:rPr>
              <a:t> of </a:t>
            </a:r>
            <a:r>
              <a:rPr lang="cs-CZ" sz="2600" dirty="0" err="1" smtClean="0">
                <a:latin typeface="+mj-lt"/>
              </a:rPr>
              <a:t>guns</a:t>
            </a:r>
            <a:r>
              <a:rPr lang="cs-CZ" sz="2600" dirty="0" smtClean="0">
                <a:latin typeface="+mj-lt"/>
              </a:rPr>
              <a:t> are </a:t>
            </a:r>
            <a:r>
              <a:rPr lang="cs-CZ" sz="2600" dirty="0" err="1" smtClean="0">
                <a:latin typeface="+mj-lt"/>
              </a:rPr>
              <a:t>used</a:t>
            </a:r>
            <a:r>
              <a:rPr lang="cs-CZ" sz="2600" dirty="0" smtClean="0">
                <a:latin typeface="+mj-lt"/>
              </a:rPr>
              <a:t> in </a:t>
            </a:r>
            <a:r>
              <a:rPr lang="cs-CZ" sz="2600" dirty="0" err="1" smtClean="0">
                <a:latin typeface="+mj-lt"/>
              </a:rPr>
              <a:t>various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technologies</a:t>
            </a:r>
            <a:r>
              <a:rPr lang="cs-CZ" sz="2600" dirty="0" smtClean="0">
                <a:latin typeface="+mj-lt"/>
              </a:rPr>
              <a:t> such as </a:t>
            </a:r>
            <a:r>
              <a:rPr lang="cs-CZ" sz="2600" dirty="0" err="1" smtClean="0">
                <a:latin typeface="+mj-lt"/>
              </a:rPr>
              <a:t>an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extrusion</a:t>
            </a:r>
            <a:r>
              <a:rPr lang="cs-CZ" sz="2600" dirty="0" smtClean="0">
                <a:latin typeface="+mj-lt"/>
              </a:rPr>
              <a:t>, a </a:t>
            </a:r>
            <a:r>
              <a:rPr lang="cs-CZ" sz="2600" dirty="0" err="1" smtClean="0">
                <a:latin typeface="+mj-lt"/>
              </a:rPr>
              <a:t>strething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e.g</a:t>
            </a:r>
            <a:r>
              <a:rPr lang="cs-CZ" sz="2600" dirty="0" smtClean="0">
                <a:latin typeface="+mj-lt"/>
              </a:rPr>
              <a:t>.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cs-CZ" sz="2600" dirty="0" err="1" smtClean="0">
                <a:latin typeface="+mj-lt"/>
              </a:rPr>
              <a:t>Furthermore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the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special</a:t>
            </a:r>
            <a:r>
              <a:rPr lang="cs-CZ" sz="2600" dirty="0" smtClean="0">
                <a:latin typeface="+mj-lt"/>
              </a:rPr>
              <a:t> metal </a:t>
            </a:r>
            <a:r>
              <a:rPr lang="cs-CZ" sz="2600" dirty="0" err="1" smtClean="0">
                <a:latin typeface="+mj-lt"/>
              </a:rPr>
              <a:t>equipment</a:t>
            </a:r>
            <a:r>
              <a:rPr lang="cs-CZ" sz="2600" dirty="0" smtClean="0">
                <a:latin typeface="+mj-lt"/>
              </a:rPr>
              <a:t>. </a:t>
            </a:r>
            <a:endParaRPr lang="en-GB" sz="2600" dirty="0">
              <a:latin typeface="+mj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latin typeface="+mj-lt"/>
              </a:rPr>
              <a:pPr/>
              <a:t>15</a:t>
            </a:fld>
            <a:endParaRPr lang="en-GB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10000" r="26000" b="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96136" y="2370531"/>
            <a:ext cx="3744416" cy="1202485"/>
          </a:xfrm>
        </p:spPr>
        <p:txBody>
          <a:bodyPr>
            <a:noAutofit/>
          </a:bodyPr>
          <a:lstStyle/>
          <a:p>
            <a:r>
              <a:rPr lang="cs-CZ" sz="38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EXTRUDER</a:t>
            </a:r>
            <a:endParaRPr lang="en-GB" sz="38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16</a:t>
            </a:fld>
            <a:endParaRPr lang="en-GB"/>
          </a:p>
        </p:txBody>
      </p:sp>
      <p:sp>
        <p:nvSpPr>
          <p:cNvPr id="3" name="TextovéPole 2"/>
          <p:cNvSpPr txBox="1"/>
          <p:nvPr/>
        </p:nvSpPr>
        <p:spPr>
          <a:xfrm>
            <a:off x="683568" y="5733256"/>
            <a:ext cx="68868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 – a </a:t>
            </a:r>
            <a:r>
              <a:rPr lang="cs-CZ" dirty="0" err="1" smtClean="0"/>
              <a:t>screw</a:t>
            </a:r>
            <a:r>
              <a:rPr lang="cs-CZ" dirty="0" smtClean="0"/>
              <a:t>	2 – polymer	3 – </a:t>
            </a:r>
            <a:r>
              <a:rPr lang="cs-CZ" dirty="0" err="1" smtClean="0"/>
              <a:t>extrusion</a:t>
            </a:r>
            <a:r>
              <a:rPr lang="cs-CZ" dirty="0" smtClean="0"/>
              <a:t> </a:t>
            </a:r>
            <a:r>
              <a:rPr lang="cs-CZ" dirty="0" err="1" smtClean="0"/>
              <a:t>head</a:t>
            </a:r>
            <a:r>
              <a:rPr lang="cs-CZ" dirty="0" smtClean="0"/>
              <a:t>	           4 - </a:t>
            </a:r>
            <a:r>
              <a:rPr lang="cs-CZ" dirty="0" err="1" smtClean="0"/>
              <a:t>pipe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692696"/>
            <a:ext cx="7632848" cy="446449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cs-CZ" sz="2600" dirty="0" smtClean="0">
                <a:latin typeface="+mj-lt"/>
              </a:rPr>
              <a:t>Metal </a:t>
            </a:r>
            <a:r>
              <a:rPr lang="cs-CZ" sz="2600" dirty="0" err="1" smtClean="0">
                <a:latin typeface="+mj-lt"/>
              </a:rPr>
              <a:t>stamping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belongs</a:t>
            </a:r>
            <a:r>
              <a:rPr lang="cs-CZ" sz="2600" dirty="0" smtClean="0">
                <a:latin typeface="+mj-lt"/>
              </a:rPr>
              <a:t> to </a:t>
            </a:r>
            <a:r>
              <a:rPr lang="cs-CZ" sz="2600" dirty="0" err="1" smtClean="0">
                <a:latin typeface="+mj-lt"/>
              </a:rPr>
              <a:t>chipless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machining</a:t>
            </a:r>
            <a:r>
              <a:rPr lang="cs-CZ" sz="2600" dirty="0" smtClean="0">
                <a:latin typeface="+mj-lt"/>
              </a:rPr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cs-CZ" sz="2600" dirty="0" smtClean="0">
                <a:latin typeface="+mj-lt"/>
              </a:rPr>
              <a:t>In </a:t>
            </a:r>
            <a:r>
              <a:rPr lang="cs-CZ" sz="2600" dirty="0" err="1" smtClean="0">
                <a:latin typeface="+mj-lt"/>
              </a:rPr>
              <a:t>the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manufacture</a:t>
            </a:r>
            <a:r>
              <a:rPr lang="cs-CZ" sz="2600" dirty="0" smtClean="0">
                <a:latin typeface="+mj-lt"/>
              </a:rPr>
              <a:t> are </a:t>
            </a:r>
            <a:r>
              <a:rPr lang="cs-CZ" sz="2600" dirty="0" err="1" smtClean="0">
                <a:latin typeface="+mj-lt"/>
              </a:rPr>
              <a:t>used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deep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drawn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steel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class</a:t>
            </a:r>
            <a:r>
              <a:rPr lang="cs-CZ" sz="2600" dirty="0" smtClean="0">
                <a:latin typeface="+mj-lt"/>
              </a:rPr>
              <a:t> 11.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cs-CZ" sz="2600" dirty="0" err="1" smtClean="0">
                <a:latin typeface="+mj-lt"/>
              </a:rPr>
              <a:t>Sheet</a:t>
            </a:r>
            <a:r>
              <a:rPr lang="cs-CZ" sz="2600" dirty="0" smtClean="0">
                <a:latin typeface="+mj-lt"/>
              </a:rPr>
              <a:t> metal </a:t>
            </a:r>
            <a:r>
              <a:rPr lang="cs-CZ" sz="2600" dirty="0" err="1" smtClean="0">
                <a:latin typeface="+mj-lt"/>
              </a:rPr>
              <a:t>stampings</a:t>
            </a:r>
            <a:r>
              <a:rPr lang="cs-CZ" sz="2600" dirty="0" smtClean="0">
                <a:latin typeface="+mj-lt"/>
              </a:rPr>
              <a:t> are </a:t>
            </a:r>
            <a:r>
              <a:rPr lang="cs-CZ" sz="2600" dirty="0" err="1" smtClean="0">
                <a:latin typeface="+mj-lt"/>
              </a:rPr>
              <a:t>combined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into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larger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units</a:t>
            </a:r>
            <a:r>
              <a:rPr lang="cs-CZ" sz="2600" dirty="0" smtClean="0">
                <a:latin typeface="+mj-lt"/>
              </a:rPr>
              <a:t> such as </a:t>
            </a:r>
            <a:r>
              <a:rPr lang="cs-CZ" sz="2600" dirty="0" err="1" smtClean="0">
                <a:latin typeface="+mj-lt"/>
              </a:rPr>
              <a:t>riveting</a:t>
            </a:r>
            <a:r>
              <a:rPr lang="cs-CZ" sz="2600" dirty="0" smtClean="0">
                <a:latin typeface="+mj-lt"/>
              </a:rPr>
              <a:t>, </a:t>
            </a:r>
            <a:r>
              <a:rPr lang="cs-CZ" sz="2600" dirty="0" err="1" smtClean="0">
                <a:latin typeface="+mj-lt"/>
              </a:rPr>
              <a:t>soldering</a:t>
            </a:r>
            <a:r>
              <a:rPr lang="cs-CZ" sz="2600" dirty="0" smtClean="0">
                <a:latin typeface="+mj-lt"/>
              </a:rPr>
              <a:t>, </a:t>
            </a:r>
            <a:r>
              <a:rPr lang="cs-CZ" sz="2600" dirty="0" err="1" smtClean="0">
                <a:latin typeface="+mj-lt"/>
              </a:rPr>
              <a:t>etc</a:t>
            </a:r>
            <a:r>
              <a:rPr lang="cs-CZ" sz="2600" dirty="0" smtClean="0">
                <a:latin typeface="+mj-lt"/>
              </a:rPr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cs-CZ" sz="2600" dirty="0" err="1" smtClean="0">
                <a:latin typeface="+mj-lt"/>
              </a:rPr>
              <a:t>The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springs</a:t>
            </a:r>
            <a:r>
              <a:rPr lang="cs-CZ" sz="2600" dirty="0" smtClean="0">
                <a:latin typeface="+mj-lt"/>
              </a:rPr>
              <a:t> are made of </a:t>
            </a:r>
            <a:r>
              <a:rPr lang="cs-CZ" sz="2600" dirty="0" err="1" smtClean="0">
                <a:latin typeface="+mj-lt"/>
              </a:rPr>
              <a:t>steel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towing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wire</a:t>
            </a:r>
            <a:r>
              <a:rPr lang="cs-CZ" sz="2600" dirty="0" smtClean="0">
                <a:latin typeface="+mj-lt"/>
              </a:rPr>
              <a:t>.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cs-CZ" sz="2600" dirty="0" err="1" smtClean="0">
                <a:latin typeface="+mj-lt"/>
              </a:rPr>
              <a:t>Polymeric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materials</a:t>
            </a:r>
            <a:r>
              <a:rPr lang="cs-CZ" sz="2600" dirty="0" smtClean="0">
                <a:latin typeface="+mj-lt"/>
              </a:rPr>
              <a:t> are </a:t>
            </a:r>
            <a:r>
              <a:rPr lang="cs-CZ" sz="2600" dirty="0" err="1" smtClean="0">
                <a:latin typeface="+mj-lt"/>
              </a:rPr>
              <a:t>used</a:t>
            </a:r>
            <a:r>
              <a:rPr lang="cs-CZ" sz="2600" dirty="0" smtClean="0">
                <a:latin typeface="+mj-lt"/>
              </a:rPr>
              <a:t> in </a:t>
            </a:r>
            <a:r>
              <a:rPr lang="cs-CZ" sz="2600" dirty="0" err="1" smtClean="0">
                <a:latin typeface="+mj-lt"/>
              </a:rPr>
              <a:t>the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pressing</a:t>
            </a:r>
            <a:r>
              <a:rPr lang="cs-CZ" sz="2600" dirty="0" smtClean="0">
                <a:latin typeface="+mj-lt"/>
              </a:rPr>
              <a:t>.</a:t>
            </a:r>
            <a:endParaRPr lang="en-GB" sz="2600" dirty="0">
              <a:latin typeface="+mj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latin typeface="+mj-lt"/>
              </a:rPr>
              <a:pPr/>
              <a:t>17</a:t>
            </a:fld>
            <a:endParaRPr lang="en-GB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899592" y="2996952"/>
            <a:ext cx="7416824" cy="1037952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quiz</a:t>
            </a:r>
            <a:endParaRPr lang="en-GB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8436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692696"/>
            <a:ext cx="6984776" cy="4464496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cs-CZ" sz="2600" dirty="0" smtClean="0">
                <a:latin typeface="+mj-lt"/>
              </a:rPr>
              <a:t>Do </a:t>
            </a:r>
            <a:r>
              <a:rPr lang="cs-CZ" sz="2600" dirty="0" err="1" smtClean="0">
                <a:latin typeface="+mj-lt"/>
              </a:rPr>
              <a:t>you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know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the</a:t>
            </a:r>
            <a:r>
              <a:rPr lang="cs-CZ" sz="2600" dirty="0" smtClean="0">
                <a:latin typeface="+mj-lt"/>
              </a:rPr>
              <a:t> Czech </a:t>
            </a:r>
            <a:r>
              <a:rPr lang="cs-CZ" sz="2600" dirty="0" err="1" smtClean="0">
                <a:latin typeface="+mj-lt"/>
              </a:rPr>
              <a:t>producer</a:t>
            </a:r>
            <a:r>
              <a:rPr lang="cs-CZ" sz="2600" dirty="0" smtClean="0">
                <a:latin typeface="+mj-lt"/>
              </a:rPr>
              <a:t>?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cs-CZ" sz="2600" dirty="0" smtClean="0">
                <a:latin typeface="+mj-lt"/>
              </a:rPr>
              <a:t>Do </a:t>
            </a:r>
            <a:r>
              <a:rPr lang="cs-CZ" sz="2600" dirty="0" err="1" smtClean="0">
                <a:latin typeface="+mj-lt"/>
              </a:rPr>
              <a:t>you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know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the</a:t>
            </a:r>
            <a:r>
              <a:rPr lang="cs-CZ" sz="2600" dirty="0" smtClean="0">
                <a:latin typeface="+mj-lt"/>
              </a:rPr>
              <a:t> type of </a:t>
            </a:r>
            <a:r>
              <a:rPr lang="cs-CZ" sz="2600" dirty="0" err="1" smtClean="0">
                <a:latin typeface="+mj-lt"/>
              </a:rPr>
              <a:t>steel</a:t>
            </a:r>
            <a:r>
              <a:rPr lang="cs-CZ" sz="2600" dirty="0" smtClean="0">
                <a:latin typeface="+mj-lt"/>
              </a:rPr>
              <a:t> use </a:t>
            </a:r>
            <a:r>
              <a:rPr lang="cs-CZ" sz="2600" dirty="0" err="1" smtClean="0">
                <a:latin typeface="+mj-lt"/>
              </a:rPr>
              <a:t>for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the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production</a:t>
            </a:r>
            <a:r>
              <a:rPr lang="cs-CZ" sz="2600" dirty="0" smtClean="0">
                <a:latin typeface="+mj-lt"/>
              </a:rPr>
              <a:t> of </a:t>
            </a:r>
            <a:r>
              <a:rPr lang="cs-CZ" sz="2600" dirty="0" err="1" smtClean="0">
                <a:latin typeface="+mj-lt"/>
              </a:rPr>
              <a:t>guns</a:t>
            </a:r>
            <a:r>
              <a:rPr lang="cs-CZ" sz="2600" dirty="0" smtClean="0">
                <a:latin typeface="+mj-lt"/>
              </a:rPr>
              <a:t>?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cs-CZ" sz="2600" dirty="0" smtClean="0">
                <a:latin typeface="+mj-lt"/>
              </a:rPr>
              <a:t>Do </a:t>
            </a:r>
            <a:r>
              <a:rPr lang="cs-CZ" sz="2600" dirty="0" err="1" smtClean="0">
                <a:latin typeface="+mj-lt"/>
              </a:rPr>
              <a:t>you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know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any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other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materials</a:t>
            </a:r>
            <a:r>
              <a:rPr lang="cs-CZ" sz="2600" dirty="0" smtClean="0">
                <a:latin typeface="+mj-lt"/>
              </a:rPr>
              <a:t>?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cs-CZ" sz="2600" dirty="0" err="1" smtClean="0">
                <a:latin typeface="+mj-lt"/>
              </a:rPr>
              <a:t>Is</a:t>
            </a:r>
            <a:r>
              <a:rPr lang="cs-CZ" sz="2600" dirty="0" smtClean="0">
                <a:latin typeface="+mj-lt"/>
              </a:rPr>
              <a:t> a </a:t>
            </a:r>
            <a:r>
              <a:rPr lang="cs-CZ" sz="2600" dirty="0" err="1" smtClean="0">
                <a:latin typeface="+mj-lt"/>
              </a:rPr>
              <a:t>polymeric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material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used</a:t>
            </a:r>
            <a:r>
              <a:rPr lang="cs-CZ" sz="2600" dirty="0" smtClean="0">
                <a:latin typeface="+mj-lt"/>
              </a:rPr>
              <a:t> in </a:t>
            </a:r>
            <a:r>
              <a:rPr lang="cs-CZ" sz="2600" dirty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the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production</a:t>
            </a:r>
            <a:r>
              <a:rPr lang="cs-CZ" sz="2600" dirty="0" smtClean="0">
                <a:latin typeface="+mj-lt"/>
              </a:rPr>
              <a:t> of </a:t>
            </a:r>
            <a:r>
              <a:rPr lang="cs-CZ" sz="2600" dirty="0" err="1" smtClean="0">
                <a:latin typeface="+mj-lt"/>
              </a:rPr>
              <a:t>gun</a:t>
            </a:r>
            <a:r>
              <a:rPr lang="cs-CZ" sz="2600" dirty="0" smtClean="0">
                <a:latin typeface="+mj-lt"/>
              </a:rPr>
              <a:t>?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cs-CZ" sz="2600" dirty="0" err="1" smtClean="0">
                <a:latin typeface="+mj-lt"/>
              </a:rPr>
              <a:t>What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polymeric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materials</a:t>
            </a:r>
            <a:r>
              <a:rPr lang="cs-CZ" sz="2600" dirty="0" smtClean="0">
                <a:latin typeface="+mj-lt"/>
              </a:rPr>
              <a:t> are </a:t>
            </a:r>
            <a:r>
              <a:rPr lang="cs-CZ" sz="2600" dirty="0" err="1" smtClean="0">
                <a:latin typeface="+mj-lt"/>
              </a:rPr>
              <a:t>used</a:t>
            </a:r>
            <a:r>
              <a:rPr lang="cs-CZ" sz="2600" dirty="0" smtClean="0">
                <a:latin typeface="+mj-lt"/>
              </a:rPr>
              <a:t>?</a:t>
            </a:r>
            <a:endParaRPr lang="en-GB" sz="2600" dirty="0">
              <a:latin typeface="+mj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latin typeface="+mj-lt"/>
              </a:rPr>
              <a:pPr/>
              <a:t>19</a:t>
            </a:fld>
            <a:endParaRPr lang="en-GB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493997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899592" y="2996952"/>
            <a:ext cx="7416824" cy="1037952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summary</a:t>
            </a:r>
            <a:endParaRPr lang="en-GB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40183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692696"/>
            <a:ext cx="6984776" cy="446449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cs-CZ" sz="2600" dirty="0" smtClean="0">
                <a:latin typeface="+mj-lt"/>
              </a:rPr>
              <a:t>Česká zbrojovka, a.s. Uherský Brod </a:t>
            </a:r>
            <a:r>
              <a:rPr lang="cs-CZ" sz="2600" dirty="0" err="1" smtClean="0">
                <a:latin typeface="+mj-lt"/>
              </a:rPr>
              <a:t>is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the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biggest</a:t>
            </a:r>
            <a:r>
              <a:rPr lang="cs-CZ" sz="2600" dirty="0" smtClean="0">
                <a:latin typeface="+mj-lt"/>
              </a:rPr>
              <a:t> maker of </a:t>
            </a:r>
            <a:r>
              <a:rPr lang="cs-CZ" sz="2600" dirty="0" err="1" smtClean="0">
                <a:latin typeface="+mj-lt"/>
              </a:rPr>
              <a:t>guns</a:t>
            </a:r>
            <a:r>
              <a:rPr lang="cs-CZ" sz="2600" dirty="0" smtClean="0">
                <a:latin typeface="+mj-lt"/>
              </a:rPr>
              <a:t> in </a:t>
            </a:r>
            <a:r>
              <a:rPr lang="cs-CZ" sz="2600" dirty="0" err="1" smtClean="0">
                <a:latin typeface="+mj-lt"/>
              </a:rPr>
              <a:t>the</a:t>
            </a:r>
            <a:r>
              <a:rPr lang="cs-CZ" sz="2600" dirty="0" smtClean="0">
                <a:latin typeface="+mj-lt"/>
              </a:rPr>
              <a:t> Czech Republic.</a:t>
            </a:r>
            <a:endParaRPr lang="cs-CZ" sz="1800" dirty="0" smtClean="0">
              <a:latin typeface="+mj-lt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cs-CZ" sz="2600" dirty="0" err="1" smtClean="0">
                <a:latin typeface="+mj-lt"/>
              </a:rPr>
              <a:t>The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production</a:t>
            </a:r>
            <a:r>
              <a:rPr lang="cs-CZ" sz="2600" dirty="0" smtClean="0">
                <a:latin typeface="+mj-lt"/>
              </a:rPr>
              <a:t> of </a:t>
            </a:r>
            <a:r>
              <a:rPr lang="cs-CZ" sz="2600" dirty="0" err="1" smtClean="0">
                <a:latin typeface="+mj-lt"/>
              </a:rPr>
              <a:t>guns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is</a:t>
            </a:r>
            <a:r>
              <a:rPr lang="cs-CZ" sz="2600" dirty="0" smtClean="0">
                <a:latin typeface="+mj-lt"/>
              </a:rPr>
              <a:t> a very </a:t>
            </a:r>
            <a:r>
              <a:rPr lang="cs-CZ" sz="2600" dirty="0" err="1" smtClean="0">
                <a:latin typeface="+mj-lt"/>
              </a:rPr>
              <a:t>difficult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process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because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there</a:t>
            </a:r>
            <a:r>
              <a:rPr lang="cs-CZ" sz="2600" dirty="0" smtClean="0">
                <a:latin typeface="+mj-lt"/>
              </a:rPr>
              <a:t> are </a:t>
            </a:r>
            <a:r>
              <a:rPr lang="cs-CZ" sz="2600" dirty="0" err="1" smtClean="0">
                <a:latin typeface="+mj-lt"/>
              </a:rPr>
              <a:t>used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different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types</a:t>
            </a:r>
            <a:r>
              <a:rPr lang="cs-CZ" sz="2600" dirty="0" smtClean="0">
                <a:latin typeface="+mj-lt"/>
              </a:rPr>
              <a:t> of </a:t>
            </a:r>
            <a:r>
              <a:rPr lang="cs-CZ" sz="2600" dirty="0" err="1" smtClean="0">
                <a:latin typeface="+mj-lt"/>
              </a:rPr>
              <a:t>materials</a:t>
            </a:r>
            <a:r>
              <a:rPr lang="cs-CZ" sz="2600" dirty="0" smtClean="0">
                <a:latin typeface="+mj-lt"/>
              </a:rPr>
              <a:t>.</a:t>
            </a:r>
            <a:endParaRPr lang="cs-CZ" sz="2600" dirty="0">
              <a:latin typeface="+mj-lt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cs-CZ" sz="2600" dirty="0" smtClean="0">
                <a:latin typeface="+mj-lt"/>
              </a:rPr>
              <a:t>Steel, </a:t>
            </a:r>
            <a:r>
              <a:rPr lang="cs-CZ" sz="2600" dirty="0" err="1" smtClean="0">
                <a:latin typeface="+mj-lt"/>
              </a:rPr>
              <a:t>wood</a:t>
            </a:r>
            <a:r>
              <a:rPr lang="cs-CZ" sz="2600" dirty="0" smtClean="0">
                <a:latin typeface="+mj-lt"/>
              </a:rPr>
              <a:t>, </a:t>
            </a:r>
            <a:r>
              <a:rPr lang="cs-CZ" sz="2600" dirty="0" err="1" smtClean="0">
                <a:latin typeface="+mj-lt"/>
              </a:rPr>
              <a:t>polymeric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materials</a:t>
            </a:r>
            <a:r>
              <a:rPr lang="cs-CZ" sz="2600" dirty="0" smtClean="0">
                <a:latin typeface="+mj-lt"/>
              </a:rPr>
              <a:t> are </a:t>
            </a:r>
            <a:r>
              <a:rPr lang="cs-CZ" sz="2600" dirty="0" err="1" smtClean="0">
                <a:latin typeface="+mj-lt"/>
              </a:rPr>
              <a:t>used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for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err="1" smtClean="0">
                <a:latin typeface="+mj-lt"/>
              </a:rPr>
              <a:t>production</a:t>
            </a:r>
            <a:r>
              <a:rPr lang="cs-CZ" sz="2600" dirty="0" smtClean="0">
                <a:latin typeface="+mj-lt"/>
              </a:rPr>
              <a:t> of </a:t>
            </a:r>
            <a:r>
              <a:rPr lang="cs-CZ" sz="2600" dirty="0" err="1" smtClean="0">
                <a:latin typeface="+mj-lt"/>
              </a:rPr>
              <a:t>gun</a:t>
            </a:r>
            <a:r>
              <a:rPr lang="cs-CZ" sz="2600" dirty="0" smtClean="0">
                <a:latin typeface="+mj-lt"/>
              </a:rPr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GB" sz="2600" dirty="0">
              <a:latin typeface="+mj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latin typeface="+mj-lt"/>
              </a:rPr>
              <a:pPr/>
              <a:t>21</a:t>
            </a:fld>
            <a:endParaRPr lang="en-GB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634619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692696"/>
            <a:ext cx="6984776" cy="446449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cs-CZ" sz="2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</a:t>
            </a:r>
            <a:r>
              <a:rPr lang="cs-CZ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process</a:t>
            </a:r>
            <a:r>
              <a:rPr lang="cs-CZ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of </a:t>
            </a:r>
            <a:r>
              <a:rPr lang="cs-CZ" sz="2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production</a:t>
            </a:r>
            <a:r>
              <a:rPr lang="cs-CZ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gun</a:t>
            </a:r>
            <a:r>
              <a:rPr lang="cs-CZ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</a:t>
            </a:r>
            <a:r>
              <a:rPr lang="cs-CZ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</a:t>
            </a:r>
            <a:r>
              <a:rPr lang="cs-CZ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automatic</a:t>
            </a:r>
            <a:r>
              <a:rPr lang="cs-CZ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 </a:t>
            </a:r>
            <a:r>
              <a:rPr lang="cs-CZ" sz="2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self-automatic</a:t>
            </a:r>
            <a:r>
              <a:rPr lang="cs-CZ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or</a:t>
            </a:r>
            <a:r>
              <a:rPr lang="cs-CZ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 hand made.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sz="2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</a:t>
            </a:r>
            <a:r>
              <a:rPr lang="cs-CZ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precision</a:t>
            </a:r>
            <a:r>
              <a:rPr lang="cs-CZ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</a:t>
            </a:r>
            <a:r>
              <a:rPr lang="cs-CZ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 very </a:t>
            </a:r>
            <a:r>
              <a:rPr lang="cs-CZ" sz="2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important</a:t>
            </a:r>
            <a:r>
              <a:rPr lang="cs-CZ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due</a:t>
            </a:r>
            <a:r>
              <a:rPr lang="cs-CZ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to </a:t>
            </a:r>
            <a:r>
              <a:rPr lang="cs-CZ" sz="2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safety</a:t>
            </a:r>
            <a:r>
              <a:rPr lang="cs-CZ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of user.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sz="2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</a:t>
            </a:r>
            <a:r>
              <a:rPr lang="cs-CZ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most </a:t>
            </a:r>
            <a:r>
              <a:rPr lang="cs-CZ" sz="2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difficult</a:t>
            </a:r>
            <a:r>
              <a:rPr lang="cs-CZ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</a:t>
            </a:r>
            <a:r>
              <a:rPr lang="cs-CZ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 </a:t>
            </a:r>
            <a:r>
              <a:rPr lang="cs-CZ" sz="2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production</a:t>
            </a:r>
            <a:r>
              <a:rPr lang="cs-CZ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of a </a:t>
            </a:r>
            <a:r>
              <a:rPr lang="cs-CZ" sz="2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barrel</a:t>
            </a:r>
            <a:r>
              <a:rPr lang="cs-CZ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cs-CZ" sz="2600" dirty="0" smtClean="0">
              <a:latin typeface="+mj-lt"/>
            </a:endParaRPr>
          </a:p>
          <a:p>
            <a:pPr>
              <a:buFont typeface="Wingdings" panose="05000000000000000000" pitchFamily="2" charset="2"/>
              <a:buChar char="v"/>
            </a:pPr>
            <a:endParaRPr lang="cs-CZ" sz="2600" dirty="0">
              <a:latin typeface="+mj-lt"/>
            </a:endParaRPr>
          </a:p>
          <a:p>
            <a:pPr>
              <a:buFont typeface="Wingdings" panose="05000000000000000000" pitchFamily="2" charset="2"/>
              <a:buChar char="v"/>
            </a:pPr>
            <a:endParaRPr lang="en-GB" sz="2600" dirty="0">
              <a:latin typeface="+mj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latin typeface="+mj-lt"/>
              </a:rPr>
              <a:pPr/>
              <a:t>22</a:t>
            </a:fld>
            <a:endParaRPr lang="en-GB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097111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899592" y="2996952"/>
            <a:ext cx="7416824" cy="1037952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Reference-text</a:t>
            </a:r>
            <a:endParaRPr lang="en-GB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36695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24</a:t>
            </a:fld>
            <a:endParaRPr lang="en-GB"/>
          </a:p>
        </p:txBody>
      </p:sp>
      <p:sp>
        <p:nvSpPr>
          <p:cNvPr id="6" name="Zástupný symbol pro obsah 6"/>
          <p:cNvSpPr txBox="1">
            <a:spLocks/>
          </p:cNvSpPr>
          <p:nvPr/>
        </p:nvSpPr>
        <p:spPr>
          <a:xfrm>
            <a:off x="1043608" y="692696"/>
            <a:ext cx="7272808" cy="453650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bg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bg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bg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2"/>
                </a:solidFill>
                <a:latin typeface="+mn-lt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cs-CZ" sz="2600" kern="0" smtClean="0">
                <a:solidFill>
                  <a:schemeClr val="tx1"/>
                </a:solidFill>
              </a:rPr>
              <a:t>KŘÍBEK, J. Střelné zbraně I. část, 2. vyd. Brno: PC-DIR spol. s.r.o., 1995.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cs-CZ" sz="2600" kern="0" smtClean="0">
                <a:solidFill>
                  <a:schemeClr val="tx1"/>
                </a:solidFill>
              </a:rPr>
              <a:t>ELMAN, J. a Michalíček, V. Česko-Anglický technický slovník, 1. vyd. Praha: Sobotáles, 2002. </a:t>
            </a:r>
            <a:endParaRPr lang="en-GB" sz="2600" kern="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888061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899592" y="1916832"/>
            <a:ext cx="7416824" cy="2118072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Reference-obrázky</a:t>
            </a:r>
            <a:endParaRPr lang="en-GB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1850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Zástupný symbol pro obsah 6"/>
          <p:cNvSpPr>
            <a:spLocks noGrp="1"/>
          </p:cNvSpPr>
          <p:nvPr>
            <p:ph idx="1"/>
          </p:nvPr>
        </p:nvSpPr>
        <p:spPr>
          <a:xfrm>
            <a:off x="899593" y="692696"/>
            <a:ext cx="7272808" cy="4464496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cs-CZ" sz="2200" dirty="0" smtClean="0">
                <a:latin typeface="+mj-lt"/>
              </a:rPr>
              <a:t>Snímek č. </a:t>
            </a:r>
            <a:r>
              <a:rPr lang="cs-CZ" sz="2200" dirty="0">
                <a:latin typeface="+mj-lt"/>
              </a:rPr>
              <a:t>7 </a:t>
            </a:r>
            <a:r>
              <a:rPr lang="cs-CZ" sz="2200" dirty="0"/>
              <a:t>[cit. 2013-22-08] Dostupný pod licencí Public </a:t>
            </a:r>
            <a:r>
              <a:rPr lang="cs-CZ" sz="2200" dirty="0" err="1"/>
              <a:t>Domain</a:t>
            </a:r>
            <a:r>
              <a:rPr lang="cs-CZ" sz="2200" dirty="0"/>
              <a:t> na WWW </a:t>
            </a:r>
            <a:r>
              <a:rPr lang="cs-CZ" sz="2200" dirty="0" smtClean="0">
                <a:latin typeface="+mj-lt"/>
                <a:hlinkClick r:id="rId2"/>
              </a:rPr>
              <a:t>http</a:t>
            </a:r>
            <a:r>
              <a:rPr lang="cs-CZ" sz="2200" dirty="0">
                <a:latin typeface="+mj-lt"/>
                <a:hlinkClick r:id="rId2"/>
              </a:rPr>
              <a:t>://</a:t>
            </a:r>
            <a:r>
              <a:rPr lang="cs-CZ" sz="2200" dirty="0" smtClean="0">
                <a:latin typeface="+mj-lt"/>
                <a:hlinkClick r:id="rId2"/>
              </a:rPr>
              <a:t>commons.wikimedia.org/wiki/File:M60_machine_gun.jpg?uselang=cs</a:t>
            </a:r>
            <a:endParaRPr lang="cs-CZ" sz="2200" dirty="0" smtClean="0">
              <a:latin typeface="+mj-lt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cs-CZ" sz="2200" dirty="0" smtClean="0">
                <a:latin typeface="+mj-lt"/>
              </a:rPr>
              <a:t>Snímek č</a:t>
            </a:r>
            <a:r>
              <a:rPr lang="cs-CZ" sz="2200" dirty="0">
                <a:latin typeface="+mj-lt"/>
              </a:rPr>
              <a:t>. </a:t>
            </a:r>
            <a:r>
              <a:rPr lang="cs-CZ" sz="2200" dirty="0" smtClean="0">
                <a:latin typeface="+mj-lt"/>
              </a:rPr>
              <a:t>15 </a:t>
            </a:r>
            <a:r>
              <a:rPr lang="cs-CZ" sz="2200" dirty="0"/>
              <a:t>[cit. 2013-22-08] Dostupný pod licencí Public </a:t>
            </a:r>
            <a:r>
              <a:rPr lang="cs-CZ" sz="2200" dirty="0" err="1"/>
              <a:t>Domain</a:t>
            </a:r>
            <a:r>
              <a:rPr lang="cs-CZ" sz="2200" dirty="0"/>
              <a:t> na WWW </a:t>
            </a:r>
            <a:r>
              <a:rPr lang="cs-CZ" sz="2200" dirty="0" smtClean="0">
                <a:latin typeface="+mj-lt"/>
                <a:hlinkClick r:id="rId3"/>
              </a:rPr>
              <a:t>http</a:t>
            </a:r>
            <a:r>
              <a:rPr lang="cs-CZ" sz="2200" dirty="0">
                <a:latin typeface="+mj-lt"/>
                <a:hlinkClick r:id="rId3"/>
              </a:rPr>
              <a:t>://</a:t>
            </a:r>
            <a:r>
              <a:rPr lang="cs-CZ" sz="2200" dirty="0" smtClean="0">
                <a:latin typeface="+mj-lt"/>
                <a:hlinkClick r:id="rId3"/>
              </a:rPr>
              <a:t>commons.wikimedia.org/wiki/File:Draaibank.png</a:t>
            </a:r>
            <a:endParaRPr lang="cs-CZ" sz="2200" dirty="0" smtClean="0">
              <a:latin typeface="+mj-lt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cs-CZ" sz="2200" dirty="0" smtClean="0">
                <a:latin typeface="+mj-lt"/>
              </a:rPr>
              <a:t>Snímek č. 17 </a:t>
            </a:r>
            <a:r>
              <a:rPr lang="cs-CZ" sz="2200" dirty="0"/>
              <a:t>[cit. 2013-22-08] Dostupný pod licencí Public </a:t>
            </a:r>
            <a:r>
              <a:rPr lang="cs-CZ" sz="2200" dirty="0" err="1"/>
              <a:t>Domain</a:t>
            </a:r>
            <a:r>
              <a:rPr lang="cs-CZ" sz="2200" dirty="0"/>
              <a:t> na WWW</a:t>
            </a:r>
            <a:r>
              <a:rPr lang="cs-CZ" sz="2200" dirty="0" smtClean="0">
                <a:latin typeface="+mj-lt"/>
              </a:rPr>
              <a:t> </a:t>
            </a:r>
            <a:r>
              <a:rPr lang="cs-CZ" sz="2200" dirty="0">
                <a:latin typeface="+mj-lt"/>
                <a:hlinkClick r:id="rId4"/>
              </a:rPr>
              <a:t>http://</a:t>
            </a:r>
            <a:r>
              <a:rPr lang="cs-CZ" sz="2200" dirty="0" smtClean="0">
                <a:latin typeface="+mj-lt"/>
                <a:hlinkClick r:id="rId4"/>
              </a:rPr>
              <a:t>upload.wikimedia.org/wikipedia/commons/b/b6/Extrusion_process_1.png?uselang=cs</a:t>
            </a:r>
            <a:endParaRPr lang="cs-CZ" sz="2200" dirty="0">
              <a:latin typeface="+mj-lt"/>
            </a:endParaRPr>
          </a:p>
        </p:txBody>
      </p:sp>
      <p:sp>
        <p:nvSpPr>
          <p:cNvPr id="21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3135862"/>
      </p:ext>
    </p:extLst>
  </p:cSld>
  <p:clrMapOvr>
    <a:masterClrMapping/>
  </p:clrMapOvr>
</p:sld>
</file>

<file path=ppt/theme/theme1.xml><?xml version="1.0" encoding="utf-8"?>
<a:theme xmlns:a="http://schemas.openxmlformats.org/drawingml/2006/main" name="Fern">
  <a:themeElements>
    <a:clrScheme name="Motiv systému Office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Arrial Narrow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tiv systému Office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Fern</Template>
  <TotalTime>1357</TotalTime>
  <Words>772</Words>
  <Application>Microsoft Office PowerPoint</Application>
  <PresentationFormat>Předvádění na obrazovce (4:3)</PresentationFormat>
  <Paragraphs>117</Paragraphs>
  <Slides>26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Fern</vt:lpstr>
      <vt:lpstr>Prezentace aplikace PowerPoint</vt:lpstr>
      <vt:lpstr>Prezentace aplikace PowerPoint</vt:lpstr>
      <vt:lpstr>REVISION</vt:lpstr>
      <vt:lpstr>Prezentace aplikace PowerPoint</vt:lpstr>
      <vt:lpstr>Czech makers of guns</vt:lpstr>
      <vt:lpstr>Prezentace aplikace PowerPoint</vt:lpstr>
      <vt:lpstr>world makers of guns</vt:lpstr>
      <vt:lpstr>Prezentace aplikace PowerPoint</vt:lpstr>
      <vt:lpstr>MACHINE  GUN  M60</vt:lpstr>
      <vt:lpstr>Prezentace aplikace PowerPoint</vt:lpstr>
      <vt:lpstr>MATERIALS</vt:lpstr>
      <vt:lpstr>Production of gun</vt:lpstr>
      <vt:lpstr>Prezentace aplikace PowerPoint</vt:lpstr>
      <vt:lpstr>THE LATHE</vt:lpstr>
      <vt:lpstr>Prezentace aplikace PowerPoint</vt:lpstr>
      <vt:lpstr>EXTRUDER</vt:lpstr>
      <vt:lpstr>Prezentace aplikace PowerPoint</vt:lpstr>
      <vt:lpstr>quiz</vt:lpstr>
      <vt:lpstr>Prezentace aplikace PowerPoint</vt:lpstr>
      <vt:lpstr>summary</vt:lpstr>
      <vt:lpstr>Prezentace aplikace PowerPoint</vt:lpstr>
      <vt:lpstr>Prezentace aplikace PowerPoint</vt:lpstr>
      <vt:lpstr>Reference-text</vt:lpstr>
      <vt:lpstr>Prezentace aplikace PowerPoint</vt:lpstr>
      <vt:lpstr>Reference-obrázky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</dc:creator>
  <cp:lastModifiedBy>Pavel</cp:lastModifiedBy>
  <cp:revision>101</cp:revision>
  <dcterms:created xsi:type="dcterms:W3CDTF">2012-08-29T17:12:43Z</dcterms:created>
  <dcterms:modified xsi:type="dcterms:W3CDTF">2013-11-06T14:29:53Z</dcterms:modified>
</cp:coreProperties>
</file>