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56" r:id="rId2"/>
    <p:sldId id="257" r:id="rId3"/>
    <p:sldId id="280" r:id="rId4"/>
    <p:sldId id="272" r:id="rId5"/>
    <p:sldId id="281" r:id="rId6"/>
    <p:sldId id="260" r:id="rId7"/>
    <p:sldId id="262" r:id="rId8"/>
    <p:sldId id="263" r:id="rId9"/>
    <p:sldId id="264" r:id="rId10"/>
    <p:sldId id="261" r:id="rId11"/>
    <p:sldId id="265" r:id="rId12"/>
    <p:sldId id="266" r:id="rId13"/>
    <p:sldId id="274" r:id="rId14"/>
    <p:sldId id="268" r:id="rId15"/>
    <p:sldId id="269" r:id="rId16"/>
    <p:sldId id="270" r:id="rId17"/>
    <p:sldId id="271" r:id="rId18"/>
    <p:sldId id="282" r:id="rId19"/>
    <p:sldId id="275" r:id="rId20"/>
    <p:sldId id="283" r:id="rId21"/>
    <p:sldId id="276" r:id="rId22"/>
    <p:sldId id="284" r:id="rId23"/>
    <p:sldId id="278" r:id="rId24"/>
    <p:sldId id="285" r:id="rId25"/>
    <p:sldId id="27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110" y="-7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9A644-CF26-4EE5-BF70-2D37B9A70F60}" type="datetimeFigureOut">
              <a:rPr lang="en-GB" smtClean="0"/>
              <a:t>06/11/2013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EF8952-8BB9-4CD3-A2F5-4B6BE0AF45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223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EF8952-8BB9-4CD3-A2F5-4B6BE0AF45F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185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524000"/>
            <a:ext cx="6096000" cy="18796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lnSpc>
                <a:spcPct val="95000"/>
              </a:lnSpc>
              <a:defRPr sz="5400"/>
            </a:lvl1pPr>
          </a:lstStyle>
          <a:p>
            <a:pPr lvl="0"/>
            <a:r>
              <a:rPr lang="cs-CZ" altLang="en-US" noProof="0" smtClean="0"/>
              <a:t>Kliknutím lze upravit styl.</a:t>
            </a:r>
            <a:endParaRPr lang="en-GB" alt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2750" y="4076700"/>
            <a:ext cx="5861050" cy="12573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altLang="en-US" noProof="0" smtClean="0"/>
              <a:t>Kliknutím lze upravit styl předlohy.</a:t>
            </a:r>
            <a:endParaRPr lang="en-GB" altLang="en-US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172200"/>
            <a:ext cx="1905000" cy="457200"/>
          </a:xfrm>
        </p:spPr>
        <p:txBody>
          <a:bodyPr/>
          <a:lstStyle>
            <a:lvl1pPr>
              <a:defRPr b="0"/>
            </a:lvl1pPr>
          </a:lstStyle>
          <a:p>
            <a:fld id="{DF34CDA9-25D3-4852-A5D0-CDDFE797B7CB}" type="datetime1">
              <a:rPr lang="en-GB" smtClean="0"/>
              <a:t>06/11/2013</a:t>
            </a:fld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172200"/>
            <a:ext cx="2895600" cy="457200"/>
          </a:xfrm>
        </p:spPr>
        <p:txBody>
          <a:bodyPr/>
          <a:lstStyle>
            <a:lvl1pPr>
              <a:defRPr b="0"/>
            </a:lvl1pPr>
          </a:lstStyle>
          <a:p>
            <a:endParaRPr lang="en-GB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172200"/>
            <a:ext cx="1905000" cy="457200"/>
          </a:xfrm>
        </p:spPr>
        <p:txBody>
          <a:bodyPr/>
          <a:lstStyle>
            <a:lvl1pPr>
              <a:defRPr b="0"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255044B-91DF-4A59-98A0-D9D3FD619491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998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378FA6-AAF8-4471-BB56-8E84EDC6D73A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859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05000"/>
            <a:ext cx="3810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3810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8396950-3E61-4BE3-9239-C614421DED83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508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46DB6E5-4DEB-462B-82AA-7CEAC14A1A15}" type="datetime1">
              <a:rPr lang="en-GB" smtClean="0"/>
              <a:t>06/11/2013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278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048CC4-5B9B-41FF-9F95-20AC6808F7DD}" type="datetime1">
              <a:rPr lang="en-GB" smtClean="0"/>
              <a:t>06/11/2013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51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6D4E95-6023-495D-BBBB-F70F37164250}" type="datetime1">
              <a:rPr lang="en-GB" smtClean="0"/>
              <a:t>06/11/2013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461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E0FFC3-53FC-4AA4-9038-03C7ED65711F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424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B54D9D-AA4E-4BA9-848D-251AB434C9FA}" type="datetime1">
              <a:rPr lang="en-GB" smtClean="0"/>
              <a:t>06/11/2013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492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5EE0E7-1133-46AD-9B16-3FD6B7D587F1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075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43675" y="381000"/>
            <a:ext cx="1952625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381000"/>
            <a:ext cx="5705475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109703-0F03-4DC1-B980-3F4B2E996F8F}" type="datetime1">
              <a:rPr lang="en-GB" smtClean="0"/>
              <a:t>06/11/2013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397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23900" y="381000"/>
            <a:ext cx="7772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styl.</a:t>
            </a:r>
            <a:endParaRPr lang="en-GB" alt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05000"/>
            <a:ext cx="7772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US" smtClean="0"/>
              <a:t>Kliknutím lze upravit styly předlohy textu.</a:t>
            </a:r>
          </a:p>
          <a:p>
            <a:pPr lvl="1"/>
            <a:r>
              <a:rPr lang="cs-CZ" altLang="en-US" smtClean="0"/>
              <a:t>Druhá úroveň</a:t>
            </a:r>
          </a:p>
          <a:p>
            <a:pPr lvl="2"/>
            <a:r>
              <a:rPr lang="cs-CZ" altLang="en-US" smtClean="0"/>
              <a:t>Třetí úroveň</a:t>
            </a:r>
          </a:p>
          <a:p>
            <a:pPr lvl="3"/>
            <a:r>
              <a:rPr lang="cs-CZ" altLang="en-US" smtClean="0"/>
              <a:t>Čtvrtá úroveň</a:t>
            </a:r>
          </a:p>
          <a:p>
            <a:pPr lvl="4"/>
            <a:r>
              <a:rPr lang="cs-CZ" altLang="en-US" smtClean="0"/>
              <a:t>Pátá úroveň</a:t>
            </a:r>
            <a:endParaRPr lang="en-GB" alt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3900" y="60960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/>
            </a:lvl1pPr>
          </a:lstStyle>
          <a:p>
            <a:fld id="{992A1EFB-FCA3-4EFA-B533-6C921074F1A6}" type="datetime1">
              <a:rPr lang="en-GB" smtClean="0"/>
              <a:t>06/11/2013</a:t>
            </a:fld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62300" y="60960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1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91300" y="60960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/>
            </a:lvl1pPr>
          </a:lstStyle>
          <a:p>
            <a:fld id="{622D306C-8A99-4977-9152-8721D4F00AC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295400" y="13970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14"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umarole.opening(2cm).jpg" TargetMode="External"/><Relationship Id="rId2" Type="http://schemas.openxmlformats.org/officeDocument/2006/relationships/hyperlink" Target="http://upload.wikimedia.org/wikipedia/commons/6/6a/Dusi%C4%8Dnan_kademnat%C3%B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Meule_charbon_bois.jpg" TargetMode="External"/><Relationship Id="rId5" Type="http://schemas.openxmlformats.org/officeDocument/2006/relationships/hyperlink" Target="http://cs.wikipedia.org/wiki/Soubor:Charcoal.jpg" TargetMode="External"/><Relationship Id="rId4" Type="http://schemas.openxmlformats.org/officeDocument/2006/relationships/hyperlink" Target="http://cs.wikipedia.org/wiki/Soubor:Sulfur-sampl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8446168"/>
              </p:ext>
            </p:extLst>
          </p:nvPr>
        </p:nvGraphicFramePr>
        <p:xfrm>
          <a:off x="467544" y="1116930"/>
          <a:ext cx="8137525" cy="483235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2621638"/>
                <a:gridCol w="5515887"/>
              </a:tblGrid>
              <a:tr h="518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Název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 SŠ: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SŠ-COP</a:t>
                      </a:r>
                      <a:r>
                        <a:rPr kumimoji="0" lang="cs-CZ" sz="28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t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Uherský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Brod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/>
                </a:tc>
              </a:tr>
              <a:tr h="518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effectLst/>
                        </a:rPr>
                        <a:t>Autor: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800" u="none" strike="noStrike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Ing</a:t>
                      </a: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. Hana Kubišová, Ph.D.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/>
                </a:tc>
              </a:tr>
              <a:tr h="944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effectLst/>
                        </a:rPr>
                        <a:t>Název prezentace (DUMu):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u="none" strike="noStrike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Propellants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76" marB="45676" anchor="ctr" horzOverflow="overflow"/>
                </a:tc>
              </a:tr>
              <a:tr h="17983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effectLst/>
                        </a:rPr>
                        <a:t>Název sady: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GB" sz="2800" u="none" strike="noStrike" kern="1200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Technical English for students of study branch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Technician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cs-CZ" sz="2800" u="none" strike="noStrike" kern="1200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Gunsmith</a:t>
                      </a:r>
                      <a:r>
                        <a:rPr kumimoji="0" lang="cs-CZ" sz="2800" u="none" strike="noStrike" kern="1200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lang="cs-CZ" sz="2800" kern="1200" dirty="0" smtClean="0">
                          <a:effectLst/>
                        </a:rPr>
                        <a:t>2</a:t>
                      </a:r>
                      <a:r>
                        <a:rPr lang="cs-CZ" sz="2800" kern="1200" baseline="30000" dirty="0" smtClean="0">
                          <a:effectLst/>
                        </a:rPr>
                        <a:t>nd</a:t>
                      </a:r>
                      <a:r>
                        <a:rPr lang="cs-CZ" sz="2800" kern="1200" dirty="0" smtClean="0">
                          <a:effectLst/>
                        </a:rPr>
                        <a:t>, 3</a:t>
                      </a:r>
                      <a:r>
                        <a:rPr lang="cs-CZ" sz="2800" kern="1200" baseline="30000" dirty="0" smtClean="0">
                          <a:effectLst/>
                        </a:rPr>
                        <a:t>rd </a:t>
                      </a:r>
                      <a:r>
                        <a:rPr lang="cs-CZ" sz="2800" kern="1200" dirty="0" smtClean="0">
                          <a:effectLst/>
                        </a:rPr>
                        <a:t>and 4</a:t>
                      </a:r>
                      <a:r>
                        <a:rPr lang="cs-CZ" sz="2800" kern="1200" baseline="30000" dirty="0" smtClean="0">
                          <a:effectLst/>
                        </a:rPr>
                        <a:t>th </a:t>
                      </a:r>
                      <a:r>
                        <a:rPr lang="cs-CZ" sz="2800" kern="1200" dirty="0" err="1" smtClean="0">
                          <a:effectLst/>
                        </a:rPr>
                        <a:t>class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91444" marR="91444" marT="45676" marB="45676" anchor="ctr" horzOverflow="overflow"/>
                </a:tc>
              </a:tr>
              <a:tr h="526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smtClean="0">
                          <a:ln>
                            <a:noFill/>
                          </a:ln>
                          <a:effectLst/>
                        </a:rPr>
                        <a:t>Číslo projektu:</a:t>
                      </a:r>
                      <a:endParaRPr kumimoji="0" lang="en-GB" sz="2200" b="0" i="1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smtClean="0">
                          <a:ln>
                            <a:noFill/>
                          </a:ln>
                          <a:effectLst/>
                        </a:rPr>
                        <a:t>CZ.1.07./1.5.00/34.0727</a:t>
                      </a:r>
                      <a:endParaRPr kumimoji="0" lang="en-GB" sz="2800" b="1" i="0" u="none" strike="noStrike" cap="none" normalizeH="0" baseline="0" noProof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/>
                </a:tc>
              </a:tr>
              <a:tr h="5264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Datum </a:t>
                      </a:r>
                      <a:r>
                        <a:rPr kumimoji="0" lang="en-GB" sz="2200" u="none" strike="noStrike" cap="none" normalizeH="0" baseline="0" noProof="0" dirty="0" err="1" smtClean="0">
                          <a:ln>
                            <a:noFill/>
                          </a:ln>
                          <a:effectLst/>
                        </a:rPr>
                        <a:t>vzniku</a:t>
                      </a:r>
                      <a:r>
                        <a:rPr kumimoji="0" lang="en-GB" sz="22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:</a:t>
                      </a:r>
                      <a:endParaRPr kumimoji="0" lang="en-GB" sz="2200" b="0" i="1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2800" u="none" strike="noStrike" cap="none" normalizeH="0" baseline="0" noProof="0" dirty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  <a:r>
                        <a:rPr kumimoji="0" lang="cs-CZ" sz="2800" u="none" strike="noStrike" cap="none" normalizeH="0" baseline="0" noProof="0" smtClean="0">
                          <a:ln>
                            <a:noFill/>
                          </a:ln>
                          <a:effectLst/>
                        </a:rPr>
                        <a:t>7.10.2012</a:t>
                      </a:r>
                      <a:endParaRPr kumimoji="0" lang="en-GB" sz="2800" b="1" i="0" u="none" strike="noStrike" cap="none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91444" marR="91444" marT="45676" marB="45676" anchor="ctr" horzOverflow="overflow"/>
                </a:tc>
              </a:tr>
            </a:tbl>
          </a:graphicData>
        </a:graphic>
      </p:graphicFrame>
      <p:sp>
        <p:nvSpPr>
          <p:cNvPr id="6" name="Text Box 43"/>
          <p:cNvSpPr txBox="1">
            <a:spLocks noChangeArrowheads="1"/>
          </p:cNvSpPr>
          <p:nvPr/>
        </p:nvSpPr>
        <p:spPr bwMode="auto">
          <a:xfrm>
            <a:off x="468313" y="6021288"/>
            <a:ext cx="83486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dirty="0" smtClean="0">
                <a:latin typeface="+mj-lt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pic>
        <p:nvPicPr>
          <p:cNvPr id="7" name="Picture 2" descr="C:\Users\Pavel\Desktop\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424" y="187311"/>
            <a:ext cx="3960440" cy="86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96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4"/>
          <p:cNvSpPr txBox="1">
            <a:spLocks/>
          </p:cNvSpPr>
          <p:nvPr/>
        </p:nvSpPr>
        <p:spPr>
          <a:xfrm>
            <a:off x="1095023" y="1033606"/>
            <a:ext cx="6965245" cy="73921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38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ANOTACE</a:t>
            </a:r>
            <a:endParaRPr lang="en-GB" sz="38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Zástupný symbol pro obsah 5"/>
          <p:cNvSpPr txBox="1">
            <a:spLocks/>
          </p:cNvSpPr>
          <p:nvPr/>
        </p:nvSpPr>
        <p:spPr>
          <a:xfrm>
            <a:off x="1187624" y="1916832"/>
            <a:ext cx="6687845" cy="432048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800" b="1" spc="150" dirty="0" smtClean="0">
                <a:ln w="11430"/>
                <a:solidFill>
                  <a:schemeClr val="tx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charset="0"/>
              </a:rPr>
              <a:t>Záměrem této sady výukových materiálů s názvem </a:t>
            </a:r>
            <a:r>
              <a:rPr lang="cs-CZ" sz="2800" b="1" u="sng" spc="150" dirty="0" err="1" smtClean="0">
                <a:ln w="11430"/>
                <a:solidFill>
                  <a:schemeClr val="tx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charset="0"/>
              </a:rPr>
              <a:t>Technical</a:t>
            </a:r>
            <a:r>
              <a:rPr lang="cs-CZ" sz="2800" b="1" u="sng" spc="150" dirty="0" smtClean="0">
                <a:ln w="11430"/>
                <a:solidFill>
                  <a:schemeClr val="tx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charset="0"/>
              </a:rPr>
              <a:t> </a:t>
            </a:r>
            <a:r>
              <a:rPr lang="cs-CZ" sz="2800" b="1" u="sng" spc="150" dirty="0" err="1" smtClean="0">
                <a:ln w="11430"/>
                <a:solidFill>
                  <a:schemeClr val="tx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charset="0"/>
              </a:rPr>
              <a:t>English</a:t>
            </a:r>
            <a:r>
              <a:rPr lang="cs-CZ" sz="2800" b="1" spc="150" dirty="0" smtClean="0">
                <a:ln w="11430"/>
                <a:solidFill>
                  <a:schemeClr val="tx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charset="0"/>
              </a:rPr>
              <a:t> je ukázat žákům, kteří se v této oblasti vzdělávají, jaký byl vývoj zbraní. </a:t>
            </a:r>
          </a:p>
          <a:p>
            <a:pPr algn="just"/>
            <a:endParaRPr lang="cs-CZ" sz="2800" b="1" spc="150" dirty="0" smtClean="0">
              <a:ln w="11430"/>
              <a:solidFill>
                <a:schemeClr val="tx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cs typeface="Arial" charset="0"/>
            </a:endParaRPr>
          </a:p>
          <a:p>
            <a:pPr algn="just"/>
            <a:r>
              <a:rPr lang="cs-CZ" sz="2800" b="1" spc="150" dirty="0" smtClean="0">
                <a:ln w="11430"/>
                <a:solidFill>
                  <a:schemeClr val="tx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charset="0"/>
              </a:rPr>
              <a:t>Jednotlivé </a:t>
            </a:r>
            <a:r>
              <a:rPr lang="cs-CZ" sz="2800" b="1" spc="150" dirty="0" err="1" smtClean="0">
                <a:ln w="11430"/>
                <a:solidFill>
                  <a:schemeClr val="tx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charset="0"/>
              </a:rPr>
              <a:t>DUMy</a:t>
            </a:r>
            <a:r>
              <a:rPr lang="cs-CZ" sz="2800" b="1" spc="150" dirty="0" smtClean="0">
                <a:ln w="11430"/>
                <a:solidFill>
                  <a:schemeClr val="tx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charset="0"/>
              </a:rPr>
              <a:t> (prezentace) v této sadě popíší postupně tematické oblasti, které jsou probírány v předmětu Anglický jazyk na naší SŠ. </a:t>
            </a:r>
          </a:p>
          <a:p>
            <a:pPr algn="just"/>
            <a:endParaRPr lang="cs-CZ" sz="2800" b="1" spc="150" dirty="0" smtClean="0">
              <a:ln w="11430"/>
              <a:solidFill>
                <a:schemeClr val="tx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cs typeface="Arial" charset="0"/>
            </a:endParaRPr>
          </a:p>
          <a:p>
            <a:pPr algn="just"/>
            <a:r>
              <a:rPr lang="cs-CZ" sz="2800" b="1" spc="150" dirty="0" smtClean="0">
                <a:ln w="11430"/>
                <a:solidFill>
                  <a:schemeClr val="tx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cs typeface="Arial" charset="0"/>
              </a:rPr>
              <a:t>Konkrétně tato prezentace je zaměřena na střeliviny a třaskaviny, zápalková lože. </a:t>
            </a:r>
          </a:p>
          <a:p>
            <a:pPr algn="just"/>
            <a:endParaRPr lang="cs-CZ" sz="2800" b="1" spc="150" dirty="0" smtClean="0">
              <a:ln w="11430"/>
              <a:solidFill>
                <a:schemeClr val="tx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just"/>
            <a:endParaRPr lang="en-GB" sz="2800" b="1" spc="150" dirty="0" smtClean="0">
              <a:ln w="11430"/>
              <a:solidFill>
                <a:schemeClr val="tx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4"/>
          </p:nvPr>
        </p:nvSpPr>
        <p:spPr/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fld id="{622D306C-8A99-4977-9152-8721D4F00AC4}" type="slidenum">
              <a:rPr lang="en-GB" b="1" spc="15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pPr/>
              <a:t>2</a:t>
            </a:fld>
            <a:endParaRPr lang="en-GB" b="1" spc="15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60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1403648" y="2852936"/>
            <a:ext cx="6096000" cy="1152128"/>
          </a:xfrm>
        </p:spPr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REVISION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405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548680"/>
            <a:ext cx="7560840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/>
              <a:t>Do </a:t>
            </a:r>
            <a:r>
              <a:rPr lang="cs-CZ" sz="2600" dirty="0" err="1"/>
              <a:t>you</a:t>
            </a:r>
            <a:r>
              <a:rPr lang="cs-CZ" sz="2600" dirty="0"/>
              <a:t> </a:t>
            </a:r>
            <a:r>
              <a:rPr lang="cs-CZ" sz="2600" dirty="0" err="1"/>
              <a:t>know</a:t>
            </a:r>
            <a:r>
              <a:rPr lang="cs-CZ" sz="2600" dirty="0"/>
              <a:t> </a:t>
            </a:r>
            <a:r>
              <a:rPr lang="cs-CZ" sz="2600" dirty="0" err="1" smtClean="0"/>
              <a:t>any</a:t>
            </a:r>
            <a:r>
              <a:rPr lang="cs-CZ" sz="2600" dirty="0" smtClean="0"/>
              <a:t> Czech </a:t>
            </a:r>
            <a:r>
              <a:rPr lang="cs-CZ" sz="2600" dirty="0" err="1" smtClean="0"/>
              <a:t>producer</a:t>
            </a:r>
            <a:r>
              <a:rPr lang="cs-CZ" sz="2600" dirty="0" smtClean="0"/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What</a:t>
            </a:r>
            <a:r>
              <a:rPr lang="cs-CZ" sz="2600" dirty="0" smtClean="0"/>
              <a:t> type of </a:t>
            </a:r>
            <a:r>
              <a:rPr lang="cs-CZ" sz="2600" dirty="0" err="1" smtClean="0"/>
              <a:t>steel</a:t>
            </a:r>
            <a:r>
              <a:rPr lang="cs-CZ" sz="2600" dirty="0" smtClean="0"/>
              <a:t> </a:t>
            </a:r>
            <a:r>
              <a:rPr lang="cs-CZ" sz="2600" dirty="0" err="1"/>
              <a:t>is</a:t>
            </a:r>
            <a:r>
              <a:rPr lang="cs-CZ" sz="2600" dirty="0"/>
              <a:t> </a:t>
            </a:r>
            <a:r>
              <a:rPr lang="cs-CZ" sz="2600" dirty="0" err="1"/>
              <a:t>it</a:t>
            </a:r>
            <a:r>
              <a:rPr lang="cs-CZ" sz="2600" dirty="0"/>
              <a:t> </a:t>
            </a:r>
            <a:r>
              <a:rPr lang="cs-CZ" sz="2600" dirty="0" err="1"/>
              <a:t>used</a:t>
            </a:r>
            <a:r>
              <a:rPr lang="cs-CZ" sz="2600" dirty="0"/>
              <a:t> </a:t>
            </a:r>
            <a:r>
              <a:rPr lang="cs-CZ" sz="2600" dirty="0" err="1"/>
              <a:t>for</a:t>
            </a:r>
            <a:r>
              <a:rPr lang="cs-CZ" sz="2600" dirty="0"/>
              <a:t> </a:t>
            </a:r>
            <a:r>
              <a:rPr lang="cs-CZ" sz="2600" dirty="0" err="1"/>
              <a:t>production</a:t>
            </a:r>
            <a:r>
              <a:rPr lang="cs-CZ" sz="2600" dirty="0"/>
              <a:t> of </a:t>
            </a:r>
            <a:r>
              <a:rPr lang="cs-CZ" sz="2600" dirty="0" err="1" smtClean="0"/>
              <a:t>gun</a:t>
            </a:r>
            <a:r>
              <a:rPr lang="cs-CZ" sz="2600" dirty="0" smtClean="0"/>
              <a:t>?</a:t>
            </a:r>
            <a:endParaRPr lang="cs-CZ" sz="2600" dirty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Do </a:t>
            </a:r>
            <a:r>
              <a:rPr lang="cs-CZ" sz="2600" dirty="0" err="1"/>
              <a:t>you</a:t>
            </a:r>
            <a:r>
              <a:rPr lang="cs-CZ" sz="2600" dirty="0"/>
              <a:t> </a:t>
            </a:r>
            <a:r>
              <a:rPr lang="cs-CZ" sz="2600" dirty="0" err="1"/>
              <a:t>know</a:t>
            </a:r>
            <a:r>
              <a:rPr lang="cs-CZ" sz="2600" dirty="0"/>
              <a:t> </a:t>
            </a:r>
            <a:r>
              <a:rPr lang="cs-CZ" sz="2600" dirty="0" err="1"/>
              <a:t>any</a:t>
            </a:r>
            <a:r>
              <a:rPr lang="cs-CZ" sz="2600" dirty="0"/>
              <a:t> </a:t>
            </a:r>
            <a:r>
              <a:rPr lang="cs-CZ" sz="2600" dirty="0" err="1"/>
              <a:t>other</a:t>
            </a:r>
            <a:r>
              <a:rPr lang="cs-CZ" sz="2600" dirty="0"/>
              <a:t> </a:t>
            </a:r>
            <a:r>
              <a:rPr lang="cs-CZ" sz="2600" dirty="0" err="1"/>
              <a:t>materials</a:t>
            </a:r>
            <a:r>
              <a:rPr lang="cs-CZ" sz="2600" dirty="0"/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Is</a:t>
            </a:r>
            <a:r>
              <a:rPr lang="cs-CZ" sz="2600" dirty="0" smtClean="0"/>
              <a:t> </a:t>
            </a:r>
            <a:r>
              <a:rPr lang="cs-CZ" sz="2600" dirty="0" err="1"/>
              <a:t>polymeric</a:t>
            </a:r>
            <a:r>
              <a:rPr lang="cs-CZ" sz="2600" dirty="0"/>
              <a:t> </a:t>
            </a:r>
            <a:r>
              <a:rPr lang="cs-CZ" sz="2600" dirty="0" err="1"/>
              <a:t>material</a:t>
            </a:r>
            <a:r>
              <a:rPr lang="cs-CZ" sz="2600" dirty="0"/>
              <a:t> </a:t>
            </a:r>
            <a:r>
              <a:rPr lang="cs-CZ" sz="2600" dirty="0" err="1"/>
              <a:t>used</a:t>
            </a:r>
            <a:r>
              <a:rPr lang="cs-CZ" sz="2600" dirty="0"/>
              <a:t> in </a:t>
            </a:r>
            <a:r>
              <a:rPr lang="cs-CZ" sz="2600" dirty="0" err="1"/>
              <a:t>production</a:t>
            </a:r>
            <a:r>
              <a:rPr lang="cs-CZ" sz="2600" dirty="0"/>
              <a:t> of </a:t>
            </a:r>
            <a:r>
              <a:rPr lang="cs-CZ" sz="2600" dirty="0" err="1" smtClean="0"/>
              <a:t>gun</a:t>
            </a:r>
            <a:r>
              <a:rPr lang="cs-CZ" sz="2600" dirty="0" smtClean="0"/>
              <a:t>?</a:t>
            </a:r>
            <a:endParaRPr lang="cs-CZ" sz="2600" dirty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What</a:t>
            </a:r>
            <a:r>
              <a:rPr lang="cs-CZ" sz="2600" dirty="0" smtClean="0"/>
              <a:t> </a:t>
            </a:r>
            <a:r>
              <a:rPr lang="cs-CZ" sz="2600" dirty="0" err="1"/>
              <a:t>polymeric</a:t>
            </a:r>
            <a:r>
              <a:rPr lang="cs-CZ" sz="2600" dirty="0"/>
              <a:t> </a:t>
            </a:r>
            <a:r>
              <a:rPr lang="cs-CZ" sz="2600" dirty="0" err="1"/>
              <a:t>materials</a:t>
            </a:r>
            <a:r>
              <a:rPr lang="cs-CZ" sz="2600" dirty="0"/>
              <a:t> are </a:t>
            </a:r>
            <a:r>
              <a:rPr lang="cs-CZ" sz="2600" dirty="0" err="1"/>
              <a:t>used</a:t>
            </a:r>
            <a:r>
              <a:rPr lang="cs-CZ" sz="2600" dirty="0"/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09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323528" y="2852936"/>
            <a:ext cx="8280920" cy="1152128"/>
          </a:xfrm>
        </p:spPr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PROPELLANTS AND EXPLOSIVES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408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548680"/>
            <a:ext cx="7560840" cy="460851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oldest</a:t>
            </a:r>
            <a:r>
              <a:rPr lang="cs-CZ" sz="2600" dirty="0" smtClean="0"/>
              <a:t> </a:t>
            </a:r>
            <a:r>
              <a:rPr lang="cs-CZ" sz="2600" dirty="0" err="1" smtClean="0"/>
              <a:t>and</a:t>
            </a:r>
            <a:r>
              <a:rPr lang="cs-CZ" sz="2600" dirty="0" smtClean="0"/>
              <a:t> 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longest</a:t>
            </a:r>
            <a:r>
              <a:rPr lang="cs-CZ" sz="2600" dirty="0" smtClean="0"/>
              <a:t> </a:t>
            </a:r>
            <a:r>
              <a:rPr lang="cs-CZ" sz="2600" dirty="0" err="1" smtClean="0"/>
              <a:t>used</a:t>
            </a:r>
            <a:r>
              <a:rPr lang="cs-CZ" sz="2600" dirty="0" smtClean="0"/>
              <a:t> </a:t>
            </a:r>
            <a:r>
              <a:rPr lang="cs-CZ" sz="2600" dirty="0" err="1" smtClean="0"/>
              <a:t>propellants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 a </a:t>
            </a:r>
            <a:r>
              <a:rPr lang="cs-CZ" sz="2600" dirty="0" err="1" smtClean="0"/>
              <a:t>black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, </a:t>
            </a:r>
            <a:r>
              <a:rPr lang="cs-CZ" sz="2600" dirty="0" err="1" smtClean="0"/>
              <a:t>which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 a </a:t>
            </a:r>
            <a:r>
              <a:rPr lang="cs-CZ" sz="2600" dirty="0" err="1" smtClean="0"/>
              <a:t>mechanical</a:t>
            </a:r>
            <a:r>
              <a:rPr lang="cs-CZ" sz="2600" dirty="0" smtClean="0"/>
              <a:t> </a:t>
            </a:r>
            <a:r>
              <a:rPr lang="cs-CZ" sz="2600" dirty="0" err="1" smtClean="0"/>
              <a:t>micture</a:t>
            </a:r>
            <a:r>
              <a:rPr lang="cs-CZ" sz="2600" dirty="0" smtClean="0"/>
              <a:t> :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a </a:t>
            </a:r>
            <a:r>
              <a:rPr lang="cs-CZ" sz="2600" dirty="0" err="1" smtClean="0"/>
              <a:t>saltpeter</a:t>
            </a:r>
            <a:r>
              <a:rPr lang="cs-CZ" sz="2600" dirty="0" smtClean="0"/>
              <a:t> 75%,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a </a:t>
            </a:r>
            <a:r>
              <a:rPr lang="cs-CZ" sz="2600" dirty="0" err="1" smtClean="0"/>
              <a:t>sulfur</a:t>
            </a:r>
            <a:r>
              <a:rPr lang="cs-CZ" sz="2600" dirty="0" smtClean="0"/>
              <a:t> 10%,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a </a:t>
            </a:r>
            <a:r>
              <a:rPr lang="cs-CZ" sz="2600" dirty="0" err="1" smtClean="0"/>
              <a:t>wood</a:t>
            </a:r>
            <a:r>
              <a:rPr lang="cs-CZ" sz="2600" dirty="0" smtClean="0"/>
              <a:t> </a:t>
            </a:r>
            <a:r>
              <a:rPr lang="cs-CZ" sz="2600" dirty="0" err="1" smtClean="0"/>
              <a:t>coal</a:t>
            </a:r>
            <a:r>
              <a:rPr lang="cs-CZ" sz="2600" dirty="0" smtClean="0"/>
              <a:t> 15%.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Individual</a:t>
            </a:r>
            <a:r>
              <a:rPr lang="cs-CZ" sz="2600" dirty="0" smtClean="0"/>
              <a:t> </a:t>
            </a:r>
            <a:r>
              <a:rPr lang="cs-CZ" sz="2600" dirty="0" err="1" smtClean="0"/>
              <a:t>components</a:t>
            </a:r>
            <a:r>
              <a:rPr lang="cs-CZ" sz="2600" dirty="0" smtClean="0"/>
              <a:t> are very fine </a:t>
            </a:r>
            <a:r>
              <a:rPr lang="cs-CZ" sz="2600" dirty="0" err="1" smtClean="0"/>
              <a:t>grind</a:t>
            </a:r>
            <a:r>
              <a:rPr lang="cs-CZ" sz="2600" dirty="0" smtClean="0"/>
              <a:t> and </a:t>
            </a:r>
            <a:r>
              <a:rPr lang="cs-CZ" sz="2600" dirty="0" err="1" smtClean="0"/>
              <a:t>then</a:t>
            </a:r>
            <a:r>
              <a:rPr lang="cs-CZ" sz="2600" dirty="0" smtClean="0"/>
              <a:t> most </a:t>
            </a:r>
            <a:r>
              <a:rPr lang="cs-CZ" sz="2600" dirty="0" err="1" smtClean="0"/>
              <a:t>perfectly</a:t>
            </a:r>
            <a:r>
              <a:rPr lang="cs-CZ" sz="2600" dirty="0" smtClean="0"/>
              <a:t> </a:t>
            </a:r>
            <a:r>
              <a:rPr lang="cs-CZ" sz="2600" dirty="0" err="1" smtClean="0"/>
              <a:t>mixed</a:t>
            </a:r>
            <a:r>
              <a:rPr lang="cs-CZ" sz="2600" dirty="0" smtClean="0"/>
              <a:t>.</a:t>
            </a: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642339"/>
            <a:ext cx="6965245" cy="1202485"/>
          </a:xfrm>
        </p:spPr>
        <p:txBody>
          <a:bodyPr>
            <a:noAutofit/>
          </a:bodyPr>
          <a:lstStyle/>
          <a:p>
            <a:r>
              <a:rPr lang="cs-CZ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PICTURE OF NITRE</a:t>
            </a:r>
            <a:endParaRPr lang="en-GB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962150"/>
            <a:ext cx="6096000" cy="3771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642339"/>
            <a:ext cx="6965245" cy="1202485"/>
          </a:xfrm>
        </p:spPr>
        <p:txBody>
          <a:bodyPr>
            <a:noAutofit/>
          </a:bodyPr>
          <a:lstStyle/>
          <a:p>
            <a:r>
              <a:rPr lang="cs-CZ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PICTURE OF SULPHUR</a:t>
            </a:r>
            <a:endParaRPr lang="en-GB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564904"/>
            <a:ext cx="4091648" cy="30687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8</a:t>
            </a:fld>
            <a:endParaRPr lang="en-GB"/>
          </a:p>
        </p:txBody>
      </p:sp>
      <p:pic>
        <p:nvPicPr>
          <p:cNvPr id="6" name="Zástupný symbol pro obsah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522" y="2564904"/>
            <a:ext cx="4090939" cy="30687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642339"/>
            <a:ext cx="6965245" cy="1202485"/>
          </a:xfrm>
        </p:spPr>
        <p:txBody>
          <a:bodyPr>
            <a:noAutofit/>
          </a:bodyPr>
          <a:lstStyle/>
          <a:p>
            <a:r>
              <a:rPr lang="cs-CZ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PICTURES OF CHARCOAL</a:t>
            </a:r>
            <a:endParaRPr lang="en-GB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780928"/>
            <a:ext cx="4104456" cy="28083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9</a:t>
            </a:fld>
            <a:endParaRPr lang="en-GB"/>
          </a:p>
        </p:txBody>
      </p:sp>
      <p:pic>
        <p:nvPicPr>
          <p:cNvPr id="6" name="Zástupný symbol pro obsah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9" b="8499"/>
          <a:stretch/>
        </p:blipFill>
        <p:spPr>
          <a:xfrm>
            <a:off x="4716016" y="2780928"/>
            <a:ext cx="4104456" cy="280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548680"/>
            <a:ext cx="7560840" cy="5328592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black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 has a </a:t>
            </a:r>
            <a:r>
              <a:rPr lang="cs-CZ" sz="2600" dirty="0" err="1" smtClean="0"/>
              <a:t>grey</a:t>
            </a:r>
            <a:r>
              <a:rPr lang="cs-CZ" sz="2600" dirty="0"/>
              <a:t>,</a:t>
            </a:r>
            <a:r>
              <a:rPr lang="cs-CZ" sz="2600" dirty="0" smtClean="0"/>
              <a:t> </a:t>
            </a:r>
            <a:r>
              <a:rPr lang="cs-CZ" sz="2600" dirty="0" err="1" smtClean="0"/>
              <a:t>black</a:t>
            </a:r>
            <a:r>
              <a:rPr lang="cs-CZ" sz="2600" dirty="0" smtClean="0"/>
              <a:t> , </a:t>
            </a:r>
            <a:r>
              <a:rPr lang="cs-CZ" sz="2600" dirty="0" err="1" smtClean="0"/>
              <a:t>matte</a:t>
            </a:r>
            <a:r>
              <a:rPr lang="cs-CZ" sz="2600" dirty="0" smtClean="0"/>
              <a:t> </a:t>
            </a:r>
            <a:r>
              <a:rPr lang="cs-CZ" sz="2600" dirty="0" err="1" smtClean="0"/>
              <a:t>or</a:t>
            </a:r>
            <a:r>
              <a:rPr lang="cs-CZ" sz="2600" dirty="0" smtClean="0"/>
              <a:t> </a:t>
            </a:r>
            <a:r>
              <a:rPr lang="cs-CZ" sz="2600" dirty="0" err="1" smtClean="0"/>
              <a:t>metallic</a:t>
            </a:r>
            <a:r>
              <a:rPr lang="cs-CZ" sz="2600" dirty="0" smtClean="0"/>
              <a:t> luster.</a:t>
            </a:r>
          </a:p>
          <a:p>
            <a:pPr>
              <a:lnSpc>
                <a:spcPct val="16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black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 </a:t>
            </a:r>
            <a:r>
              <a:rPr lang="cs-CZ" sz="2600" dirty="0" err="1" smtClean="0"/>
              <a:t>stains</a:t>
            </a:r>
            <a:r>
              <a:rPr lang="cs-CZ" sz="2600" dirty="0" smtClean="0"/>
              <a:t> </a:t>
            </a:r>
            <a:r>
              <a:rPr lang="cs-CZ" sz="2600" dirty="0" err="1" smtClean="0"/>
              <a:t>hands</a:t>
            </a:r>
            <a:r>
              <a:rPr lang="cs-CZ" sz="2600" dirty="0" smtClean="0"/>
              <a:t> and </a:t>
            </a:r>
            <a:r>
              <a:rPr lang="cs-CZ" sz="2600" dirty="0" err="1" smtClean="0"/>
              <a:t>is</a:t>
            </a:r>
            <a:r>
              <a:rPr lang="cs-CZ" sz="2600" dirty="0" smtClean="0"/>
              <a:t> </a:t>
            </a:r>
            <a:r>
              <a:rPr lang="cs-CZ" sz="2600" dirty="0" err="1" smtClean="0"/>
              <a:t>resistant</a:t>
            </a:r>
            <a:r>
              <a:rPr lang="cs-CZ" sz="2600" dirty="0" smtClean="0"/>
              <a:t> to </a:t>
            </a:r>
            <a:r>
              <a:rPr lang="cs-CZ" sz="2600" dirty="0" err="1" smtClean="0"/>
              <a:t>dents</a:t>
            </a:r>
            <a:r>
              <a:rPr lang="cs-CZ" sz="2600" dirty="0" smtClean="0"/>
              <a:t> </a:t>
            </a:r>
            <a:r>
              <a:rPr lang="cs-CZ" sz="2600" dirty="0" err="1" smtClean="0"/>
              <a:t>fingers</a:t>
            </a:r>
            <a:r>
              <a:rPr lang="cs-CZ" sz="2600" dirty="0" smtClean="0"/>
              <a:t>. </a:t>
            </a:r>
          </a:p>
          <a:p>
            <a:pPr>
              <a:lnSpc>
                <a:spcPct val="160000"/>
              </a:lnSpc>
              <a:buFont typeface="Wingdings" pitchFamily="2" charset="2"/>
              <a:buChar char="Ø"/>
            </a:pPr>
            <a:r>
              <a:rPr lang="cs-CZ" sz="2600" dirty="0" err="1" smtClean="0"/>
              <a:t>At</a:t>
            </a:r>
            <a:r>
              <a:rPr lang="cs-CZ" sz="2600" dirty="0" smtClean="0"/>
              <a:t> 15 % </a:t>
            </a:r>
            <a:r>
              <a:rPr lang="cs-CZ" sz="2600" dirty="0" err="1" smtClean="0"/>
              <a:t>of</a:t>
            </a:r>
            <a:r>
              <a:rPr lang="cs-CZ" sz="2600" dirty="0" smtClean="0"/>
              <a:t> </a:t>
            </a:r>
            <a:r>
              <a:rPr lang="cs-CZ" sz="2600" dirty="0" err="1" smtClean="0"/>
              <a:t>moisture</a:t>
            </a:r>
            <a:r>
              <a:rPr lang="cs-CZ" sz="2600" dirty="0" smtClean="0"/>
              <a:t> </a:t>
            </a:r>
            <a:r>
              <a:rPr lang="cs-CZ" sz="2600" dirty="0" err="1" smtClean="0"/>
              <a:t>loses</a:t>
            </a:r>
            <a:r>
              <a:rPr lang="cs-CZ" sz="2600" dirty="0" smtClean="0"/>
              <a:t> </a:t>
            </a:r>
            <a:r>
              <a:rPr lang="cs-CZ" sz="2600" dirty="0" err="1" smtClean="0"/>
              <a:t>its</a:t>
            </a:r>
            <a:r>
              <a:rPr lang="cs-CZ" sz="2600" dirty="0" smtClean="0"/>
              <a:t> </a:t>
            </a:r>
            <a:r>
              <a:rPr lang="cs-CZ" sz="2600" dirty="0" err="1" smtClean="0"/>
              <a:t>ability</a:t>
            </a:r>
            <a:r>
              <a:rPr lang="cs-CZ" sz="2600" dirty="0" smtClean="0"/>
              <a:t> to </a:t>
            </a:r>
            <a:r>
              <a:rPr lang="cs-CZ" sz="2600" dirty="0" err="1" smtClean="0"/>
              <a:t>ignition</a:t>
            </a:r>
            <a:r>
              <a:rPr lang="cs-CZ" sz="2600" dirty="0" smtClean="0"/>
              <a:t>.</a:t>
            </a:r>
          </a:p>
          <a:p>
            <a:pPr>
              <a:lnSpc>
                <a:spcPct val="16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black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 </a:t>
            </a:r>
            <a:r>
              <a:rPr lang="cs-CZ" sz="2600" dirty="0" err="1" smtClean="0"/>
              <a:t>ignites</a:t>
            </a:r>
            <a:r>
              <a:rPr lang="cs-CZ" sz="2600" dirty="0" smtClean="0"/>
              <a:t>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slightest</a:t>
            </a:r>
            <a:r>
              <a:rPr lang="cs-CZ" sz="2600" dirty="0" smtClean="0"/>
              <a:t> </a:t>
            </a:r>
            <a:r>
              <a:rPr lang="cs-CZ" sz="2600" dirty="0" err="1" smtClean="0"/>
              <a:t>spark</a:t>
            </a:r>
            <a:r>
              <a:rPr lang="cs-CZ" sz="2600" dirty="0" smtClean="0"/>
              <a:t>. </a:t>
            </a:r>
          </a:p>
          <a:p>
            <a:pPr>
              <a:lnSpc>
                <a:spcPct val="16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 </a:t>
            </a:r>
            <a:r>
              <a:rPr lang="cs-CZ" sz="2600" dirty="0" err="1" smtClean="0"/>
              <a:t>powder</a:t>
            </a:r>
            <a:r>
              <a:rPr lang="cs-CZ" sz="2600" dirty="0" smtClean="0"/>
              <a:t> </a:t>
            </a:r>
            <a:r>
              <a:rPr lang="cs-CZ" sz="2600" dirty="0" err="1" smtClean="0"/>
              <a:t>mill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 </a:t>
            </a:r>
            <a:r>
              <a:rPr lang="cs-CZ" sz="2600" dirty="0" err="1" smtClean="0"/>
              <a:t>used</a:t>
            </a:r>
            <a:r>
              <a:rPr lang="cs-CZ" sz="2600" dirty="0" smtClean="0"/>
              <a:t> </a:t>
            </a:r>
            <a:r>
              <a:rPr lang="cs-CZ" sz="2600" dirty="0" err="1" smtClean="0"/>
              <a:t>for</a:t>
            </a:r>
            <a:r>
              <a:rPr lang="cs-CZ" sz="2600" dirty="0" smtClean="0"/>
              <a:t> </a:t>
            </a:r>
            <a:r>
              <a:rPr lang="cs-CZ" sz="2600" dirty="0" err="1" smtClean="0"/>
              <a:t>copper</a:t>
            </a:r>
            <a:r>
              <a:rPr lang="cs-CZ" sz="2600" dirty="0" smtClean="0"/>
              <a:t> </a:t>
            </a:r>
            <a:r>
              <a:rPr lang="cs-CZ" sz="2600" dirty="0" err="1" smtClean="0"/>
              <a:t>tools</a:t>
            </a:r>
            <a:r>
              <a:rPr lang="cs-CZ" sz="2600" dirty="0" smtClean="0"/>
              <a:t>.</a:t>
            </a: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548680"/>
            <a:ext cx="7272808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main</a:t>
            </a:r>
            <a:r>
              <a:rPr lang="cs-CZ" sz="2600" dirty="0" smtClean="0"/>
              <a:t> </a:t>
            </a:r>
            <a:r>
              <a:rPr lang="cs-CZ" sz="2600" dirty="0" err="1" smtClean="0"/>
              <a:t>shortcomings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</a:t>
            </a:r>
            <a:r>
              <a:rPr lang="cs-CZ" sz="2600" dirty="0" err="1" smtClean="0"/>
              <a:t>black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 are: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cs-CZ" sz="2600" dirty="0" smtClean="0"/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a </a:t>
            </a:r>
            <a:r>
              <a:rPr lang="cs-CZ" sz="2600" dirty="0" err="1" smtClean="0"/>
              <a:t>low</a:t>
            </a:r>
            <a:r>
              <a:rPr lang="cs-CZ" sz="2600" dirty="0" smtClean="0"/>
              <a:t> </a:t>
            </a:r>
            <a:r>
              <a:rPr lang="cs-CZ" sz="2600" dirty="0" err="1" smtClean="0"/>
              <a:t>power</a:t>
            </a:r>
            <a:r>
              <a:rPr lang="cs-CZ" sz="2600" dirty="0" smtClean="0"/>
              <a:t>,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a big </a:t>
            </a:r>
            <a:r>
              <a:rPr lang="cs-CZ" sz="2600" dirty="0" err="1" smtClean="0"/>
              <a:t>smoke</a:t>
            </a:r>
            <a:r>
              <a:rPr lang="cs-CZ" sz="2600" dirty="0" smtClean="0"/>
              <a:t> </a:t>
            </a:r>
            <a:r>
              <a:rPr lang="cs-CZ" sz="2600" dirty="0" err="1" smtClean="0"/>
              <a:t>when</a:t>
            </a:r>
            <a:r>
              <a:rPr lang="cs-CZ" sz="2600" dirty="0" smtClean="0"/>
              <a:t> </a:t>
            </a:r>
            <a:r>
              <a:rPr lang="cs-CZ" sz="2600" dirty="0" err="1" smtClean="0"/>
              <a:t>fired</a:t>
            </a:r>
            <a:r>
              <a:rPr lang="cs-CZ" sz="2600" dirty="0" smtClean="0"/>
              <a:t>,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an</a:t>
            </a:r>
            <a:r>
              <a:rPr lang="cs-CZ" sz="2600" dirty="0" smtClean="0"/>
              <a:t> </a:t>
            </a:r>
            <a:r>
              <a:rPr lang="cs-CZ" sz="2600" dirty="0" err="1" smtClean="0"/>
              <a:t>amount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solid </a:t>
            </a:r>
            <a:r>
              <a:rPr lang="cs-CZ" sz="2600" dirty="0" err="1" smtClean="0"/>
              <a:t>residue</a:t>
            </a:r>
            <a:r>
              <a:rPr lang="cs-CZ" sz="2600" dirty="0" smtClean="0"/>
              <a:t> </a:t>
            </a:r>
            <a:r>
              <a:rPr lang="cs-CZ" sz="2600" dirty="0" err="1" smtClean="0"/>
              <a:t>after</a:t>
            </a:r>
            <a:r>
              <a:rPr lang="cs-CZ" sz="2600" dirty="0" smtClean="0"/>
              <a:t> </a:t>
            </a:r>
            <a:r>
              <a:rPr lang="cs-CZ" sz="2600" dirty="0" err="1" smtClean="0"/>
              <a:t>burning</a:t>
            </a:r>
            <a:r>
              <a:rPr lang="cs-CZ" sz="2600" dirty="0" smtClean="0"/>
              <a:t>,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a </a:t>
            </a:r>
            <a:r>
              <a:rPr lang="cs-CZ" sz="2600" dirty="0" err="1" smtClean="0"/>
              <a:t>clogging</a:t>
            </a:r>
            <a:r>
              <a:rPr lang="cs-CZ" sz="2600" dirty="0" smtClean="0"/>
              <a:t> bore.</a:t>
            </a: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548680"/>
            <a:ext cx="7560840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In </a:t>
            </a:r>
            <a:r>
              <a:rPr lang="cs-CZ" sz="2600" dirty="0" err="1" smtClean="0"/>
              <a:t>the</a:t>
            </a:r>
            <a:r>
              <a:rPr lang="cs-CZ" sz="2600" dirty="0" smtClean="0"/>
              <a:t> 18th </a:t>
            </a:r>
            <a:r>
              <a:rPr lang="cs-CZ" sz="2600" dirty="0" err="1" smtClean="0"/>
              <a:t>century</a:t>
            </a:r>
            <a:r>
              <a:rPr lang="cs-CZ" sz="2600" dirty="0" smtClean="0"/>
              <a:t> </a:t>
            </a:r>
            <a:r>
              <a:rPr lang="cs-CZ" sz="2600" dirty="0" err="1" smtClean="0"/>
              <a:t>felt</a:t>
            </a:r>
            <a:r>
              <a:rPr lang="cs-CZ" sz="2600" dirty="0" smtClean="0"/>
              <a:t> </a:t>
            </a:r>
            <a:r>
              <a:rPr lang="cs-CZ" sz="2600" dirty="0" err="1" smtClean="0"/>
              <a:t>inadequate</a:t>
            </a:r>
            <a:r>
              <a:rPr lang="cs-CZ" sz="2600" dirty="0" smtClean="0"/>
              <a:t> performance  </a:t>
            </a:r>
            <a:r>
              <a:rPr lang="cs-CZ" sz="2600" dirty="0" err="1" smtClean="0"/>
              <a:t>of</a:t>
            </a:r>
            <a:r>
              <a:rPr lang="cs-CZ" sz="2600" dirty="0" smtClean="0"/>
              <a:t>  </a:t>
            </a:r>
            <a:r>
              <a:rPr lang="cs-CZ" sz="2600" dirty="0" err="1" smtClean="0"/>
              <a:t>black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first</a:t>
            </a:r>
            <a:r>
              <a:rPr lang="cs-CZ" sz="2600" dirty="0" smtClean="0"/>
              <a:t> more </a:t>
            </a:r>
            <a:r>
              <a:rPr lang="cs-CZ" sz="2600" dirty="0" err="1" smtClean="0"/>
              <a:t>effective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 </a:t>
            </a:r>
            <a:r>
              <a:rPr lang="cs-CZ" sz="2600" dirty="0" err="1" smtClean="0"/>
              <a:t>was</a:t>
            </a:r>
            <a:r>
              <a:rPr lang="cs-CZ" sz="2600" dirty="0" smtClean="0"/>
              <a:t> </a:t>
            </a:r>
            <a:r>
              <a:rPr lang="cs-CZ" sz="2600" dirty="0" err="1" smtClean="0"/>
              <a:t>Berthollets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This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 </a:t>
            </a:r>
            <a:r>
              <a:rPr lang="cs-CZ" sz="2600" dirty="0" err="1" smtClean="0"/>
              <a:t>exploded</a:t>
            </a:r>
            <a:r>
              <a:rPr lang="cs-CZ" sz="2600" dirty="0" smtClean="0"/>
              <a:t> </a:t>
            </a:r>
            <a:r>
              <a:rPr lang="cs-CZ" sz="2600" dirty="0" err="1" smtClean="0"/>
              <a:t>during</a:t>
            </a:r>
            <a:r>
              <a:rPr lang="cs-CZ" sz="2600" dirty="0" smtClean="0"/>
              <a:t> </a:t>
            </a:r>
            <a:r>
              <a:rPr lang="cs-CZ" sz="2600" dirty="0" err="1" smtClean="0"/>
              <a:t>production</a:t>
            </a:r>
            <a:r>
              <a:rPr lang="cs-CZ" sz="2600" dirty="0" smtClean="0"/>
              <a:t> and </a:t>
            </a:r>
            <a:r>
              <a:rPr lang="cs-CZ" sz="2600" dirty="0" err="1" smtClean="0"/>
              <a:t>thus</a:t>
            </a:r>
            <a:r>
              <a:rPr lang="cs-CZ" sz="2600" dirty="0" smtClean="0"/>
              <a:t> </a:t>
            </a:r>
            <a:r>
              <a:rPr lang="cs-CZ" sz="2600" dirty="0" err="1" smtClean="0"/>
              <a:t>ceased</a:t>
            </a:r>
            <a:r>
              <a:rPr lang="cs-CZ" sz="2600" dirty="0" smtClean="0"/>
              <a:t> to </a:t>
            </a:r>
            <a:r>
              <a:rPr lang="cs-CZ" sz="2600" dirty="0" err="1" smtClean="0"/>
              <a:t>produce</a:t>
            </a:r>
            <a:r>
              <a:rPr lang="cs-CZ" sz="2600" dirty="0" smtClean="0"/>
              <a:t>. </a:t>
            </a:r>
            <a:endParaRPr lang="en-GB" sz="2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548680"/>
            <a:ext cx="7272808" cy="576064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In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first</a:t>
            </a:r>
            <a:r>
              <a:rPr lang="cs-CZ" sz="2600" dirty="0" smtClean="0"/>
              <a:t> half </a:t>
            </a:r>
            <a:r>
              <a:rPr lang="cs-CZ" sz="2600" dirty="0" err="1" smtClean="0"/>
              <a:t>of</a:t>
            </a:r>
            <a:r>
              <a:rPr lang="cs-CZ" sz="2600" dirty="0" smtClean="0"/>
              <a:t> </a:t>
            </a:r>
            <a:r>
              <a:rPr lang="cs-CZ" sz="2600" dirty="0" err="1" smtClean="0"/>
              <a:t>the</a:t>
            </a:r>
            <a:r>
              <a:rPr lang="cs-CZ" sz="2600" dirty="0" smtClean="0"/>
              <a:t> 19th </a:t>
            </a:r>
            <a:r>
              <a:rPr lang="cs-CZ" sz="2600" dirty="0" err="1" smtClean="0"/>
              <a:t>century</a:t>
            </a:r>
            <a:r>
              <a:rPr lang="cs-CZ" sz="2600" dirty="0" smtClean="0"/>
              <a:t> </a:t>
            </a:r>
            <a:r>
              <a:rPr lang="cs-CZ" sz="2600" dirty="0" err="1" smtClean="0"/>
              <a:t>it</a:t>
            </a:r>
            <a:r>
              <a:rPr lang="cs-CZ" sz="2600" dirty="0" smtClean="0"/>
              <a:t> has </a:t>
            </a:r>
            <a:r>
              <a:rPr lang="cs-CZ" sz="2600" dirty="0" err="1" smtClean="0"/>
              <a:t>managed</a:t>
            </a:r>
            <a:r>
              <a:rPr lang="cs-CZ" sz="2600" dirty="0" smtClean="0"/>
              <a:t>  to </a:t>
            </a:r>
            <a:r>
              <a:rPr lang="cs-CZ" sz="2600" dirty="0" err="1" smtClean="0"/>
              <a:t>gain</a:t>
            </a:r>
            <a:r>
              <a:rPr lang="cs-CZ" sz="2600" dirty="0" smtClean="0"/>
              <a:t> </a:t>
            </a:r>
            <a:r>
              <a:rPr lang="cs-CZ" sz="2600" dirty="0" err="1" smtClean="0"/>
              <a:t>exposure</a:t>
            </a:r>
            <a:r>
              <a:rPr lang="cs-CZ" sz="2600" dirty="0" smtClean="0"/>
              <a:t> </a:t>
            </a:r>
            <a:r>
              <a:rPr lang="cs-CZ" sz="2600" dirty="0" err="1" smtClean="0"/>
              <a:t>nitrating</a:t>
            </a:r>
            <a:r>
              <a:rPr lang="cs-CZ" sz="2600" dirty="0" smtClean="0"/>
              <a:t> </a:t>
            </a:r>
            <a:r>
              <a:rPr lang="cs-CZ" sz="2600" dirty="0" err="1" smtClean="0"/>
              <a:t>mixture</a:t>
            </a:r>
            <a:r>
              <a:rPr lang="cs-CZ" sz="2600" dirty="0" smtClean="0"/>
              <a:t> </a:t>
            </a:r>
            <a:r>
              <a:rPr lang="cs-CZ" sz="2600" dirty="0" err="1" smtClean="0"/>
              <a:t>the</a:t>
            </a:r>
            <a:r>
              <a:rPr lang="cs-CZ" sz="2600" dirty="0" smtClean="0"/>
              <a:t>  </a:t>
            </a:r>
            <a:r>
              <a:rPr lang="cs-CZ" sz="2600" dirty="0" err="1" smtClean="0"/>
              <a:t>gun-cotton</a:t>
            </a:r>
            <a:r>
              <a:rPr lang="cs-CZ" sz="2600" dirty="0" smtClean="0"/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gun-cotton</a:t>
            </a:r>
            <a:r>
              <a:rPr lang="cs-CZ" sz="2600" dirty="0" smtClean="0"/>
              <a:t> had </a:t>
            </a:r>
            <a:r>
              <a:rPr lang="cs-CZ" sz="2600" dirty="0" err="1" smtClean="0"/>
              <a:t>higher</a:t>
            </a:r>
            <a:r>
              <a:rPr lang="cs-CZ" sz="2600" dirty="0" smtClean="0"/>
              <a:t> performance.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gun-cotton</a:t>
            </a:r>
            <a:r>
              <a:rPr lang="cs-CZ" sz="2600" dirty="0" smtClean="0"/>
              <a:t> had a </a:t>
            </a:r>
            <a:r>
              <a:rPr lang="cs-CZ" sz="2600" dirty="0" err="1" smtClean="0"/>
              <a:t>slight</a:t>
            </a:r>
            <a:r>
              <a:rPr lang="cs-CZ" sz="2600" dirty="0" smtClean="0"/>
              <a:t> </a:t>
            </a:r>
            <a:r>
              <a:rPr lang="cs-CZ" sz="2600" dirty="0" err="1" smtClean="0"/>
              <a:t>smoke</a:t>
            </a:r>
            <a:r>
              <a:rPr lang="cs-CZ" sz="2600" dirty="0" smtClean="0"/>
              <a:t> and </a:t>
            </a:r>
            <a:r>
              <a:rPr lang="cs-CZ" sz="2600" dirty="0" err="1" smtClean="0"/>
              <a:t>did</a:t>
            </a:r>
            <a:r>
              <a:rPr lang="cs-CZ" sz="2600" dirty="0" smtClean="0"/>
              <a:t> not </a:t>
            </a:r>
            <a:r>
              <a:rPr lang="cs-CZ" sz="2600" dirty="0" err="1" smtClean="0"/>
              <a:t>leave</a:t>
            </a:r>
            <a:r>
              <a:rPr lang="cs-CZ" sz="2600" dirty="0" smtClean="0"/>
              <a:t> </a:t>
            </a:r>
            <a:r>
              <a:rPr lang="cs-CZ" sz="2600" dirty="0" err="1" smtClean="0"/>
              <a:t>residue</a:t>
            </a:r>
            <a:r>
              <a:rPr lang="cs-CZ" sz="2600" dirty="0" smtClean="0"/>
              <a:t> in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barrel</a:t>
            </a:r>
            <a:r>
              <a:rPr lang="cs-CZ" sz="2600" dirty="0" smtClean="0"/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/>
              <a:t>The</a:t>
            </a:r>
            <a:r>
              <a:rPr lang="cs-CZ" sz="2600" dirty="0"/>
              <a:t> </a:t>
            </a:r>
            <a:r>
              <a:rPr lang="cs-CZ" sz="2600" dirty="0" err="1"/>
              <a:t>gun-cotton</a:t>
            </a:r>
            <a:r>
              <a:rPr lang="cs-CZ" sz="2600" dirty="0"/>
              <a:t> </a:t>
            </a:r>
            <a:r>
              <a:rPr lang="cs-CZ" sz="2600" dirty="0" smtClean="0"/>
              <a:t>had </a:t>
            </a:r>
            <a:r>
              <a:rPr lang="cs-CZ" sz="2600" dirty="0" err="1"/>
              <a:t>prone</a:t>
            </a:r>
            <a:r>
              <a:rPr lang="cs-CZ" sz="2600" dirty="0"/>
              <a:t> to </a:t>
            </a:r>
            <a:r>
              <a:rPr lang="cs-CZ" sz="2600" dirty="0" err="1"/>
              <a:t>spontaneous</a:t>
            </a:r>
            <a:r>
              <a:rPr lang="cs-CZ" sz="2600" dirty="0"/>
              <a:t> </a:t>
            </a:r>
            <a:r>
              <a:rPr lang="cs-CZ" sz="2600" dirty="0" err="1"/>
              <a:t>combustion</a:t>
            </a:r>
            <a:r>
              <a:rPr lang="cs-CZ" sz="2600" dirty="0"/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/>
              <a:t>In </a:t>
            </a:r>
            <a:r>
              <a:rPr lang="cs-CZ" sz="2600" dirty="0" err="1"/>
              <a:t>the</a:t>
            </a:r>
            <a:r>
              <a:rPr lang="cs-CZ" sz="2600" dirty="0"/>
              <a:t> 80´s 19th </a:t>
            </a:r>
            <a:r>
              <a:rPr lang="cs-CZ" sz="2600" dirty="0" err="1"/>
              <a:t>century</a:t>
            </a:r>
            <a:r>
              <a:rPr lang="cs-CZ" sz="2600" dirty="0"/>
              <a:t> has </a:t>
            </a:r>
            <a:r>
              <a:rPr lang="cs-CZ" sz="2600" dirty="0" err="1"/>
              <a:t>managed</a:t>
            </a:r>
            <a:r>
              <a:rPr lang="cs-CZ" sz="2600" dirty="0"/>
              <a:t> to handle </a:t>
            </a:r>
            <a:r>
              <a:rPr lang="cs-CZ" sz="2600" dirty="0" err="1"/>
              <a:t>the</a:t>
            </a:r>
            <a:r>
              <a:rPr lang="cs-CZ" sz="2600" dirty="0"/>
              <a:t> </a:t>
            </a:r>
            <a:r>
              <a:rPr lang="cs-CZ" sz="2600" dirty="0" err="1"/>
              <a:t>gun-cotton</a:t>
            </a:r>
            <a:r>
              <a:rPr lang="cs-CZ" sz="2600" dirty="0"/>
              <a:t> to grain </a:t>
            </a:r>
            <a:r>
              <a:rPr lang="cs-CZ" sz="2600" dirty="0" err="1"/>
              <a:t>dust</a:t>
            </a:r>
            <a:r>
              <a:rPr lang="cs-CZ" sz="2600" dirty="0"/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/>
              <a:t>Thus</a:t>
            </a:r>
            <a:r>
              <a:rPr lang="cs-CZ" sz="2600" dirty="0"/>
              <a:t> a </a:t>
            </a:r>
            <a:r>
              <a:rPr lang="cs-CZ" sz="2600" dirty="0" err="1"/>
              <a:t>first</a:t>
            </a:r>
            <a:r>
              <a:rPr lang="cs-CZ" sz="2600" dirty="0"/>
              <a:t> </a:t>
            </a:r>
            <a:r>
              <a:rPr lang="cs-CZ" sz="2600" dirty="0" err="1"/>
              <a:t>usable</a:t>
            </a:r>
            <a:r>
              <a:rPr lang="cs-CZ" sz="2600" dirty="0"/>
              <a:t> and </a:t>
            </a:r>
            <a:r>
              <a:rPr lang="cs-CZ" sz="2600" dirty="0" err="1"/>
              <a:t>safe</a:t>
            </a:r>
            <a:r>
              <a:rPr lang="cs-CZ" sz="2600" dirty="0"/>
              <a:t> </a:t>
            </a:r>
            <a:r>
              <a:rPr lang="cs-CZ" sz="2600" dirty="0" err="1"/>
              <a:t>smokeless</a:t>
            </a:r>
            <a:r>
              <a:rPr lang="cs-CZ" sz="2600" dirty="0"/>
              <a:t> </a:t>
            </a:r>
            <a:r>
              <a:rPr lang="cs-CZ" sz="2600" dirty="0" err="1"/>
              <a:t>gun</a:t>
            </a:r>
            <a:r>
              <a:rPr lang="cs-CZ" sz="2600" dirty="0"/>
              <a:t> </a:t>
            </a:r>
            <a:r>
              <a:rPr lang="cs-CZ" sz="2600" dirty="0" err="1"/>
              <a:t>powder</a:t>
            </a:r>
            <a:r>
              <a:rPr lang="cs-CZ" sz="2600" dirty="0"/>
              <a:t>.</a:t>
            </a:r>
            <a:endParaRPr lang="cs-CZ" sz="2600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cs-CZ" sz="8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19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548680"/>
            <a:ext cx="7272808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2600" dirty="0" err="1" smtClean="0"/>
              <a:t>Today's</a:t>
            </a:r>
            <a:r>
              <a:rPr lang="cs-CZ" sz="2600" dirty="0" smtClean="0"/>
              <a:t> </a:t>
            </a:r>
            <a:r>
              <a:rPr lang="cs-CZ" sz="2600" dirty="0" err="1" smtClean="0"/>
              <a:t>fire</a:t>
            </a:r>
            <a:r>
              <a:rPr lang="cs-CZ" sz="2600" dirty="0" smtClean="0"/>
              <a:t> </a:t>
            </a:r>
            <a:r>
              <a:rPr lang="cs-CZ" sz="2600" dirty="0" err="1" smtClean="0"/>
              <a:t>powders</a:t>
            </a:r>
            <a:r>
              <a:rPr lang="cs-CZ" sz="2600" dirty="0" smtClean="0"/>
              <a:t> are </a:t>
            </a:r>
            <a:r>
              <a:rPr lang="cs-CZ" sz="2600" dirty="0" err="1" smtClean="0"/>
              <a:t>produced</a:t>
            </a:r>
            <a:r>
              <a:rPr lang="cs-CZ" sz="2600" dirty="0" smtClean="0"/>
              <a:t> in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same</a:t>
            </a:r>
            <a:r>
              <a:rPr lang="cs-CZ" sz="2600" dirty="0" smtClean="0"/>
              <a:t> </a:t>
            </a:r>
            <a:r>
              <a:rPr lang="cs-CZ" sz="2600" dirty="0" err="1" smtClean="0"/>
              <a:t>manner</a:t>
            </a:r>
            <a:r>
              <a:rPr lang="cs-CZ" sz="2600" dirty="0" smtClean="0"/>
              <a:t>.</a:t>
            </a:r>
            <a:endParaRPr lang="cs-CZ" sz="800" dirty="0" smtClean="0"/>
          </a:p>
          <a:p>
            <a:pPr>
              <a:lnSpc>
                <a:spcPct val="150000"/>
              </a:lnSpc>
              <a:buClr>
                <a:schemeClr val="tx1"/>
              </a:buClr>
              <a:buFont typeface="Wingdings" pitchFamily="2" charset="2"/>
              <a:buChar char="Ø"/>
            </a:pPr>
            <a:r>
              <a:rPr lang="cs-CZ" sz="2600" dirty="0" err="1" smtClean="0"/>
              <a:t>If</a:t>
            </a:r>
            <a:r>
              <a:rPr lang="cs-CZ" sz="2600" dirty="0" smtClean="0"/>
              <a:t> </a:t>
            </a:r>
            <a:r>
              <a:rPr lang="cs-CZ" sz="2600" dirty="0" err="1" smtClean="0"/>
              <a:t>it</a:t>
            </a:r>
            <a:r>
              <a:rPr lang="cs-CZ" sz="2600" dirty="0" smtClean="0"/>
              <a:t> </a:t>
            </a:r>
            <a:r>
              <a:rPr lang="cs-CZ" sz="2600" dirty="0" err="1" smtClean="0"/>
              <a:t>contains</a:t>
            </a:r>
            <a:r>
              <a:rPr lang="cs-CZ" sz="2600" dirty="0" smtClean="0"/>
              <a:t> </a:t>
            </a:r>
            <a:r>
              <a:rPr lang="cs-CZ" sz="2600" dirty="0" err="1" smtClean="0"/>
              <a:t>smoklless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 a </a:t>
            </a:r>
            <a:r>
              <a:rPr lang="cs-CZ" sz="2600" dirty="0" err="1" smtClean="0"/>
              <a:t>nitrocellulose</a:t>
            </a:r>
            <a:r>
              <a:rPr lang="cs-CZ" sz="2600" dirty="0" smtClean="0"/>
              <a:t>, </a:t>
            </a:r>
            <a:r>
              <a:rPr lang="cs-CZ" sz="2600" dirty="0" err="1" smtClean="0"/>
              <a:t>we</a:t>
            </a:r>
            <a:r>
              <a:rPr lang="cs-CZ" sz="2600" dirty="0" smtClean="0"/>
              <a:t> are </a:t>
            </a:r>
            <a:r>
              <a:rPr lang="cs-CZ" sz="2600" dirty="0" err="1" smtClean="0"/>
              <a:t>talking</a:t>
            </a:r>
            <a:r>
              <a:rPr lang="cs-CZ" sz="2600" dirty="0" smtClean="0"/>
              <a:t> </a:t>
            </a:r>
            <a:r>
              <a:rPr lang="cs-CZ" sz="2600" dirty="0" err="1" smtClean="0"/>
              <a:t>about</a:t>
            </a:r>
            <a:r>
              <a:rPr lang="cs-CZ" sz="2600" dirty="0" smtClean="0"/>
              <a:t> a </a:t>
            </a:r>
            <a:r>
              <a:rPr lang="cs-CZ" sz="2600" dirty="0" err="1" smtClean="0"/>
              <a:t>nitrocellulose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 </a:t>
            </a:r>
            <a:r>
              <a:rPr lang="cs-CZ" sz="2600" dirty="0" err="1" smtClean="0"/>
              <a:t>or</a:t>
            </a:r>
            <a:r>
              <a:rPr lang="cs-CZ" sz="2600" dirty="0" smtClean="0"/>
              <a:t> a single </a:t>
            </a:r>
            <a:r>
              <a:rPr lang="cs-CZ" sz="2600" dirty="0" err="1" smtClean="0"/>
              <a:t>component</a:t>
            </a:r>
            <a:r>
              <a:rPr lang="cs-CZ" sz="2600" dirty="0" smtClean="0"/>
              <a:t>. </a:t>
            </a:r>
            <a:endParaRPr lang="cs-CZ" sz="2600" dirty="0" smtClean="0">
              <a:solidFill>
                <a:schemeClr val="bg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548680"/>
            <a:ext cx="7272808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nitroglycerin </a:t>
            </a:r>
            <a:r>
              <a:rPr lang="cs-CZ" sz="2600" dirty="0" err="1" smtClean="0"/>
              <a:t>helps</a:t>
            </a:r>
            <a:r>
              <a:rPr lang="cs-CZ" sz="2600" dirty="0" smtClean="0"/>
              <a:t> </a:t>
            </a:r>
            <a:r>
              <a:rPr lang="cs-CZ" sz="2600" dirty="0" err="1" smtClean="0"/>
              <a:t>gelation</a:t>
            </a:r>
            <a:r>
              <a:rPr lang="cs-CZ" sz="2600" dirty="0" smtClean="0"/>
              <a:t> </a:t>
            </a:r>
            <a:r>
              <a:rPr lang="cs-CZ" sz="2600" dirty="0" err="1" smtClean="0"/>
              <a:t>nitrocellulose</a:t>
            </a:r>
            <a:r>
              <a:rPr lang="cs-CZ" sz="2600" dirty="0" smtClean="0"/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disandvantage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a nitroglycerine </a:t>
            </a:r>
            <a:r>
              <a:rPr lang="cs-CZ" sz="2600" dirty="0" err="1" smtClean="0"/>
              <a:t>powder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 a </a:t>
            </a:r>
            <a:r>
              <a:rPr lang="cs-CZ" sz="2600" dirty="0" err="1" smtClean="0"/>
              <a:t>low</a:t>
            </a:r>
            <a:r>
              <a:rPr lang="cs-CZ" sz="2600" dirty="0" smtClean="0"/>
              <a:t> </a:t>
            </a:r>
            <a:r>
              <a:rPr lang="cs-CZ" sz="2600" dirty="0" err="1" smtClean="0"/>
              <a:t>ignition</a:t>
            </a:r>
            <a:r>
              <a:rPr lang="cs-CZ" sz="2600" dirty="0" smtClean="0"/>
              <a:t>, more </a:t>
            </a:r>
            <a:r>
              <a:rPr lang="cs-CZ" sz="2600" dirty="0" err="1" smtClean="0"/>
              <a:t>unburnt</a:t>
            </a:r>
            <a:r>
              <a:rPr lang="cs-CZ" sz="2600" dirty="0" smtClean="0"/>
              <a:t> </a:t>
            </a:r>
            <a:r>
              <a:rPr lang="cs-CZ" sz="2600" dirty="0" err="1" smtClean="0"/>
              <a:t>residues</a:t>
            </a:r>
            <a:r>
              <a:rPr lang="cs-CZ" sz="2600" dirty="0" smtClean="0"/>
              <a:t>  and </a:t>
            </a:r>
            <a:r>
              <a:rPr lang="cs-CZ" sz="2600" dirty="0" err="1" smtClean="0"/>
              <a:t>prone</a:t>
            </a:r>
            <a:r>
              <a:rPr lang="cs-CZ" sz="2600" dirty="0" smtClean="0"/>
              <a:t> to </a:t>
            </a:r>
            <a:r>
              <a:rPr lang="cs-CZ" sz="2600" dirty="0" err="1" smtClean="0"/>
              <a:t>whipping</a:t>
            </a:r>
            <a:r>
              <a:rPr lang="cs-CZ" sz="2600" dirty="0" smtClean="0"/>
              <a:t> </a:t>
            </a:r>
            <a:r>
              <a:rPr lang="cs-CZ" sz="2600" dirty="0" err="1" smtClean="0"/>
              <a:t>flame</a:t>
            </a:r>
            <a:r>
              <a:rPr lang="cs-CZ" sz="2600" dirty="0" smtClean="0"/>
              <a:t> </a:t>
            </a:r>
            <a:r>
              <a:rPr lang="cs-CZ" sz="2600" dirty="0" err="1" smtClean="0"/>
              <a:t>from</a:t>
            </a:r>
            <a:r>
              <a:rPr lang="cs-CZ" sz="2600" dirty="0" smtClean="0"/>
              <a:t>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barrel</a:t>
            </a:r>
            <a:r>
              <a:rPr lang="cs-CZ" sz="2600" dirty="0" smtClean="0"/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/>
              <a:t>The</a:t>
            </a:r>
            <a:r>
              <a:rPr lang="cs-CZ" sz="2600" dirty="0"/>
              <a:t> </a:t>
            </a:r>
            <a:r>
              <a:rPr lang="cs-CZ" sz="2600" dirty="0" err="1"/>
              <a:t>powder</a:t>
            </a:r>
            <a:r>
              <a:rPr lang="cs-CZ" sz="2600" dirty="0"/>
              <a:t> </a:t>
            </a:r>
            <a:r>
              <a:rPr lang="cs-CZ" sz="2600" dirty="0" err="1"/>
              <a:t>combustion</a:t>
            </a:r>
            <a:r>
              <a:rPr lang="cs-CZ" sz="2600" dirty="0"/>
              <a:t> </a:t>
            </a:r>
            <a:r>
              <a:rPr lang="cs-CZ" sz="2600" dirty="0" err="1"/>
              <a:t>takes</a:t>
            </a:r>
            <a:r>
              <a:rPr lang="cs-CZ" sz="2600" dirty="0"/>
              <a:t> place </a:t>
            </a:r>
            <a:r>
              <a:rPr lang="cs-CZ" sz="2600" dirty="0" err="1"/>
              <a:t>at</a:t>
            </a:r>
            <a:r>
              <a:rPr lang="cs-CZ" sz="2600" dirty="0"/>
              <a:t> </a:t>
            </a:r>
            <a:r>
              <a:rPr lang="cs-CZ" sz="2600" dirty="0" err="1" smtClean="0"/>
              <a:t>temperature</a:t>
            </a:r>
            <a:r>
              <a:rPr lang="cs-CZ" sz="2600" dirty="0" smtClean="0"/>
              <a:t>  </a:t>
            </a:r>
            <a:r>
              <a:rPr lang="cs-CZ" sz="2600" dirty="0" err="1"/>
              <a:t>which</a:t>
            </a:r>
            <a:r>
              <a:rPr lang="cs-CZ" sz="2600" dirty="0"/>
              <a:t> </a:t>
            </a:r>
            <a:r>
              <a:rPr lang="cs-CZ" sz="2600" dirty="0" err="1"/>
              <a:t>is</a:t>
            </a:r>
            <a:r>
              <a:rPr lang="cs-CZ" sz="2600" dirty="0"/>
              <a:t> </a:t>
            </a:r>
            <a:r>
              <a:rPr lang="cs-CZ" sz="2600" dirty="0" err="1"/>
              <a:t>called</a:t>
            </a:r>
            <a:r>
              <a:rPr lang="cs-CZ" sz="2600" dirty="0"/>
              <a:t> </a:t>
            </a:r>
            <a:r>
              <a:rPr lang="cs-CZ" sz="2600" dirty="0" err="1"/>
              <a:t>explosion</a:t>
            </a:r>
            <a:r>
              <a:rPr lang="cs-CZ" sz="2600" dirty="0"/>
              <a:t>  </a:t>
            </a:r>
            <a:r>
              <a:rPr lang="cs-CZ" sz="2600" dirty="0" err="1"/>
              <a:t>temperature</a:t>
            </a:r>
            <a:r>
              <a:rPr lang="cs-CZ" sz="2600" dirty="0"/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cs-CZ" sz="26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6984776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ignition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 </a:t>
            </a:r>
            <a:r>
              <a:rPr lang="cs-CZ" sz="2600" dirty="0" err="1" smtClean="0"/>
              <a:t>charge</a:t>
            </a:r>
            <a:r>
              <a:rPr lang="cs-CZ" sz="2600" dirty="0" smtClean="0"/>
              <a:t> </a:t>
            </a:r>
            <a:r>
              <a:rPr lang="cs-CZ" sz="2600" dirty="0" err="1" smtClean="0"/>
              <a:t>explosives</a:t>
            </a:r>
            <a:r>
              <a:rPr lang="cs-CZ" sz="2600" dirty="0" smtClean="0"/>
              <a:t> are </a:t>
            </a:r>
            <a:r>
              <a:rPr lang="cs-CZ" sz="2600" dirty="0" err="1" smtClean="0"/>
              <a:t>used</a:t>
            </a:r>
            <a:r>
              <a:rPr lang="cs-CZ" sz="2600" dirty="0" smtClean="0"/>
              <a:t> </a:t>
            </a:r>
            <a:r>
              <a:rPr lang="cs-CZ" sz="2600" dirty="0" err="1" smtClean="0"/>
              <a:t>for</a:t>
            </a:r>
            <a:r>
              <a:rPr lang="cs-CZ" sz="2600" dirty="0" smtClean="0"/>
              <a:t> </a:t>
            </a:r>
            <a:r>
              <a:rPr lang="cs-CZ" sz="2600" dirty="0" err="1" smtClean="0"/>
              <a:t>their</a:t>
            </a:r>
            <a:r>
              <a:rPr lang="cs-CZ" sz="2600" dirty="0" smtClean="0"/>
              <a:t> </a:t>
            </a:r>
            <a:r>
              <a:rPr lang="cs-CZ" sz="2600" dirty="0" err="1" smtClean="0"/>
              <a:t>ability</a:t>
            </a:r>
            <a:r>
              <a:rPr lang="cs-CZ" sz="2600" dirty="0" smtClean="0"/>
              <a:t> to </a:t>
            </a:r>
            <a:r>
              <a:rPr lang="cs-CZ" sz="2600" dirty="0" err="1" smtClean="0"/>
              <a:t>respond</a:t>
            </a:r>
            <a:r>
              <a:rPr lang="cs-CZ" sz="2600" dirty="0" smtClean="0"/>
              <a:t> to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intial</a:t>
            </a:r>
            <a:r>
              <a:rPr lang="cs-CZ" sz="2600" dirty="0" smtClean="0"/>
              <a:t> </a:t>
            </a:r>
            <a:r>
              <a:rPr lang="cs-CZ" sz="2600" dirty="0" err="1" smtClean="0"/>
              <a:t>mechanical</a:t>
            </a:r>
            <a:r>
              <a:rPr lang="cs-CZ" sz="2600" dirty="0" smtClean="0"/>
              <a:t> impulse.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explosive</a:t>
            </a:r>
            <a:r>
              <a:rPr lang="cs-CZ" sz="2600" dirty="0" smtClean="0"/>
              <a:t> </a:t>
            </a:r>
            <a:r>
              <a:rPr lang="cs-CZ" sz="2600" dirty="0" err="1" smtClean="0"/>
              <a:t>mixture</a:t>
            </a:r>
            <a:r>
              <a:rPr lang="cs-CZ" sz="2600" dirty="0" smtClean="0"/>
              <a:t> </a:t>
            </a:r>
            <a:r>
              <a:rPr lang="cs-CZ" sz="2600" dirty="0" err="1" smtClean="0"/>
              <a:t>with</a:t>
            </a:r>
            <a:r>
              <a:rPr lang="cs-CZ" sz="2600" dirty="0" smtClean="0"/>
              <a:t> </a:t>
            </a:r>
            <a:r>
              <a:rPr lang="cs-CZ" sz="2600" dirty="0" err="1" smtClean="0"/>
              <a:t>some</a:t>
            </a:r>
            <a:r>
              <a:rPr lang="cs-CZ" sz="2600" dirty="0" smtClean="0"/>
              <a:t> </a:t>
            </a:r>
            <a:r>
              <a:rPr lang="cs-CZ" sz="2600" dirty="0" err="1" smtClean="0"/>
              <a:t>auxiliary</a:t>
            </a:r>
            <a:r>
              <a:rPr lang="cs-CZ" sz="2600" dirty="0" smtClean="0"/>
              <a:t> </a:t>
            </a:r>
            <a:r>
              <a:rPr lang="cs-CZ" sz="2600" dirty="0" err="1" smtClean="0"/>
              <a:t>materials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 </a:t>
            </a:r>
            <a:r>
              <a:rPr lang="cs-CZ" sz="2600" dirty="0" err="1" smtClean="0"/>
              <a:t>called</a:t>
            </a:r>
            <a:r>
              <a:rPr lang="cs-CZ" sz="2600" dirty="0" smtClean="0"/>
              <a:t> </a:t>
            </a:r>
            <a:r>
              <a:rPr lang="cs-CZ" sz="2600" dirty="0" err="1" smtClean="0"/>
              <a:t>matches</a:t>
            </a:r>
            <a:r>
              <a:rPr lang="cs-CZ" sz="2600" dirty="0" smtClean="0"/>
              <a:t> </a:t>
            </a:r>
            <a:r>
              <a:rPr lang="cs-CZ" sz="2600" dirty="0" err="1" smtClean="0"/>
              <a:t>mixture</a:t>
            </a:r>
            <a:r>
              <a:rPr lang="cs-CZ" sz="2600" dirty="0" smtClean="0"/>
              <a:t>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matches</a:t>
            </a:r>
            <a:r>
              <a:rPr lang="cs-CZ" sz="2600" dirty="0" smtClean="0"/>
              <a:t> </a:t>
            </a:r>
            <a:r>
              <a:rPr lang="cs-CZ" sz="2600" dirty="0" err="1" smtClean="0"/>
              <a:t>mixture</a:t>
            </a:r>
            <a:r>
              <a:rPr lang="cs-CZ" sz="2600" dirty="0" smtClean="0"/>
              <a:t> </a:t>
            </a:r>
            <a:r>
              <a:rPr lang="cs-CZ" sz="2600" dirty="0" err="1" smtClean="0"/>
              <a:t>must</a:t>
            </a:r>
            <a:r>
              <a:rPr lang="cs-CZ" sz="2600" dirty="0" smtClean="0"/>
              <a:t> </a:t>
            </a:r>
            <a:r>
              <a:rPr lang="cs-CZ" sz="2600" dirty="0" err="1" smtClean="0"/>
              <a:t>meet</a:t>
            </a:r>
            <a:r>
              <a:rPr lang="cs-CZ" sz="2600" dirty="0" smtClean="0"/>
              <a:t> </a:t>
            </a:r>
            <a:r>
              <a:rPr lang="cs-CZ" sz="2600" dirty="0" err="1" smtClean="0"/>
              <a:t>all</a:t>
            </a:r>
            <a:r>
              <a:rPr lang="cs-CZ" sz="2600" dirty="0" smtClean="0"/>
              <a:t>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prescribed</a:t>
            </a:r>
            <a:r>
              <a:rPr lang="cs-CZ" sz="2600" dirty="0" smtClean="0"/>
              <a:t> </a:t>
            </a:r>
            <a:r>
              <a:rPr lang="cs-CZ" sz="2600" dirty="0" err="1" smtClean="0"/>
              <a:t>requirements</a:t>
            </a:r>
            <a:r>
              <a:rPr lang="cs-CZ" sz="2600" dirty="0" smtClean="0"/>
              <a:t>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cs-CZ" sz="260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6984776" cy="54006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matches</a:t>
            </a:r>
            <a:r>
              <a:rPr lang="cs-CZ" sz="2600" dirty="0" smtClean="0"/>
              <a:t> </a:t>
            </a:r>
            <a:r>
              <a:rPr lang="cs-CZ" sz="2600" dirty="0" err="1" smtClean="0"/>
              <a:t>mixture</a:t>
            </a:r>
            <a:r>
              <a:rPr lang="cs-CZ" sz="2600" dirty="0" smtClean="0"/>
              <a:t> </a:t>
            </a:r>
            <a:r>
              <a:rPr lang="cs-CZ" sz="2600" dirty="0" err="1" smtClean="0"/>
              <a:t>does</a:t>
            </a:r>
            <a:r>
              <a:rPr lang="cs-CZ" sz="2600" dirty="0" smtClean="0"/>
              <a:t> not </a:t>
            </a:r>
            <a:r>
              <a:rPr lang="cs-CZ" sz="2600" dirty="0" err="1" smtClean="0"/>
              <a:t>itself</a:t>
            </a:r>
            <a:r>
              <a:rPr lang="cs-CZ" sz="2600" dirty="0" smtClean="0"/>
              <a:t> </a:t>
            </a:r>
            <a:r>
              <a:rPr lang="cs-CZ" sz="2600" dirty="0" err="1" smtClean="0"/>
              <a:t>explosive</a:t>
            </a:r>
            <a:r>
              <a:rPr lang="cs-CZ" sz="2600" dirty="0" smtClean="0"/>
              <a:t>, but </a:t>
            </a:r>
            <a:r>
              <a:rPr lang="cs-CZ" sz="2600" dirty="0" err="1" smtClean="0"/>
              <a:t>also</a:t>
            </a:r>
            <a:r>
              <a:rPr lang="cs-CZ" sz="2600" dirty="0" smtClean="0"/>
              <a:t> </a:t>
            </a:r>
            <a:r>
              <a:rPr lang="cs-CZ" sz="2600" dirty="0" err="1" smtClean="0"/>
              <a:t>other</a:t>
            </a:r>
            <a:r>
              <a:rPr lang="cs-CZ" sz="2600" dirty="0" smtClean="0"/>
              <a:t> </a:t>
            </a:r>
            <a:r>
              <a:rPr lang="cs-CZ" sz="2600" dirty="0" err="1" smtClean="0"/>
              <a:t>substances</a:t>
            </a:r>
            <a:r>
              <a:rPr lang="cs-CZ" sz="2600" dirty="0" smtClean="0"/>
              <a:t> :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a </a:t>
            </a:r>
            <a:r>
              <a:rPr lang="cs-CZ" sz="2600" dirty="0" err="1" smtClean="0"/>
              <a:t>mercury</a:t>
            </a:r>
            <a:r>
              <a:rPr lang="cs-CZ" sz="2600" dirty="0" smtClean="0"/>
              <a:t> </a:t>
            </a:r>
            <a:r>
              <a:rPr lang="cs-CZ" sz="2600" dirty="0" err="1" smtClean="0"/>
              <a:t>fulminate</a:t>
            </a:r>
            <a:r>
              <a:rPr lang="cs-CZ" sz="2600" dirty="0" smtClean="0"/>
              <a:t> –</a:t>
            </a:r>
            <a:r>
              <a:rPr lang="cs-CZ" sz="2600" dirty="0" err="1" smtClean="0"/>
              <a:t>gives</a:t>
            </a:r>
            <a:r>
              <a:rPr lang="cs-CZ" sz="2600" dirty="0" smtClean="0"/>
              <a:t> </a:t>
            </a:r>
            <a:r>
              <a:rPr lang="cs-CZ" sz="2600" dirty="0" err="1" smtClean="0"/>
              <a:t>weak</a:t>
            </a:r>
            <a:r>
              <a:rPr lang="cs-CZ" sz="2600" dirty="0" smtClean="0"/>
              <a:t> </a:t>
            </a:r>
            <a:r>
              <a:rPr lang="cs-CZ" sz="2600" dirty="0" err="1" smtClean="0"/>
              <a:t>flame</a:t>
            </a:r>
            <a:r>
              <a:rPr lang="cs-CZ" sz="2600" dirty="0" smtClean="0"/>
              <a:t>,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a </a:t>
            </a:r>
            <a:r>
              <a:rPr lang="cs-CZ" sz="2600" dirty="0" err="1" smtClean="0"/>
              <a:t>tetrazen</a:t>
            </a:r>
            <a:r>
              <a:rPr lang="cs-CZ" sz="2600" dirty="0" smtClean="0"/>
              <a:t> - </a:t>
            </a:r>
            <a:r>
              <a:rPr lang="cs-CZ" sz="2600" dirty="0" err="1" smtClean="0"/>
              <a:t>gives</a:t>
            </a:r>
            <a:r>
              <a:rPr lang="cs-CZ" sz="2600" dirty="0" smtClean="0"/>
              <a:t> </a:t>
            </a:r>
            <a:r>
              <a:rPr lang="cs-CZ" sz="2600" dirty="0" err="1" smtClean="0"/>
              <a:t>weak</a:t>
            </a:r>
            <a:r>
              <a:rPr lang="cs-CZ" sz="2600" dirty="0" smtClean="0"/>
              <a:t> </a:t>
            </a:r>
            <a:r>
              <a:rPr lang="cs-CZ" sz="2600" dirty="0" err="1" smtClean="0"/>
              <a:t>flame</a:t>
            </a:r>
            <a:r>
              <a:rPr lang="cs-CZ" sz="2600" dirty="0" smtClean="0"/>
              <a:t>, 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a </a:t>
            </a:r>
            <a:r>
              <a:rPr lang="cs-CZ" sz="2600" dirty="0" err="1" smtClean="0"/>
              <a:t>tricine</a:t>
            </a:r>
            <a:r>
              <a:rPr lang="cs-CZ" sz="2600" dirty="0" smtClean="0"/>
              <a:t> – </a:t>
            </a:r>
            <a:r>
              <a:rPr lang="cs-CZ" sz="2600" dirty="0" err="1" smtClean="0"/>
              <a:t>insensitive</a:t>
            </a:r>
            <a:r>
              <a:rPr lang="cs-CZ" sz="2600" dirty="0" smtClean="0"/>
              <a:t> to </a:t>
            </a:r>
            <a:r>
              <a:rPr lang="cs-CZ" sz="2600" dirty="0" err="1" smtClean="0"/>
              <a:t>blow</a:t>
            </a:r>
            <a:r>
              <a:rPr lang="cs-CZ" sz="2600" dirty="0" smtClean="0"/>
              <a:t> a pin.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cs-CZ" sz="2600" dirty="0" smtClean="0"/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To </a:t>
            </a:r>
            <a:r>
              <a:rPr lang="cs-CZ" sz="2600" dirty="0" err="1" smtClean="0"/>
              <a:t>increase</a:t>
            </a:r>
            <a:r>
              <a:rPr lang="cs-CZ" sz="2600" dirty="0" smtClean="0"/>
              <a:t>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yield</a:t>
            </a:r>
            <a:r>
              <a:rPr lang="cs-CZ" sz="2600" dirty="0" smtClean="0"/>
              <a:t> </a:t>
            </a:r>
            <a:r>
              <a:rPr lang="cs-CZ" sz="2600" dirty="0" err="1" smtClean="0"/>
              <a:t>flame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 </a:t>
            </a:r>
            <a:r>
              <a:rPr lang="cs-CZ" sz="2600" dirty="0" err="1" smtClean="0"/>
              <a:t>added</a:t>
            </a:r>
            <a:r>
              <a:rPr lang="cs-CZ" sz="2600" dirty="0" smtClean="0"/>
              <a:t> oxidant.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matches</a:t>
            </a:r>
            <a:r>
              <a:rPr lang="cs-CZ" sz="2600" dirty="0" smtClean="0"/>
              <a:t> </a:t>
            </a:r>
            <a:r>
              <a:rPr lang="cs-CZ" sz="2600" dirty="0" err="1" smtClean="0"/>
              <a:t>mixture</a:t>
            </a:r>
            <a:r>
              <a:rPr lang="cs-CZ" sz="2600" dirty="0" smtClean="0"/>
              <a:t> are </a:t>
            </a:r>
            <a:r>
              <a:rPr lang="cs-CZ" sz="2600" dirty="0" err="1" smtClean="0"/>
              <a:t>susceptible</a:t>
            </a:r>
            <a:r>
              <a:rPr lang="cs-CZ" sz="2600" dirty="0" smtClean="0"/>
              <a:t> to </a:t>
            </a:r>
            <a:r>
              <a:rPr lang="cs-CZ" sz="2600" dirty="0" err="1" smtClean="0"/>
              <a:t>corrosion</a:t>
            </a:r>
            <a:r>
              <a:rPr lang="cs-CZ" sz="2600" dirty="0" smtClean="0"/>
              <a:t>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28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323528" y="2852936"/>
            <a:ext cx="8280920" cy="1152128"/>
          </a:xfrm>
        </p:spPr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quiz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8620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548680"/>
            <a:ext cx="6984776" cy="410445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What</a:t>
            </a:r>
            <a:r>
              <a:rPr lang="cs-CZ" sz="2600" dirty="0" smtClean="0"/>
              <a:t> do </a:t>
            </a:r>
            <a:r>
              <a:rPr lang="cs-CZ" sz="2600" dirty="0" err="1" smtClean="0"/>
              <a:t>you</a:t>
            </a:r>
            <a:r>
              <a:rPr lang="cs-CZ" sz="2600" dirty="0" smtClean="0"/>
              <a:t> </a:t>
            </a:r>
            <a:r>
              <a:rPr lang="cs-CZ" sz="2600" dirty="0" err="1" smtClean="0"/>
              <a:t>know</a:t>
            </a:r>
            <a:r>
              <a:rPr lang="cs-CZ" sz="2600" dirty="0" smtClean="0"/>
              <a:t> </a:t>
            </a:r>
            <a:r>
              <a:rPr lang="cs-CZ" sz="2600" dirty="0" err="1" smtClean="0"/>
              <a:t>about</a:t>
            </a:r>
            <a:r>
              <a:rPr lang="cs-CZ" sz="2600" dirty="0" smtClean="0"/>
              <a:t> </a:t>
            </a:r>
            <a:r>
              <a:rPr lang="cs-CZ" sz="2600" dirty="0" err="1" smtClean="0"/>
              <a:t>black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What</a:t>
            </a:r>
            <a:r>
              <a:rPr lang="cs-CZ" sz="2600" dirty="0" smtClean="0"/>
              <a:t> </a:t>
            </a:r>
            <a:r>
              <a:rPr lang="cs-CZ" sz="2600" dirty="0" err="1" smtClean="0"/>
              <a:t>materials</a:t>
            </a:r>
            <a:r>
              <a:rPr lang="cs-CZ" sz="2600" dirty="0" smtClean="0"/>
              <a:t> are </a:t>
            </a:r>
            <a:r>
              <a:rPr lang="cs-CZ" sz="2600" dirty="0" err="1" smtClean="0"/>
              <a:t>used</a:t>
            </a:r>
            <a:r>
              <a:rPr lang="cs-CZ" sz="2600" dirty="0" smtClean="0"/>
              <a:t> </a:t>
            </a:r>
            <a:r>
              <a:rPr lang="cs-CZ" sz="2600" dirty="0" err="1" smtClean="0"/>
              <a:t>for</a:t>
            </a:r>
            <a:r>
              <a:rPr lang="cs-CZ" sz="2600" dirty="0" smtClean="0"/>
              <a:t> </a:t>
            </a:r>
            <a:r>
              <a:rPr lang="cs-CZ" sz="2600" dirty="0" err="1" smtClean="0"/>
              <a:t>preparation</a:t>
            </a:r>
            <a:r>
              <a:rPr lang="cs-CZ" sz="2600" dirty="0" smtClean="0"/>
              <a:t> </a:t>
            </a:r>
            <a:r>
              <a:rPr lang="cs-CZ" sz="2600" dirty="0" err="1" smtClean="0"/>
              <a:t>of</a:t>
            </a:r>
            <a:r>
              <a:rPr lang="cs-CZ" sz="2600" dirty="0" smtClean="0"/>
              <a:t> </a:t>
            </a:r>
            <a:r>
              <a:rPr lang="cs-CZ" sz="2600" dirty="0" err="1" smtClean="0"/>
              <a:t>black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?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smtClean="0"/>
              <a:t>Do </a:t>
            </a:r>
            <a:r>
              <a:rPr lang="cs-CZ" sz="2600" dirty="0" err="1" smtClean="0"/>
              <a:t>you</a:t>
            </a:r>
            <a:r>
              <a:rPr lang="cs-CZ" sz="2600" dirty="0" smtClean="0"/>
              <a:t> </a:t>
            </a:r>
            <a:r>
              <a:rPr lang="cs-CZ" sz="2600" dirty="0" err="1" smtClean="0"/>
              <a:t>know</a:t>
            </a:r>
            <a:r>
              <a:rPr lang="cs-CZ" sz="2600" dirty="0" smtClean="0"/>
              <a:t>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history</a:t>
            </a:r>
            <a:r>
              <a:rPr lang="cs-CZ" sz="2600" dirty="0" smtClean="0"/>
              <a:t> of </a:t>
            </a:r>
            <a:r>
              <a:rPr lang="cs-CZ" sz="2600" dirty="0" err="1" smtClean="0"/>
              <a:t>evolution</a:t>
            </a:r>
            <a:r>
              <a:rPr lang="cs-CZ" sz="2600" dirty="0" smtClean="0"/>
              <a:t> of </a:t>
            </a:r>
            <a:r>
              <a:rPr lang="cs-CZ" sz="2600" dirty="0" err="1" smtClean="0"/>
              <a:t>black</a:t>
            </a:r>
            <a:r>
              <a:rPr lang="cs-CZ" sz="2600" dirty="0" smtClean="0"/>
              <a:t> </a:t>
            </a:r>
            <a:r>
              <a:rPr lang="cs-CZ" sz="2600" dirty="0" err="1" smtClean="0"/>
              <a:t>power</a:t>
            </a:r>
            <a:r>
              <a:rPr lang="cs-CZ" sz="2600" dirty="0" smtClean="0"/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What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 a  </a:t>
            </a:r>
            <a:r>
              <a:rPr lang="cs-CZ" sz="2600" dirty="0" err="1" smtClean="0"/>
              <a:t>matches</a:t>
            </a:r>
            <a:r>
              <a:rPr lang="cs-CZ" sz="2600" dirty="0" smtClean="0"/>
              <a:t> </a:t>
            </a:r>
            <a:r>
              <a:rPr lang="cs-CZ" sz="2600" dirty="0" err="1" smtClean="0"/>
              <a:t>mixture</a:t>
            </a:r>
            <a:r>
              <a:rPr lang="cs-CZ" sz="2600" dirty="0" smtClean="0"/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600" dirty="0" err="1" smtClean="0"/>
              <a:t>Is</a:t>
            </a:r>
            <a:r>
              <a:rPr lang="cs-CZ" sz="2600" dirty="0" smtClean="0"/>
              <a:t> </a:t>
            </a: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matches</a:t>
            </a:r>
            <a:r>
              <a:rPr lang="cs-CZ" sz="2600" dirty="0" smtClean="0"/>
              <a:t> </a:t>
            </a:r>
            <a:r>
              <a:rPr lang="cs-CZ" sz="2600" dirty="0" err="1" smtClean="0"/>
              <a:t>mixture</a:t>
            </a:r>
            <a:r>
              <a:rPr lang="cs-CZ" sz="2600" dirty="0" smtClean="0"/>
              <a:t> </a:t>
            </a:r>
            <a:r>
              <a:rPr lang="cs-CZ" sz="2600" dirty="0" err="1" smtClean="0"/>
              <a:t>explosive</a:t>
            </a:r>
            <a:r>
              <a:rPr lang="cs-CZ" sz="2600" dirty="0" smtClean="0"/>
              <a:t>?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cs-CZ" sz="2600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42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323528" y="2852936"/>
            <a:ext cx="8280920" cy="1152128"/>
          </a:xfrm>
        </p:spPr>
        <p:txBody>
          <a:bodyPr/>
          <a:lstStyle/>
          <a:p>
            <a:r>
              <a:rPr lang="cs-CZ" sz="6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summary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8620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772816"/>
            <a:ext cx="6984776" cy="44644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rgbClr val="C84622"/>
              </a:buClr>
            </a:pPr>
            <a:endParaRPr lang="cs-CZ" sz="2600" dirty="0" smtClean="0"/>
          </a:p>
          <a:p>
            <a:pPr>
              <a:lnSpc>
                <a:spcPct val="150000"/>
              </a:lnSpc>
              <a:buClr>
                <a:srgbClr val="C84622"/>
              </a:buClr>
            </a:pPr>
            <a:endParaRPr lang="cs-CZ" sz="2600" dirty="0" smtClean="0"/>
          </a:p>
          <a:p>
            <a:pPr>
              <a:lnSpc>
                <a:spcPct val="150000"/>
              </a:lnSpc>
              <a:buClr>
                <a:srgbClr val="C84622"/>
              </a:buClr>
            </a:pPr>
            <a:endParaRPr lang="cs-CZ" sz="2600" dirty="0" smtClean="0"/>
          </a:p>
          <a:p>
            <a:pPr>
              <a:lnSpc>
                <a:spcPct val="150000"/>
              </a:lnSpc>
              <a:buClr>
                <a:srgbClr val="C84622"/>
              </a:buClr>
            </a:pPr>
            <a:endParaRPr lang="cs-CZ" sz="2600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21</a:t>
            </a:fld>
            <a:endParaRPr lang="en-GB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115616" y="548680"/>
            <a:ext cx="6984776" cy="446449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Tx/>
              <a:buSzPct val="100000"/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</a:t>
            </a:r>
            <a:r>
              <a:rPr lang="cs-CZ" sz="2600" dirty="0" err="1" smtClean="0"/>
              <a:t>black</a:t>
            </a:r>
            <a:r>
              <a:rPr lang="cs-CZ" sz="2600" dirty="0" smtClean="0"/>
              <a:t> </a:t>
            </a:r>
            <a:r>
              <a:rPr lang="cs-CZ" sz="2600" dirty="0" err="1" smtClean="0"/>
              <a:t>powder</a:t>
            </a:r>
            <a:r>
              <a:rPr lang="cs-CZ" sz="2600" dirty="0" smtClean="0"/>
              <a:t> has a </a:t>
            </a:r>
            <a:r>
              <a:rPr lang="cs-CZ" sz="2600" dirty="0" err="1" smtClean="0"/>
              <a:t>grey</a:t>
            </a:r>
            <a:r>
              <a:rPr lang="cs-CZ" sz="2600" dirty="0" smtClean="0"/>
              <a:t> </a:t>
            </a:r>
            <a:r>
              <a:rPr lang="cs-CZ" sz="2600" dirty="0"/>
              <a:t>,</a:t>
            </a:r>
            <a:r>
              <a:rPr lang="cs-CZ" sz="2600" dirty="0" err="1" smtClean="0"/>
              <a:t>black</a:t>
            </a:r>
            <a:r>
              <a:rPr lang="cs-CZ" sz="2600" dirty="0" smtClean="0"/>
              <a:t> , </a:t>
            </a:r>
            <a:r>
              <a:rPr lang="cs-CZ" sz="2600" dirty="0" err="1" smtClean="0"/>
              <a:t>matte</a:t>
            </a:r>
            <a:r>
              <a:rPr lang="cs-CZ" sz="2600" dirty="0" smtClean="0"/>
              <a:t> </a:t>
            </a:r>
            <a:r>
              <a:rPr lang="cs-CZ" sz="2600" dirty="0" err="1" smtClean="0"/>
              <a:t>or</a:t>
            </a:r>
            <a:r>
              <a:rPr lang="cs-CZ" sz="2600" dirty="0" smtClean="0"/>
              <a:t> </a:t>
            </a:r>
            <a:r>
              <a:rPr lang="cs-CZ" sz="2600" dirty="0" err="1" smtClean="0"/>
              <a:t>metallic</a:t>
            </a:r>
            <a:r>
              <a:rPr lang="cs-CZ" sz="2600" dirty="0" smtClean="0"/>
              <a:t> luster.</a:t>
            </a:r>
          </a:p>
          <a:p>
            <a:pPr>
              <a:lnSpc>
                <a:spcPct val="150000"/>
              </a:lnSpc>
              <a:buClrTx/>
              <a:buSzPct val="100000"/>
              <a:buFont typeface="Wingdings" pitchFamily="2" charset="2"/>
              <a:buChar char="Ø"/>
            </a:pPr>
            <a:r>
              <a:rPr lang="cs-CZ" sz="2600" dirty="0" err="1" smtClean="0"/>
              <a:t>The</a:t>
            </a:r>
            <a:r>
              <a:rPr lang="cs-CZ" sz="2600" dirty="0" smtClean="0"/>
              <a:t>  </a:t>
            </a:r>
            <a:r>
              <a:rPr lang="cs-CZ" sz="2600" dirty="0" err="1" smtClean="0"/>
              <a:t>powder</a:t>
            </a:r>
            <a:r>
              <a:rPr lang="cs-CZ" sz="2600" dirty="0" smtClean="0"/>
              <a:t> </a:t>
            </a:r>
            <a:r>
              <a:rPr lang="cs-CZ" sz="2600" dirty="0" err="1" smtClean="0"/>
              <a:t>mill</a:t>
            </a:r>
            <a:r>
              <a:rPr lang="cs-CZ" sz="2600" dirty="0" smtClean="0"/>
              <a:t> </a:t>
            </a:r>
            <a:r>
              <a:rPr lang="cs-CZ" sz="2600" dirty="0" err="1" smtClean="0"/>
              <a:t>is</a:t>
            </a:r>
            <a:r>
              <a:rPr lang="cs-CZ" sz="2600" dirty="0" smtClean="0"/>
              <a:t> </a:t>
            </a:r>
            <a:r>
              <a:rPr lang="cs-CZ" sz="2600" dirty="0" err="1" smtClean="0"/>
              <a:t>used</a:t>
            </a:r>
            <a:r>
              <a:rPr lang="cs-CZ" sz="2600" dirty="0" smtClean="0"/>
              <a:t> </a:t>
            </a:r>
            <a:r>
              <a:rPr lang="cs-CZ" sz="2600" dirty="0" err="1" smtClean="0"/>
              <a:t>for</a:t>
            </a:r>
            <a:r>
              <a:rPr lang="cs-CZ" sz="2600" dirty="0" smtClean="0"/>
              <a:t> </a:t>
            </a:r>
            <a:r>
              <a:rPr lang="cs-CZ" sz="2600" dirty="0" err="1" smtClean="0"/>
              <a:t>copper</a:t>
            </a:r>
            <a:r>
              <a:rPr lang="cs-CZ" sz="2600" dirty="0" smtClean="0"/>
              <a:t> </a:t>
            </a:r>
            <a:r>
              <a:rPr lang="cs-CZ" sz="2600" dirty="0" err="1" smtClean="0"/>
              <a:t>tools</a:t>
            </a:r>
            <a:r>
              <a:rPr lang="cs-CZ" sz="2600" dirty="0" smtClean="0"/>
              <a:t>.</a:t>
            </a:r>
          </a:p>
          <a:p>
            <a:pPr>
              <a:lnSpc>
                <a:spcPct val="150000"/>
              </a:lnSpc>
              <a:buClrTx/>
              <a:buSzPct val="100000"/>
              <a:buFont typeface="Wingdings" pitchFamily="2" charset="2"/>
              <a:buChar char="Ø"/>
            </a:pPr>
            <a:r>
              <a:rPr lang="cs-CZ" sz="2600" dirty="0" err="1"/>
              <a:t>The</a:t>
            </a:r>
            <a:r>
              <a:rPr lang="cs-CZ" sz="2600" dirty="0"/>
              <a:t> </a:t>
            </a:r>
            <a:r>
              <a:rPr lang="cs-CZ" sz="2600" dirty="0" err="1"/>
              <a:t>powder</a:t>
            </a:r>
            <a:r>
              <a:rPr lang="cs-CZ" sz="2600" dirty="0"/>
              <a:t> </a:t>
            </a:r>
            <a:r>
              <a:rPr lang="cs-CZ" sz="2600" dirty="0" err="1" smtClean="0"/>
              <a:t>combustions</a:t>
            </a:r>
            <a:r>
              <a:rPr lang="cs-CZ" sz="2600" dirty="0" smtClean="0"/>
              <a:t> </a:t>
            </a:r>
            <a:r>
              <a:rPr lang="cs-CZ" sz="2600" dirty="0" err="1" smtClean="0"/>
              <a:t>take</a:t>
            </a:r>
            <a:r>
              <a:rPr lang="cs-CZ" sz="2600" dirty="0" smtClean="0"/>
              <a:t> </a:t>
            </a:r>
            <a:r>
              <a:rPr lang="cs-CZ" sz="2600" dirty="0"/>
              <a:t>place </a:t>
            </a:r>
            <a:r>
              <a:rPr lang="cs-CZ" sz="2600" dirty="0" err="1"/>
              <a:t>at</a:t>
            </a:r>
            <a:r>
              <a:rPr lang="cs-CZ" sz="2600" dirty="0"/>
              <a:t> </a:t>
            </a:r>
            <a:r>
              <a:rPr lang="cs-CZ" sz="2600" dirty="0" err="1"/>
              <a:t>temperature</a:t>
            </a:r>
            <a:r>
              <a:rPr lang="cs-CZ" sz="2600" dirty="0"/>
              <a:t>  </a:t>
            </a:r>
            <a:r>
              <a:rPr lang="cs-CZ" sz="2600" dirty="0" err="1"/>
              <a:t>which</a:t>
            </a:r>
            <a:r>
              <a:rPr lang="cs-CZ" sz="2600" dirty="0"/>
              <a:t> </a:t>
            </a:r>
            <a:r>
              <a:rPr lang="cs-CZ" sz="2600" dirty="0" err="1"/>
              <a:t>is</a:t>
            </a:r>
            <a:r>
              <a:rPr lang="cs-CZ" sz="2600" dirty="0"/>
              <a:t> </a:t>
            </a:r>
            <a:r>
              <a:rPr lang="cs-CZ" sz="2600" dirty="0" err="1"/>
              <a:t>called</a:t>
            </a:r>
            <a:r>
              <a:rPr lang="cs-CZ" sz="2600" dirty="0"/>
              <a:t> </a:t>
            </a:r>
            <a:r>
              <a:rPr lang="cs-CZ" sz="2600" dirty="0" err="1"/>
              <a:t>explosion</a:t>
            </a:r>
            <a:r>
              <a:rPr lang="cs-CZ" sz="2600" dirty="0"/>
              <a:t>  </a:t>
            </a:r>
            <a:r>
              <a:rPr lang="cs-CZ" sz="2600" dirty="0" err="1"/>
              <a:t>temperature</a:t>
            </a:r>
            <a:r>
              <a:rPr lang="cs-CZ" sz="2600" dirty="0"/>
              <a:t>. 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279208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323528" y="2852936"/>
            <a:ext cx="8280920" cy="1152128"/>
          </a:xfrm>
        </p:spPr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Reference-text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8620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23</a:t>
            </a:fld>
            <a:endParaRPr lang="en-GB"/>
          </a:p>
        </p:txBody>
      </p:sp>
      <p:sp>
        <p:nvSpPr>
          <p:cNvPr id="6" name="Zástupný symbol pro obsah 6"/>
          <p:cNvSpPr>
            <a:spLocks noGrp="1"/>
          </p:cNvSpPr>
          <p:nvPr>
            <p:ph idx="1"/>
          </p:nvPr>
        </p:nvSpPr>
        <p:spPr>
          <a:xfrm>
            <a:off x="899593" y="548680"/>
            <a:ext cx="7272808" cy="453650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cs-CZ" sz="2600" dirty="0"/>
              <a:t>KŘÍBEK, J. Střelné zbraně I. část, 2. vyd. Brno: PC-DIR spol. s.r.o., 1995. </a:t>
            </a:r>
            <a:endParaRPr lang="cs-CZ" sz="2600" dirty="0" smtClean="0"/>
          </a:p>
          <a:p>
            <a:pPr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cs-CZ" sz="2600" dirty="0" smtClean="0"/>
              <a:t>ELMAN</a:t>
            </a:r>
            <a:r>
              <a:rPr lang="cs-CZ" sz="2600" dirty="0"/>
              <a:t>, J. a </a:t>
            </a:r>
            <a:r>
              <a:rPr lang="cs-CZ" sz="2600" dirty="0" err="1"/>
              <a:t>Michalíček</a:t>
            </a:r>
            <a:r>
              <a:rPr lang="cs-CZ" sz="2600" dirty="0"/>
              <a:t>, V. Česko-Anglický technický slovník, 1. vyd. Praha: Sobotáles, 2002. </a:t>
            </a:r>
            <a:endParaRPr lang="en-GB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66838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323528" y="2852936"/>
            <a:ext cx="8280920" cy="1152128"/>
          </a:xfrm>
        </p:spPr>
        <p:txBody>
          <a:bodyPr/>
          <a:lstStyle/>
          <a:p>
            <a:r>
              <a:rPr lang="cs-CZ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Reference-obrázky</a:t>
            </a:r>
            <a:endParaRPr lang="en-GB" sz="6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8620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899592" y="548680"/>
            <a:ext cx="7776863" cy="4464496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200" dirty="0" smtClean="0"/>
              <a:t>Snímek č. </a:t>
            </a:r>
            <a:r>
              <a:rPr lang="cs-CZ" sz="2200" dirty="0"/>
              <a:t>7</a:t>
            </a:r>
            <a:r>
              <a:rPr lang="cs-CZ" sz="2200" dirty="0" smtClean="0"/>
              <a:t> </a:t>
            </a:r>
            <a:r>
              <a:rPr lang="cs-CZ" sz="2200" dirty="0"/>
              <a:t>[cit. 2013-22-08] Dostupný pod licencí Public </a:t>
            </a:r>
            <a:r>
              <a:rPr lang="cs-CZ" sz="2200" dirty="0" err="1"/>
              <a:t>Domain</a:t>
            </a:r>
            <a:r>
              <a:rPr lang="cs-CZ" sz="2200" dirty="0"/>
              <a:t> na WWW </a:t>
            </a:r>
            <a:r>
              <a:rPr lang="cs-CZ" sz="2200" dirty="0" smtClean="0">
                <a:hlinkClick r:id="rId2"/>
              </a:rPr>
              <a:t>http</a:t>
            </a:r>
            <a:r>
              <a:rPr lang="cs-CZ" sz="2200" dirty="0">
                <a:hlinkClick r:id="rId2"/>
              </a:rPr>
              <a:t>://</a:t>
            </a:r>
            <a:r>
              <a:rPr lang="cs-CZ" sz="2200" dirty="0" smtClean="0">
                <a:hlinkClick r:id="rId2"/>
              </a:rPr>
              <a:t>upload.wikimedia.org/wikipedia/commons/6/6a/Dusi%C4%8Dnan_kademnat%C3%BD.JPG</a:t>
            </a:r>
            <a:endParaRPr lang="cs-CZ" sz="22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200" dirty="0" smtClean="0"/>
              <a:t>Snímek č. </a:t>
            </a:r>
            <a:r>
              <a:rPr lang="cs-CZ" sz="2200" dirty="0"/>
              <a:t>8</a:t>
            </a:r>
            <a:r>
              <a:rPr lang="cs-CZ" sz="2200" dirty="0" smtClean="0"/>
              <a:t> </a:t>
            </a:r>
            <a:r>
              <a:rPr lang="cs-CZ" sz="2200" dirty="0"/>
              <a:t>[cit. 2013-22-08] Dostupný pod licencí Public </a:t>
            </a:r>
            <a:r>
              <a:rPr lang="cs-CZ" sz="2200" dirty="0" err="1"/>
              <a:t>Domain</a:t>
            </a:r>
            <a:r>
              <a:rPr lang="cs-CZ" sz="2200" dirty="0"/>
              <a:t> na WWW</a:t>
            </a:r>
            <a:r>
              <a:rPr lang="cs-CZ" sz="2200" dirty="0" smtClean="0"/>
              <a:t>      </a:t>
            </a:r>
            <a:r>
              <a:rPr lang="cs-CZ" sz="2200" dirty="0" smtClean="0">
                <a:hlinkClick r:id="rId3"/>
              </a:rPr>
              <a:t>http</a:t>
            </a:r>
            <a:r>
              <a:rPr lang="cs-CZ" sz="2200" dirty="0">
                <a:hlinkClick r:id="rId3"/>
              </a:rPr>
              <a:t>://cs.wikipedia.org/wiki/Soubor:Fumarole.opening(2cm).</a:t>
            </a:r>
            <a:r>
              <a:rPr lang="cs-CZ" sz="2200" dirty="0" smtClean="0">
                <a:hlinkClick r:id="rId3"/>
              </a:rPr>
              <a:t>jpg</a:t>
            </a:r>
            <a:endParaRPr lang="cs-CZ" sz="2200" dirty="0" smtClean="0"/>
          </a:p>
          <a:p>
            <a:pPr marL="355600" indent="0">
              <a:buNone/>
            </a:pPr>
            <a:r>
              <a:rPr lang="cs-CZ" sz="2200" dirty="0" smtClean="0">
                <a:hlinkClick r:id="rId4"/>
              </a:rPr>
              <a:t>http</a:t>
            </a:r>
            <a:r>
              <a:rPr lang="cs-CZ" sz="2200" dirty="0">
                <a:hlinkClick r:id="rId4"/>
              </a:rPr>
              <a:t>://</a:t>
            </a:r>
            <a:r>
              <a:rPr lang="cs-CZ" sz="2200" dirty="0" smtClean="0">
                <a:hlinkClick r:id="rId4"/>
              </a:rPr>
              <a:t>cs.wikipedia.org/wiki/Soubor:Sulfur-sample.jpg</a:t>
            </a:r>
            <a:endParaRPr lang="cs-CZ" sz="22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sz="2200" dirty="0" smtClean="0"/>
              <a:t>Snímek č. </a:t>
            </a:r>
            <a:r>
              <a:rPr lang="cs-CZ" sz="2200" dirty="0"/>
              <a:t>9</a:t>
            </a:r>
            <a:r>
              <a:rPr lang="cs-CZ" sz="2200" dirty="0" smtClean="0"/>
              <a:t> </a:t>
            </a:r>
            <a:r>
              <a:rPr lang="cs-CZ" sz="2200" dirty="0"/>
              <a:t>[cit. 2013-22-08] Dostupný pod licencí Public </a:t>
            </a:r>
            <a:r>
              <a:rPr lang="cs-CZ" sz="2200" dirty="0" err="1"/>
              <a:t>Domain</a:t>
            </a:r>
            <a:r>
              <a:rPr lang="cs-CZ" sz="2200" dirty="0"/>
              <a:t> na WWW </a:t>
            </a:r>
            <a:endParaRPr lang="cs-CZ" sz="2200" dirty="0" smtClean="0"/>
          </a:p>
          <a:p>
            <a:pPr marL="355600" indent="0">
              <a:buNone/>
            </a:pPr>
            <a:r>
              <a:rPr lang="cs-CZ" sz="2200" dirty="0" smtClean="0">
                <a:hlinkClick r:id="rId5"/>
              </a:rPr>
              <a:t>http</a:t>
            </a:r>
            <a:r>
              <a:rPr lang="cs-CZ" sz="2200" dirty="0">
                <a:hlinkClick r:id="rId5"/>
              </a:rPr>
              <a:t>://</a:t>
            </a:r>
            <a:r>
              <a:rPr lang="cs-CZ" sz="2200" dirty="0" smtClean="0">
                <a:hlinkClick r:id="rId5"/>
              </a:rPr>
              <a:t>cs.wikipedia.org/wiki/Soubor:Charcoal.jpg</a:t>
            </a:r>
            <a:endParaRPr lang="cs-CZ" sz="2200" dirty="0" smtClean="0"/>
          </a:p>
          <a:p>
            <a:pPr marL="355600" indent="0">
              <a:buNone/>
            </a:pPr>
            <a:r>
              <a:rPr lang="cs-CZ" sz="2200" dirty="0">
                <a:hlinkClick r:id="rId6"/>
              </a:rPr>
              <a:t>http://</a:t>
            </a:r>
            <a:r>
              <a:rPr lang="cs-CZ" sz="2200" dirty="0" smtClean="0">
                <a:hlinkClick r:id="rId6"/>
              </a:rPr>
              <a:t>commons.wikimedia.org/wiki/File:Meule_charbon_bois.jpg</a:t>
            </a:r>
            <a:endParaRPr lang="cs-CZ" sz="2200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2200" dirty="0" smtClean="0"/>
          </a:p>
          <a:p>
            <a:pPr>
              <a:buFont typeface="Wingdings" panose="05000000000000000000" pitchFamily="2" charset="2"/>
              <a:buChar char="Ø"/>
            </a:pPr>
            <a:endParaRPr lang="cs-CZ" sz="2200" dirty="0"/>
          </a:p>
        </p:txBody>
      </p:sp>
      <p:sp>
        <p:nvSpPr>
          <p:cNvPr id="8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2D306C-8A99-4977-9152-8721D4F00AC4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13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x8">
  <a:themeElements>
    <a:clrScheme name="Motiv systému Office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Arrial Narrow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iv systému Office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Frax8</Template>
  <TotalTime>2949</TotalTime>
  <Words>809</Words>
  <Application>Microsoft Office PowerPoint</Application>
  <PresentationFormat>Předvádění na obrazovce (4:3)</PresentationFormat>
  <Paragraphs>116</Paragraphs>
  <Slides>25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Frax8</vt:lpstr>
      <vt:lpstr>Prezentace aplikace PowerPoint</vt:lpstr>
      <vt:lpstr>Prezentace aplikace PowerPoint</vt:lpstr>
      <vt:lpstr>REVISION</vt:lpstr>
      <vt:lpstr>Prezentace aplikace PowerPoint</vt:lpstr>
      <vt:lpstr>PROPELLANTS AND EXPLOSIVES</vt:lpstr>
      <vt:lpstr>Prezentace aplikace PowerPoint</vt:lpstr>
      <vt:lpstr>PICTURE OF NITRE</vt:lpstr>
      <vt:lpstr>PICTURE OF SULPHUR</vt:lpstr>
      <vt:lpstr>PICTURES OF CHARCOAL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quiz</vt:lpstr>
      <vt:lpstr>Prezentace aplikace PowerPoint</vt:lpstr>
      <vt:lpstr>summary</vt:lpstr>
      <vt:lpstr>Prezentace aplikace PowerPoint</vt:lpstr>
      <vt:lpstr>Reference-text</vt:lpstr>
      <vt:lpstr>Prezentace aplikace PowerPoint</vt:lpstr>
      <vt:lpstr>Reference-obrázky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Pavel</cp:lastModifiedBy>
  <cp:revision>102</cp:revision>
  <dcterms:created xsi:type="dcterms:W3CDTF">2012-08-29T17:12:43Z</dcterms:created>
  <dcterms:modified xsi:type="dcterms:W3CDTF">2013-11-06T14:31:11Z</dcterms:modified>
</cp:coreProperties>
</file>