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30"/>
  </p:notesMasterIdLst>
  <p:sldIdLst>
    <p:sldId id="256" r:id="rId2"/>
    <p:sldId id="257" r:id="rId3"/>
    <p:sldId id="277" r:id="rId4"/>
    <p:sldId id="258" r:id="rId5"/>
    <p:sldId id="278" r:id="rId6"/>
    <p:sldId id="260" r:id="rId7"/>
    <p:sldId id="261" r:id="rId8"/>
    <p:sldId id="280" r:id="rId9"/>
    <p:sldId id="262" r:id="rId10"/>
    <p:sldId id="263" r:id="rId11"/>
    <p:sldId id="265" r:id="rId12"/>
    <p:sldId id="266" r:id="rId13"/>
    <p:sldId id="286" r:id="rId14"/>
    <p:sldId id="281" r:id="rId15"/>
    <p:sldId id="267" r:id="rId16"/>
    <p:sldId id="268" r:id="rId17"/>
    <p:sldId id="269" r:id="rId18"/>
    <p:sldId id="270" r:id="rId19"/>
    <p:sldId id="271" r:id="rId20"/>
    <p:sldId id="282" r:id="rId21"/>
    <p:sldId id="275" r:id="rId22"/>
    <p:sldId id="283" r:id="rId23"/>
    <p:sldId id="272" r:id="rId24"/>
    <p:sldId id="273" r:id="rId25"/>
    <p:sldId id="284" r:id="rId26"/>
    <p:sldId id="276" r:id="rId27"/>
    <p:sldId id="285" r:id="rId28"/>
    <p:sldId id="279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2" d="100"/>
          <a:sy n="62" d="100"/>
        </p:scale>
        <p:origin x="-1290" y="-8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EC3259-99C4-4B75-82E8-07E54FCADD73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B63179-8F18-4B86-AEA1-C186DF3778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85556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63179-8F18-4B86-AEA1-C186DF37781D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smtClean="0"/>
          </a:p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63179-8F18-4B86-AEA1-C186DF37781D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smtClean="0"/>
          </a:p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63179-8F18-4B86-AEA1-C186DF37781D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smtClean="0"/>
          </a:p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63179-8F18-4B86-AEA1-C186DF37781D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smtClean="0"/>
          </a:p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63179-8F18-4B86-AEA1-C186DF37781D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smtClean="0"/>
          </a:p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63179-8F18-4B86-AEA1-C186DF37781D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smtClean="0"/>
          </a:p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63179-8F18-4B86-AEA1-C186DF37781D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smtClean="0"/>
          </a:p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63179-8F18-4B86-AEA1-C186DF37781D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smtClean="0"/>
          </a:p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63179-8F18-4B86-AEA1-C186DF37781D}" type="slidenum">
              <a:rPr lang="cs-CZ" smtClean="0"/>
              <a:pPr/>
              <a:t>23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smtClean="0"/>
          </a:p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63179-8F18-4B86-AEA1-C186DF37781D}" type="slidenum">
              <a:rPr lang="cs-CZ" smtClean="0"/>
              <a:pPr/>
              <a:t>24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smtClean="0"/>
          </a:p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63179-8F18-4B86-AEA1-C186DF37781D}" type="slidenum">
              <a:rPr lang="cs-CZ" smtClean="0"/>
              <a:pPr/>
              <a:t>26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smtClean="0"/>
          </a:p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63179-8F18-4B86-AEA1-C186DF37781D}" type="slidenum">
              <a:rPr lang="cs-CZ" smtClean="0"/>
              <a:pPr/>
              <a:t>28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600200" y="1524000"/>
            <a:ext cx="6096000" cy="1879600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lnSpc>
                <a:spcPct val="95000"/>
              </a:lnSpc>
              <a:defRPr sz="5400"/>
            </a:lvl1pPr>
          </a:lstStyle>
          <a:p>
            <a:pPr lvl="0"/>
            <a:r>
              <a:rPr lang="cs-CZ" altLang="en-US" noProof="0" smtClean="0"/>
              <a:t>Kliknutím lze upravit styl.</a:t>
            </a:r>
            <a:endParaRPr lang="en-GB" altLang="en-US" noProof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682750" y="4076700"/>
            <a:ext cx="5861050" cy="12573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altLang="en-US" noProof="0" smtClean="0"/>
              <a:t>Kliknutím lze upravit styl předlohy.</a:t>
            </a:r>
            <a:endParaRPr lang="en-GB" altLang="en-US" noProof="0" smtClean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4CF5DACC-AC64-4CAD-8D24-FB31B3D39B94}" type="datetime1">
              <a:rPr lang="en-GB" smtClean="0"/>
              <a:pPr/>
              <a:t>06/11/2013</a:t>
            </a:fld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slow">
    <p:wipe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1F5FCB0-B96D-46EE-80FA-84C00119B60F}" type="datetime1">
              <a:rPr lang="en-GB" smtClean="0"/>
              <a:pPr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0606912"/>
      </p:ext>
    </p:extLst>
  </p:cSld>
  <p:clrMapOvr>
    <a:masterClrMapping/>
  </p:clrMapOvr>
  <p:transition spd="slow">
    <p:wipe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0214C6C-A944-4351-80AE-CD77A719D478}" type="datetime1">
              <a:rPr lang="en-GB" smtClean="0"/>
              <a:pPr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687018"/>
      </p:ext>
    </p:extLst>
  </p:cSld>
  <p:clrMapOvr>
    <a:masterClrMapping/>
  </p:clrMapOvr>
  <p:transition spd="slow">
    <p:wipe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2819400"/>
            <a:ext cx="3810000" cy="3276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819400"/>
            <a:ext cx="3810000" cy="3276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ADF71F8-20D2-4F0B-99BF-CDE2FCAF6AAB}" type="datetime1">
              <a:rPr lang="en-GB" smtClean="0"/>
              <a:pPr/>
              <a:t>06/11/2013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9030161"/>
      </p:ext>
    </p:extLst>
  </p:cSld>
  <p:clrMapOvr>
    <a:masterClrMapping/>
  </p:clrMapOvr>
  <p:transition spd="slow">
    <p:wipe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6119DCF-C03F-4A5F-AB4D-8F5B2FA674DB}" type="datetime1">
              <a:rPr lang="en-GB" smtClean="0"/>
              <a:pPr/>
              <a:t>06/11/2013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1682927"/>
      </p:ext>
    </p:extLst>
  </p:cSld>
  <p:clrMapOvr>
    <a:masterClrMapping/>
  </p:clrMapOvr>
  <p:transition spd="slow">
    <p:wipe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003DFA7-D225-4A33-93A5-ECA573D11A1F}" type="datetime1">
              <a:rPr lang="en-GB" smtClean="0"/>
              <a:pPr/>
              <a:t>06/11/2013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386771"/>
      </p:ext>
    </p:extLst>
  </p:cSld>
  <p:clrMapOvr>
    <a:masterClrMapping/>
  </p:clrMapOvr>
  <p:transition spd="slow">
    <p:wipe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B97D31D-D617-44CA-B4F5-F1D6918BEC03}" type="datetime1">
              <a:rPr lang="en-GB" smtClean="0"/>
              <a:pPr/>
              <a:t>06/11/2013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794361"/>
      </p:ext>
    </p:extLst>
  </p:cSld>
  <p:clrMapOvr>
    <a:masterClrMapping/>
  </p:clrMapOvr>
  <p:transition spd="slow">
    <p:wipe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A2A6D96-49C4-4580-8218-E998C4D8ED23}" type="datetime1">
              <a:rPr lang="en-GB" smtClean="0"/>
              <a:pPr/>
              <a:t>06/11/2013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868668"/>
      </p:ext>
    </p:extLst>
  </p:cSld>
  <p:clrMapOvr>
    <a:masterClrMapping/>
  </p:clrMapOvr>
  <p:transition spd="slow">
    <p:wipe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679CE7F-584F-46DC-B205-2F954EB80A74}" type="datetime1">
              <a:rPr lang="en-GB" smtClean="0"/>
              <a:pPr/>
              <a:t>06/11/2013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230050"/>
      </p:ext>
    </p:extLst>
  </p:cSld>
  <p:clrMapOvr>
    <a:masterClrMapping/>
  </p:clrMapOvr>
  <p:transition spd="slow">
    <p:wipe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109AC47-B384-430B-980F-31E89EFD2187}" type="datetime1">
              <a:rPr lang="en-GB" smtClean="0"/>
              <a:pPr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603196"/>
      </p:ext>
    </p:extLst>
  </p:cSld>
  <p:clrMapOvr>
    <a:masterClrMapping/>
  </p:clrMapOvr>
  <p:transition spd="slow">
    <p:wipe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1447800"/>
            <a:ext cx="1943100" cy="4648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1447800"/>
            <a:ext cx="5676900" cy="4648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3055166-4C9B-4CBC-A019-E2DEC8888991}" type="datetime1">
              <a:rPr lang="en-GB" smtClean="0"/>
              <a:pPr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923204"/>
      </p:ext>
    </p:extLst>
  </p:cSld>
  <p:clrMapOvr>
    <a:masterClrMapping/>
  </p:clrMapOvr>
  <p:transition spd="slow">
    <p:wipe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447800"/>
            <a:ext cx="77724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Kliknutím lze upravit styl.</a:t>
            </a:r>
            <a:endParaRPr lang="en-GB" altLang="en-US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2819400"/>
            <a:ext cx="7772400" cy="3276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Kliknutím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  <a:endParaRPr lang="en-GB" altLang="en-US" smtClean="0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8C3D5C"/>
                </a:solidFill>
              </a:defRPr>
            </a:lvl1pPr>
          </a:lstStyle>
          <a:p>
            <a:fld id="{E26F7E19-0948-49AD-AA74-C29D819D0002}" type="datetime1">
              <a:rPr lang="en-GB" smtClean="0"/>
              <a:pPr/>
              <a:t>06/11/2013</a:t>
            </a:fld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8C3D5C"/>
                </a:solidFill>
              </a:defRPr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8C3D5C"/>
                </a:solidFill>
              </a:defRPr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44" name="FormatShape" descr="\\Catalpa\standdsk\Mirrors\Ofc97Adm\Clipart\Photos\SPORTS\SKIING.JPG" hidden="1"/>
          <p:cNvSpPr>
            <a:spLocks noChangeArrowheads="1"/>
          </p:cNvSpPr>
          <p:nvPr/>
        </p:nvSpPr>
        <p:spPr bwMode="auto">
          <a:xfrm>
            <a:off x="-1333500" y="1701800"/>
            <a:ext cx="1181100" cy="825500"/>
          </a:xfrm>
          <a:prstGeom prst="rect">
            <a:avLst/>
          </a:prstGeom>
          <a:noFill/>
          <a:ln w="101600" cmpd="thinThick">
            <a:solidFill>
              <a:schemeClr val="tx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 r:embed="rId15"/>
                  <a:srcRect/>
                  <a:stretch>
                    <a:fillRect/>
                  </a:stretch>
                </a:blip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en-US" altLang="en-US">
              <a:solidFill>
                <a:srgbClr val="8C3D5C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wipe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8C3D5C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8C3D5C"/>
          </a:solidFill>
          <a:latin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8C3D5C"/>
          </a:solidFill>
          <a:latin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8C3D5C"/>
          </a:solidFill>
          <a:latin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8C3D5C"/>
          </a:solidFill>
          <a:latin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8C3D5C"/>
          </a:solidFill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8C3D5C"/>
          </a:solidFill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8C3D5C"/>
          </a:solidFill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8C3D5C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rgbClr val="8C3D5C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rgbClr val="8C3D5C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rgbClr val="8C3D5C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rgbClr val="8C3D5C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8C3D5C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8C3D5C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8C3D5C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8C3D5C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8C3D5C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30-30.jpg" TargetMode="External"/><Relationship Id="rId5" Type="http://schemas.openxmlformats.org/officeDocument/2006/relationships/hyperlink" Target="http://commons.wikimedia.org/wiki/File:Air_gun_pellets.jpg" TargetMode="External"/><Relationship Id="rId4" Type="http://schemas.openxmlformats.org/officeDocument/2006/relationships/hyperlink" Target="http://commons.wikimedia.org/wiki/File:485andtracer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5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82128715"/>
              </p:ext>
            </p:extLst>
          </p:nvPr>
        </p:nvGraphicFramePr>
        <p:xfrm>
          <a:off x="538931" y="1260946"/>
          <a:ext cx="8137525" cy="4832350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2621638"/>
                <a:gridCol w="5515887"/>
              </a:tblGrid>
              <a:tr h="5181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effectLst/>
                        </a:rPr>
                        <a:t>Název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 SŠ:</a:t>
                      </a:r>
                      <a:endParaRPr kumimoji="0" lang="en-GB" sz="2200" b="0" i="1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SŠ-COP</a:t>
                      </a:r>
                      <a:r>
                        <a:rPr kumimoji="0" lang="cs-CZ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t</a:t>
                      </a: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 </a:t>
                      </a:r>
                      <a:r>
                        <a:rPr kumimoji="0" lang="en-GB" sz="2800" u="none" strike="noStrike" cap="none" normalizeH="0" baseline="0" noProof="0" dirty="0" err="1" smtClean="0">
                          <a:ln>
                            <a:noFill/>
                          </a:ln>
                          <a:effectLst/>
                        </a:rPr>
                        <a:t>Uherský</a:t>
                      </a: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 </a:t>
                      </a:r>
                      <a:r>
                        <a:rPr kumimoji="0" lang="en-GB" sz="2800" u="none" strike="noStrike" cap="none" normalizeH="0" baseline="0" noProof="0" dirty="0" err="1" smtClean="0">
                          <a:ln>
                            <a:noFill/>
                          </a:ln>
                          <a:effectLst/>
                        </a:rPr>
                        <a:t>Brod</a:t>
                      </a:r>
                      <a:endParaRPr kumimoji="0" lang="en-GB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horzOverflow="overflow"/>
                </a:tc>
              </a:tr>
              <a:tr h="51811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smtClean="0">
                          <a:ln>
                            <a:noFill/>
                          </a:ln>
                          <a:effectLst/>
                        </a:rPr>
                        <a:t>Autor:</a:t>
                      </a:r>
                      <a:endParaRPr kumimoji="0" lang="en-GB" sz="2200" b="0" i="1" u="none" strike="noStrike" cap="none" normalizeH="0" baseline="0" noProof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en-GB" sz="2800" u="none" strike="noStrike" cap="none" normalizeH="0" baseline="0" noProof="0" dirty="0" err="1" smtClean="0">
                          <a:ln>
                            <a:noFill/>
                          </a:ln>
                          <a:effectLst/>
                        </a:rPr>
                        <a:t>Ing</a:t>
                      </a: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. Hana Kubišová, Ph.D.</a:t>
                      </a:r>
                      <a:endParaRPr kumimoji="0" lang="en-GB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horzOverflow="overflow"/>
                </a:tc>
              </a:tr>
              <a:tr h="9448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smtClean="0">
                          <a:ln>
                            <a:noFill/>
                          </a:ln>
                          <a:effectLst/>
                        </a:rPr>
                        <a:t>Název prezentace (DUMu):</a:t>
                      </a:r>
                      <a:endParaRPr kumimoji="0" lang="en-GB" sz="2200" b="0" i="1" u="none" strike="noStrike" cap="none" normalizeH="0" baseline="0" noProof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kern="1200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+mn-cs"/>
                        </a:rPr>
                        <a:t>Ball</a:t>
                      </a:r>
                      <a:r>
                        <a:rPr kumimoji="0" lang="cs-CZ" sz="2800" b="0" i="0" u="none" strike="noStrike" kern="1200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+mn-cs"/>
                        </a:rPr>
                        <a:t> C</a:t>
                      </a:r>
                      <a:r>
                        <a:rPr kumimoji="0" lang="en-GB" sz="2800" b="0" i="0" u="none" strike="noStrike" kern="1200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+mn-cs"/>
                        </a:rPr>
                        <a:t>artridge</a:t>
                      </a:r>
                      <a:r>
                        <a:rPr kumimoji="0" lang="cs-CZ" sz="2800" b="0" i="0" u="none" strike="noStrike" kern="1200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+mn-cs"/>
                        </a:rPr>
                        <a:t> and Shot </a:t>
                      </a:r>
                      <a:r>
                        <a:rPr kumimoji="0" lang="cs-CZ" sz="2800" b="0" i="0" u="none" strike="noStrike" kern="1200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+mn-cs"/>
                        </a:rPr>
                        <a:t>Cartridge</a:t>
                      </a:r>
                      <a:endParaRPr kumimoji="0" lang="en-GB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pitchFamily="34" charset="0"/>
                      </a:endParaRPr>
                    </a:p>
                  </a:txBody>
                  <a:tcPr marL="91444" marR="91444" marT="45676" marB="45676" anchor="ctr" horzOverflow="overflow"/>
                </a:tc>
              </a:tr>
              <a:tr h="17983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effectLst/>
                        </a:rPr>
                        <a:t>Název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 </a:t>
                      </a: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effectLst/>
                        </a:rPr>
                        <a:t>sady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:</a:t>
                      </a:r>
                      <a:endParaRPr kumimoji="0" lang="en-GB" sz="2200" b="0" i="1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u="none" strike="noStrike" kern="1200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Technical English for students of study branch </a:t>
                      </a:r>
                      <a:r>
                        <a:rPr kumimoji="0" lang="cs-CZ" sz="2800" u="none" strike="noStrike" kern="1200" cap="none" normalizeH="0" baseline="0" noProof="0" dirty="0" err="1" smtClean="0">
                          <a:ln>
                            <a:noFill/>
                          </a:ln>
                          <a:effectLst/>
                        </a:rPr>
                        <a:t>Technician</a:t>
                      </a:r>
                      <a:r>
                        <a:rPr kumimoji="0" lang="cs-CZ" sz="2800" u="none" strike="noStrike" kern="1200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 </a:t>
                      </a:r>
                      <a:r>
                        <a:rPr kumimoji="0" lang="cs-CZ" sz="2800" u="none" strike="noStrike" kern="1200" cap="none" normalizeH="0" baseline="0" noProof="0" dirty="0" err="1" smtClean="0">
                          <a:ln>
                            <a:noFill/>
                          </a:ln>
                          <a:effectLst/>
                        </a:rPr>
                        <a:t>Gunsmith</a:t>
                      </a:r>
                      <a:endParaRPr kumimoji="0" lang="cs-CZ" sz="2800" u="none" strike="noStrike" kern="1200" cap="none" normalizeH="0" baseline="0" noProof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cs-CZ" sz="2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r>
                        <a:rPr lang="cs-CZ" sz="2800" kern="1200" baseline="300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nd</a:t>
                      </a:r>
                      <a:r>
                        <a:rPr lang="cs-CZ" sz="2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3</a:t>
                      </a:r>
                      <a:r>
                        <a:rPr lang="cs-CZ" sz="2800" kern="1200" baseline="300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rd </a:t>
                      </a:r>
                      <a:r>
                        <a:rPr lang="cs-CZ" sz="2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and 4</a:t>
                      </a:r>
                      <a:r>
                        <a:rPr lang="cs-CZ" sz="2800" kern="1200" baseline="300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 </a:t>
                      </a:r>
                      <a:r>
                        <a:rPr lang="cs-CZ" sz="28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class</a:t>
                      </a:r>
                      <a:endParaRPr lang="en-GB" sz="28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1444" marT="45676" marB="45676" anchor="ctr" horzOverflow="overflow"/>
                </a:tc>
              </a:tr>
              <a:tr h="5264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smtClean="0">
                          <a:ln>
                            <a:noFill/>
                          </a:ln>
                          <a:effectLst/>
                        </a:rPr>
                        <a:t>Číslo projektu:</a:t>
                      </a:r>
                      <a:endParaRPr kumimoji="0" lang="en-GB" sz="2200" b="0" i="1" u="none" strike="noStrike" cap="none" normalizeH="0" baseline="0" noProof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u="none" strike="noStrike" cap="none" normalizeH="0" baseline="0" noProof="0" smtClean="0">
                          <a:ln>
                            <a:noFill/>
                          </a:ln>
                          <a:effectLst/>
                        </a:rPr>
                        <a:t>CZ.1.07./1.5.00/34.0727</a:t>
                      </a:r>
                      <a:endParaRPr kumimoji="0" lang="en-GB" sz="2800" b="1" i="0" u="none" strike="noStrike" cap="none" normalizeH="0" baseline="0" noProof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horzOverflow="overflow"/>
                </a:tc>
              </a:tr>
              <a:tr h="5264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Datum </a:t>
                      </a: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effectLst/>
                        </a:rPr>
                        <a:t>vzniku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:</a:t>
                      </a:r>
                      <a:endParaRPr kumimoji="0" lang="en-GB" sz="2200" b="0" i="1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20.10.</a:t>
                      </a: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201</a:t>
                      </a:r>
                      <a:r>
                        <a:rPr kumimoji="0" lang="cs-CZ" sz="2800" u="none" strike="noStrike" cap="none" normalizeH="0" baseline="0" noProof="0" smtClean="0">
                          <a:ln>
                            <a:noFill/>
                          </a:ln>
                          <a:effectLst/>
                        </a:rPr>
                        <a:t>2</a:t>
                      </a:r>
                      <a:endParaRPr kumimoji="0" lang="en-GB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horzOverflow="overflow"/>
                </a:tc>
              </a:tr>
            </a:tbl>
          </a:graphicData>
        </a:graphic>
      </p:graphicFrame>
      <p:sp>
        <p:nvSpPr>
          <p:cNvPr id="6" name="Text Box 43"/>
          <p:cNvSpPr txBox="1">
            <a:spLocks noChangeArrowheads="1"/>
          </p:cNvSpPr>
          <p:nvPr/>
        </p:nvSpPr>
        <p:spPr bwMode="auto">
          <a:xfrm>
            <a:off x="468313" y="6021288"/>
            <a:ext cx="8348662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dirty="0" smtClean="0">
                <a:latin typeface="+mj-lt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</a:t>
            </a:fld>
            <a:endParaRPr lang="en-GB"/>
          </a:p>
        </p:txBody>
      </p:sp>
      <p:pic>
        <p:nvPicPr>
          <p:cNvPr id="7" name="Picture 2" descr="C:\Users\Pavel\Desktop\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424" y="116632"/>
            <a:ext cx="3960440" cy="865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0964883"/>
      </p:ext>
    </p:extLst>
  </p:cSld>
  <p:clrMapOvr>
    <a:masterClrMapping/>
  </p:clrMapOvr>
  <p:transition spd="slow">
    <p:wip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4"/>
          <p:cNvSpPr txBox="1">
            <a:spLocks/>
          </p:cNvSpPr>
          <p:nvPr/>
        </p:nvSpPr>
        <p:spPr>
          <a:xfrm>
            <a:off x="1095023" y="1033606"/>
            <a:ext cx="6965245" cy="73921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3800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ANOTACE</a:t>
            </a:r>
            <a:endParaRPr lang="en-GB" sz="3800" b="1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Zástupný symbol pro obsah 5"/>
          <p:cNvSpPr txBox="1">
            <a:spLocks/>
          </p:cNvSpPr>
          <p:nvPr/>
        </p:nvSpPr>
        <p:spPr>
          <a:xfrm>
            <a:off x="1187624" y="1916832"/>
            <a:ext cx="6687845" cy="432048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2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2800" dirty="0" smtClean="0">
                <a:solidFill>
                  <a:schemeClr val="tx1"/>
                </a:solidFill>
                <a:cs typeface="Arial" charset="0"/>
              </a:rPr>
              <a:t>Záměrem této sady výukových materiálů s názvem </a:t>
            </a:r>
            <a:r>
              <a:rPr lang="cs-CZ" sz="2800" b="1" u="sng" dirty="0" err="1" smtClean="0">
                <a:solidFill>
                  <a:schemeClr val="tx1"/>
                </a:solidFill>
                <a:cs typeface="Arial" charset="0"/>
              </a:rPr>
              <a:t>Technical</a:t>
            </a:r>
            <a:r>
              <a:rPr lang="cs-CZ" sz="2800" b="1" u="sng" dirty="0" smtClean="0">
                <a:solidFill>
                  <a:schemeClr val="tx1"/>
                </a:solidFill>
                <a:cs typeface="Arial" charset="0"/>
              </a:rPr>
              <a:t> </a:t>
            </a:r>
            <a:r>
              <a:rPr lang="cs-CZ" sz="2800" b="1" u="sng" dirty="0" err="1" smtClean="0">
                <a:solidFill>
                  <a:schemeClr val="tx1"/>
                </a:solidFill>
                <a:cs typeface="Arial" charset="0"/>
              </a:rPr>
              <a:t>English</a:t>
            </a:r>
            <a:r>
              <a:rPr lang="cs-CZ" sz="2800" b="1" dirty="0" smtClean="0">
                <a:solidFill>
                  <a:schemeClr val="tx1"/>
                </a:solidFill>
                <a:cs typeface="Arial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cs typeface="Arial" charset="0"/>
              </a:rPr>
              <a:t>je ukázat žákům, kteří se v této oblasti vzdělávají, jaký byl vývoj zbraní. </a:t>
            </a:r>
          </a:p>
          <a:p>
            <a:pPr algn="just"/>
            <a:endParaRPr lang="cs-CZ" sz="2800" dirty="0" smtClean="0">
              <a:solidFill>
                <a:schemeClr val="tx1"/>
              </a:solidFill>
              <a:cs typeface="Arial" charset="0"/>
            </a:endParaRPr>
          </a:p>
          <a:p>
            <a:pPr algn="just"/>
            <a:r>
              <a:rPr lang="cs-CZ" sz="2800" dirty="0" smtClean="0">
                <a:solidFill>
                  <a:schemeClr val="tx1"/>
                </a:solidFill>
                <a:cs typeface="Arial" charset="0"/>
              </a:rPr>
              <a:t>Jednotlivé </a:t>
            </a:r>
            <a:r>
              <a:rPr lang="cs-CZ" sz="2800" dirty="0" err="1" smtClean="0">
                <a:solidFill>
                  <a:schemeClr val="tx1"/>
                </a:solidFill>
                <a:cs typeface="Arial" charset="0"/>
              </a:rPr>
              <a:t>DUMy</a:t>
            </a:r>
            <a:r>
              <a:rPr lang="cs-CZ" sz="2800" dirty="0" smtClean="0">
                <a:solidFill>
                  <a:schemeClr val="tx1"/>
                </a:solidFill>
                <a:cs typeface="Arial" charset="0"/>
              </a:rPr>
              <a:t> (prezentace) v této sadě popíší postupně tematické oblasti, které jsou probírány v předmětu Anglický jazyk na naší SŠ. </a:t>
            </a:r>
          </a:p>
          <a:p>
            <a:pPr algn="just"/>
            <a:endParaRPr lang="cs-CZ" sz="2800" dirty="0" smtClean="0">
              <a:solidFill>
                <a:schemeClr val="tx1"/>
              </a:solidFill>
              <a:cs typeface="Arial" charset="0"/>
            </a:endParaRPr>
          </a:p>
          <a:p>
            <a:pPr algn="just"/>
            <a:r>
              <a:rPr lang="cs-CZ" sz="2800" dirty="0" smtClean="0">
                <a:solidFill>
                  <a:schemeClr val="tx1"/>
                </a:solidFill>
                <a:cs typeface="Arial" charset="0"/>
              </a:rPr>
              <a:t>Konkrétně tato prezentace je zaměřena na kulové a brokové náboje. </a:t>
            </a:r>
          </a:p>
          <a:p>
            <a:pPr algn="just"/>
            <a:endParaRPr lang="cs-CZ" sz="2800" dirty="0" smtClean="0">
              <a:solidFill>
                <a:schemeClr val="tx1"/>
              </a:solidFill>
            </a:endParaRPr>
          </a:p>
          <a:p>
            <a:pPr algn="just"/>
            <a:endParaRPr lang="en-GB" sz="2800" dirty="0" smtClean="0">
              <a:solidFill>
                <a:schemeClr val="tx1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2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602989"/>
      </p:ext>
    </p:extLst>
  </p:cSld>
  <p:clrMapOvr>
    <a:masterClrMapping/>
  </p:clrMapOvr>
  <p:transition spd="slow">
    <p:wipe/>
    <p:sndAc>
      <p:stSnd>
        <p:snd r:embed="rId2" name="camera.wav"/>
      </p:stSnd>
    </p:sndAc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1600200" y="2996952"/>
            <a:ext cx="6096000" cy="1126728"/>
          </a:xfrm>
        </p:spPr>
        <p:txBody>
          <a:bodyPr/>
          <a:lstStyle/>
          <a:p>
            <a:r>
              <a:rPr lang="cs-CZ" sz="6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REVISION</a:t>
            </a:r>
            <a:endParaRPr lang="en-GB" sz="6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581347"/>
      </p:ext>
    </p:extLst>
  </p:cSld>
  <p:clrMapOvr>
    <a:masterClrMapping/>
  </p:clrMapOvr>
  <p:transition spd="slow">
    <p:wipe/>
    <p:sndAc>
      <p:stSnd>
        <p:snd r:embed="rId2" name="camera.wav"/>
      </p:stSnd>
    </p:sndAc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971600" y="1484784"/>
            <a:ext cx="6984776" cy="410445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 smtClean="0">
                <a:solidFill>
                  <a:schemeClr val="tx1"/>
                </a:solidFill>
              </a:rPr>
              <a:t>What</a:t>
            </a:r>
            <a:r>
              <a:rPr lang="cs-CZ" sz="2600" dirty="0" smtClean="0">
                <a:solidFill>
                  <a:schemeClr val="tx1"/>
                </a:solidFill>
              </a:rPr>
              <a:t> do </a:t>
            </a:r>
            <a:r>
              <a:rPr lang="cs-CZ" sz="2600" dirty="0" err="1" smtClean="0">
                <a:solidFill>
                  <a:schemeClr val="tx1"/>
                </a:solidFill>
              </a:rPr>
              <a:t>you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know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about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black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powder</a:t>
            </a:r>
            <a:r>
              <a:rPr lang="cs-CZ" sz="2600" dirty="0" smtClean="0">
                <a:solidFill>
                  <a:schemeClr val="tx1"/>
                </a:solidFill>
              </a:rPr>
              <a:t>?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 smtClean="0">
                <a:solidFill>
                  <a:schemeClr val="tx1"/>
                </a:solidFill>
              </a:rPr>
              <a:t>What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materials</a:t>
            </a:r>
            <a:r>
              <a:rPr lang="cs-CZ" sz="2600" dirty="0" smtClean="0">
                <a:solidFill>
                  <a:schemeClr val="tx1"/>
                </a:solidFill>
              </a:rPr>
              <a:t> are </a:t>
            </a:r>
            <a:r>
              <a:rPr lang="cs-CZ" sz="2600" dirty="0" err="1" smtClean="0">
                <a:solidFill>
                  <a:schemeClr val="tx1"/>
                </a:solidFill>
              </a:rPr>
              <a:t>used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for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preparation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of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black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powder</a:t>
            </a:r>
            <a:r>
              <a:rPr lang="cs-CZ" sz="2600" dirty="0" smtClean="0">
                <a:solidFill>
                  <a:schemeClr val="tx1"/>
                </a:solidFill>
              </a:rPr>
              <a:t>?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smtClean="0">
                <a:solidFill>
                  <a:schemeClr val="tx1"/>
                </a:solidFill>
              </a:rPr>
              <a:t>Do </a:t>
            </a:r>
            <a:r>
              <a:rPr lang="cs-CZ" sz="2600" dirty="0" err="1" smtClean="0">
                <a:solidFill>
                  <a:schemeClr val="tx1"/>
                </a:solidFill>
              </a:rPr>
              <a:t>you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know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history</a:t>
            </a:r>
            <a:r>
              <a:rPr lang="cs-CZ" sz="2600" dirty="0" smtClean="0">
                <a:solidFill>
                  <a:schemeClr val="tx1"/>
                </a:solidFill>
              </a:rPr>
              <a:t> of </a:t>
            </a:r>
            <a:r>
              <a:rPr lang="cs-CZ" sz="2600" dirty="0" err="1" smtClean="0">
                <a:solidFill>
                  <a:schemeClr val="tx1"/>
                </a:solidFill>
              </a:rPr>
              <a:t>evolution</a:t>
            </a:r>
            <a:r>
              <a:rPr lang="cs-CZ" sz="2600" dirty="0" smtClean="0">
                <a:solidFill>
                  <a:schemeClr val="tx1"/>
                </a:solidFill>
              </a:rPr>
              <a:t> of </a:t>
            </a:r>
            <a:r>
              <a:rPr lang="cs-CZ" sz="2600" dirty="0" err="1" smtClean="0">
                <a:solidFill>
                  <a:schemeClr val="tx1"/>
                </a:solidFill>
              </a:rPr>
              <a:t>black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power</a:t>
            </a:r>
            <a:r>
              <a:rPr lang="cs-CZ" sz="2600" dirty="0" smtClean="0">
                <a:solidFill>
                  <a:schemeClr val="tx1"/>
                </a:solidFill>
              </a:rPr>
              <a:t>?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 smtClean="0">
                <a:solidFill>
                  <a:schemeClr val="tx1"/>
                </a:solidFill>
              </a:rPr>
              <a:t>What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is</a:t>
            </a:r>
            <a:r>
              <a:rPr lang="cs-CZ" sz="2600" dirty="0" smtClean="0">
                <a:solidFill>
                  <a:schemeClr val="tx1"/>
                </a:solidFill>
              </a:rPr>
              <a:t> a </a:t>
            </a:r>
            <a:r>
              <a:rPr lang="cs-CZ" sz="2600" dirty="0" err="1" smtClean="0">
                <a:solidFill>
                  <a:schemeClr val="tx1"/>
                </a:solidFill>
              </a:rPr>
              <a:t>matches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mixture</a:t>
            </a:r>
            <a:r>
              <a:rPr lang="cs-CZ" sz="2600" dirty="0" smtClean="0">
                <a:solidFill>
                  <a:schemeClr val="tx1"/>
                </a:solidFill>
              </a:rPr>
              <a:t>?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 smtClean="0">
                <a:solidFill>
                  <a:schemeClr val="tx1"/>
                </a:solidFill>
              </a:rPr>
              <a:t>Is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matches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mixture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explosive</a:t>
            </a:r>
            <a:r>
              <a:rPr lang="cs-CZ" sz="2600" dirty="0" smtClean="0">
                <a:solidFill>
                  <a:schemeClr val="tx1"/>
                </a:solidFill>
              </a:rPr>
              <a:t>?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cs-CZ" sz="2600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cs-CZ" sz="2600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cs-CZ" sz="2600" dirty="0">
              <a:solidFill>
                <a:schemeClr val="tx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4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3141234"/>
      </p:ext>
    </p:extLst>
  </p:cSld>
  <p:clrMapOvr>
    <a:masterClrMapping/>
  </p:clrMapOvr>
  <p:transition spd="slow">
    <p:wipe/>
    <p:sndAc>
      <p:stSnd>
        <p:snd r:embed="rId2" name="camera.wav"/>
      </p:stSnd>
    </p:sndAc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323528" y="3382392"/>
            <a:ext cx="8568952" cy="1126728"/>
          </a:xfrm>
        </p:spPr>
        <p:txBody>
          <a:bodyPr/>
          <a:lstStyle/>
          <a:p>
            <a:r>
              <a:rPr lang="cs-CZ" sz="6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BALL AND SHOT CARTRIDGE</a:t>
            </a:r>
            <a:endParaRPr lang="en-GB" sz="6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291177"/>
      </p:ext>
    </p:extLst>
  </p:cSld>
  <p:clrMapOvr>
    <a:masterClrMapping/>
  </p:clrMapOvr>
  <p:transition spd="slow">
    <p:wipe/>
    <p:sndAc>
      <p:stSnd>
        <p:snd r:embed="rId2" name="camera.wav"/>
      </p:stSnd>
    </p:sndAc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196752"/>
            <a:ext cx="7956376" cy="530120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smtClean="0">
                <a:solidFill>
                  <a:schemeClr val="tx1"/>
                </a:solidFill>
              </a:rPr>
              <a:t>A </a:t>
            </a:r>
            <a:r>
              <a:rPr lang="cs-CZ" sz="2600" dirty="0" err="1" smtClean="0">
                <a:solidFill>
                  <a:schemeClr val="tx1"/>
                </a:solidFill>
              </a:rPr>
              <a:t>cartridge</a:t>
            </a:r>
            <a:r>
              <a:rPr lang="cs-CZ" sz="2600" dirty="0" smtClean="0">
                <a:solidFill>
                  <a:schemeClr val="tx1"/>
                </a:solidFill>
              </a:rPr>
              <a:t> -unit </a:t>
            </a:r>
            <a:r>
              <a:rPr lang="cs-CZ" sz="2600" dirty="0" err="1" smtClean="0">
                <a:solidFill>
                  <a:schemeClr val="tx1"/>
                </a:solidFill>
              </a:rPr>
              <a:t>modified</a:t>
            </a:r>
            <a:r>
              <a:rPr lang="cs-CZ" sz="2600" dirty="0" smtClean="0">
                <a:solidFill>
                  <a:schemeClr val="tx1"/>
                </a:solidFill>
              </a:rPr>
              <a:t> to insert </a:t>
            </a:r>
            <a:r>
              <a:rPr lang="cs-CZ" sz="2600" dirty="0" err="1" smtClean="0">
                <a:solidFill>
                  <a:schemeClr val="tx1"/>
                </a:solidFill>
              </a:rPr>
              <a:t>into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gun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and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swept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bullets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out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of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barrel</a:t>
            </a:r>
            <a:r>
              <a:rPr lang="cs-CZ" sz="2600" dirty="0" smtClean="0">
                <a:solidFill>
                  <a:schemeClr val="tx1"/>
                </a:solidFill>
              </a:rPr>
              <a:t>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smtClean="0">
                <a:solidFill>
                  <a:schemeClr val="tx1"/>
                </a:solidFill>
              </a:rPr>
              <a:t>A </a:t>
            </a:r>
            <a:r>
              <a:rPr lang="cs-CZ" sz="2600" dirty="0" err="1" smtClean="0">
                <a:solidFill>
                  <a:schemeClr val="tx1"/>
                </a:solidFill>
              </a:rPr>
              <a:t>cartridge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consists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of</a:t>
            </a:r>
            <a:r>
              <a:rPr lang="cs-CZ" sz="2600" dirty="0" smtClean="0">
                <a:solidFill>
                  <a:schemeClr val="tx1"/>
                </a:solidFill>
              </a:rPr>
              <a:t> case </a:t>
            </a:r>
            <a:r>
              <a:rPr lang="cs-CZ" sz="2600" dirty="0" err="1" smtClean="0">
                <a:solidFill>
                  <a:schemeClr val="tx1"/>
                </a:solidFill>
              </a:rPr>
              <a:t>cartridge</a:t>
            </a:r>
            <a:r>
              <a:rPr lang="cs-CZ" sz="2600" dirty="0" smtClean="0">
                <a:solidFill>
                  <a:schemeClr val="tx1"/>
                </a:solidFill>
              </a:rPr>
              <a:t>, </a:t>
            </a:r>
            <a:r>
              <a:rPr lang="cs-CZ" sz="2600" dirty="0" err="1" smtClean="0">
                <a:solidFill>
                  <a:schemeClr val="tx1"/>
                </a:solidFill>
              </a:rPr>
              <a:t>primers</a:t>
            </a:r>
            <a:r>
              <a:rPr lang="cs-CZ" sz="2600" dirty="0" smtClean="0">
                <a:solidFill>
                  <a:schemeClr val="tx1"/>
                </a:solidFill>
              </a:rPr>
              <a:t>, </a:t>
            </a:r>
            <a:r>
              <a:rPr lang="cs-CZ" sz="2600" dirty="0" err="1" smtClean="0">
                <a:solidFill>
                  <a:schemeClr val="tx1"/>
                </a:solidFill>
              </a:rPr>
              <a:t>propellant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and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projectiles</a:t>
            </a:r>
            <a:r>
              <a:rPr lang="cs-CZ" sz="2600" dirty="0" smtClean="0">
                <a:solidFill>
                  <a:schemeClr val="tx1"/>
                </a:solidFill>
              </a:rPr>
              <a:t>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smtClean="0">
                <a:solidFill>
                  <a:schemeClr val="tx1"/>
                </a:solidFill>
              </a:rPr>
              <a:t>A case </a:t>
            </a:r>
            <a:r>
              <a:rPr lang="cs-CZ" sz="2600" dirty="0" err="1" smtClean="0">
                <a:solidFill>
                  <a:schemeClr val="tx1"/>
                </a:solidFill>
              </a:rPr>
              <a:t>cartridge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is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used</a:t>
            </a:r>
            <a:r>
              <a:rPr lang="cs-CZ" sz="2600" dirty="0" smtClean="0">
                <a:solidFill>
                  <a:schemeClr val="tx1"/>
                </a:solidFill>
              </a:rPr>
              <a:t> to </a:t>
            </a:r>
            <a:r>
              <a:rPr lang="cs-CZ" sz="2600" dirty="0" err="1" smtClean="0">
                <a:solidFill>
                  <a:schemeClr val="tx1"/>
                </a:solidFill>
              </a:rPr>
              <a:t>compile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all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of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cartridges</a:t>
            </a:r>
            <a:r>
              <a:rPr lang="cs-CZ" sz="2600" dirty="0" smtClean="0">
                <a:solidFill>
                  <a:schemeClr val="tx1"/>
                </a:solidFill>
              </a:rPr>
              <a:t> in </a:t>
            </a:r>
            <a:r>
              <a:rPr lang="cs-CZ" sz="2600" dirty="0" err="1" smtClean="0">
                <a:solidFill>
                  <a:schemeClr val="tx1"/>
                </a:solidFill>
              </a:rPr>
              <a:t>one</a:t>
            </a:r>
            <a:r>
              <a:rPr lang="cs-CZ" sz="2600" dirty="0" smtClean="0">
                <a:solidFill>
                  <a:schemeClr val="tx1"/>
                </a:solidFill>
              </a:rPr>
              <a:t> unit.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smtClean="0">
                <a:solidFill>
                  <a:schemeClr val="tx1"/>
                </a:solidFill>
              </a:rPr>
              <a:t>A </a:t>
            </a:r>
            <a:r>
              <a:rPr lang="cs-CZ" sz="2600" dirty="0" err="1" smtClean="0">
                <a:solidFill>
                  <a:schemeClr val="tx1"/>
                </a:solidFill>
              </a:rPr>
              <a:t>primer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is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component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that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contains</a:t>
            </a:r>
            <a:r>
              <a:rPr lang="cs-CZ" sz="2600" dirty="0" smtClean="0">
                <a:solidFill>
                  <a:schemeClr val="tx1"/>
                </a:solidFill>
              </a:rPr>
              <a:t> a metal cup and a </a:t>
            </a:r>
            <a:r>
              <a:rPr lang="cs-CZ" sz="2600" dirty="0" err="1" smtClean="0">
                <a:solidFill>
                  <a:schemeClr val="tx1"/>
                </a:solidFill>
              </a:rPr>
              <a:t>percussive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composition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that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impact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ignites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propeling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charge</a:t>
            </a:r>
            <a:r>
              <a:rPr lang="cs-CZ" sz="2600" dirty="0" smtClean="0">
                <a:solidFill>
                  <a:schemeClr val="tx1"/>
                </a:solidFill>
              </a:rPr>
              <a:t>. </a:t>
            </a:r>
            <a:endParaRPr lang="en-GB" sz="2600" dirty="0">
              <a:solidFill>
                <a:schemeClr val="tx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284168"/>
            <a:ext cx="1905000" cy="457200"/>
          </a:xfrm>
        </p:spPr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6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5287038"/>
      </p:ext>
    </p:extLst>
  </p:cSld>
  <p:clrMapOvr>
    <a:masterClrMapping/>
  </p:clrMapOvr>
  <p:transition spd="slow">
    <p:wipe/>
    <p:sndAc>
      <p:stSnd>
        <p:snd r:embed="rId2" name="camera.wav"/>
      </p:stSnd>
    </p:sndAc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196752"/>
            <a:ext cx="4392488" cy="5544616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smtClean="0">
                <a:solidFill>
                  <a:schemeClr val="tx1"/>
                </a:solidFill>
              </a:rPr>
              <a:t>A </a:t>
            </a:r>
            <a:r>
              <a:rPr lang="cs-CZ" sz="2600" dirty="0" err="1" smtClean="0">
                <a:solidFill>
                  <a:schemeClr val="tx1"/>
                </a:solidFill>
              </a:rPr>
              <a:t>propellant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is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made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up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of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gunpowder</a:t>
            </a:r>
            <a:r>
              <a:rPr lang="cs-CZ" sz="2600" dirty="0" smtClean="0">
                <a:solidFill>
                  <a:schemeClr val="tx1"/>
                </a:solidFill>
              </a:rPr>
              <a:t>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smtClean="0">
                <a:solidFill>
                  <a:schemeClr val="tx1"/>
                </a:solidFill>
              </a:rPr>
              <a:t>A shot </a:t>
            </a:r>
            <a:r>
              <a:rPr lang="cs-CZ" sz="2600" dirty="0" err="1" smtClean="0">
                <a:solidFill>
                  <a:schemeClr val="tx1"/>
                </a:solidFill>
              </a:rPr>
              <a:t>is</a:t>
            </a:r>
            <a:r>
              <a:rPr lang="cs-CZ" sz="2600" dirty="0" smtClean="0">
                <a:solidFill>
                  <a:schemeClr val="tx1"/>
                </a:solidFill>
              </a:rPr>
              <a:t> a </a:t>
            </a:r>
            <a:r>
              <a:rPr lang="cs-CZ" sz="2600" dirty="0" err="1" smtClean="0">
                <a:solidFill>
                  <a:schemeClr val="tx1"/>
                </a:solidFill>
              </a:rPr>
              <a:t>functional</a:t>
            </a:r>
            <a:r>
              <a:rPr lang="cs-CZ" sz="2600" dirty="0" smtClean="0">
                <a:solidFill>
                  <a:schemeClr val="tx1"/>
                </a:solidFill>
              </a:rPr>
              <a:t> part of </a:t>
            </a: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cartridge</a:t>
            </a:r>
            <a:r>
              <a:rPr lang="cs-CZ" sz="2600" dirty="0" smtClean="0">
                <a:solidFill>
                  <a:schemeClr val="tx1"/>
                </a:solidFill>
              </a:rPr>
              <a:t>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smtClean="0">
                <a:solidFill>
                  <a:schemeClr val="tx1"/>
                </a:solidFill>
              </a:rPr>
              <a:t>A shot has a </a:t>
            </a:r>
            <a:r>
              <a:rPr lang="cs-CZ" sz="2600" dirty="0" err="1" smtClean="0">
                <a:solidFill>
                  <a:schemeClr val="tx1"/>
                </a:solidFill>
              </a:rPr>
              <a:t>ball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cartridge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or</a:t>
            </a:r>
            <a:r>
              <a:rPr lang="cs-CZ" sz="2600" dirty="0" smtClean="0">
                <a:solidFill>
                  <a:schemeClr val="tx1"/>
                </a:solidFill>
              </a:rPr>
              <a:t> a </a:t>
            </a:r>
            <a:r>
              <a:rPr lang="cs-CZ" sz="2600" dirty="0">
                <a:solidFill>
                  <a:schemeClr val="tx1"/>
                </a:solidFill>
              </a:rPr>
              <a:t>s</a:t>
            </a:r>
            <a:r>
              <a:rPr lang="cs-CZ" sz="2600" dirty="0" smtClean="0">
                <a:solidFill>
                  <a:schemeClr val="tx1"/>
                </a:solidFill>
              </a:rPr>
              <a:t>hot </a:t>
            </a:r>
            <a:r>
              <a:rPr lang="cs-CZ" sz="2600" dirty="0" err="1" smtClean="0">
                <a:solidFill>
                  <a:schemeClr val="tx1"/>
                </a:solidFill>
              </a:rPr>
              <a:t>cartridge</a:t>
            </a:r>
            <a:r>
              <a:rPr lang="cs-CZ" sz="2600" dirty="0" smtClean="0">
                <a:solidFill>
                  <a:schemeClr val="tx1"/>
                </a:solidFill>
              </a:rPr>
              <a:t>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smtClean="0">
                <a:solidFill>
                  <a:schemeClr val="tx1"/>
                </a:solidFill>
              </a:rPr>
              <a:t>A bag </a:t>
            </a:r>
            <a:r>
              <a:rPr lang="cs-CZ" sz="2600" dirty="0" err="1" smtClean="0">
                <a:solidFill>
                  <a:schemeClr val="tx1"/>
                </a:solidFill>
              </a:rPr>
              <a:t>cartridge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is</a:t>
            </a:r>
            <a:r>
              <a:rPr lang="cs-CZ" sz="2600" dirty="0" smtClean="0">
                <a:solidFill>
                  <a:schemeClr val="tx1"/>
                </a:solidFill>
              </a:rPr>
              <a:t> a case </a:t>
            </a:r>
            <a:r>
              <a:rPr lang="cs-CZ" sz="2600" dirty="0" err="1" smtClean="0">
                <a:solidFill>
                  <a:schemeClr val="tx1"/>
                </a:solidFill>
              </a:rPr>
              <a:t>cartridge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with</a:t>
            </a:r>
            <a:r>
              <a:rPr lang="cs-CZ" sz="2600" dirty="0" smtClean="0">
                <a:solidFill>
                  <a:schemeClr val="tx1"/>
                </a:solidFill>
              </a:rPr>
              <a:t> a </a:t>
            </a:r>
            <a:r>
              <a:rPr lang="cs-CZ" sz="2600" dirty="0" err="1" smtClean="0">
                <a:solidFill>
                  <a:schemeClr val="tx1"/>
                </a:solidFill>
              </a:rPr>
              <a:t>primer</a:t>
            </a:r>
            <a:r>
              <a:rPr lang="cs-CZ" sz="2600" dirty="0" smtClean="0">
                <a:solidFill>
                  <a:schemeClr val="tx1"/>
                </a:solidFill>
              </a:rPr>
              <a:t> and a </a:t>
            </a:r>
            <a:r>
              <a:rPr lang="cs-CZ" sz="2600" dirty="0" err="1" smtClean="0">
                <a:solidFill>
                  <a:schemeClr val="tx1"/>
                </a:solidFill>
              </a:rPr>
              <a:t>propelling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charge</a:t>
            </a:r>
            <a:r>
              <a:rPr lang="cs-CZ" sz="2600" dirty="0" smtClean="0">
                <a:solidFill>
                  <a:schemeClr val="tx1"/>
                </a:solidFill>
              </a:rPr>
              <a:t>.  </a:t>
            </a:r>
            <a:endParaRPr lang="en-GB" sz="2600" dirty="0">
              <a:solidFill>
                <a:schemeClr val="tx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7</a:t>
            </a:fld>
            <a:endParaRPr lang="en-GB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2242" y="1395933"/>
            <a:ext cx="2105684" cy="49853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5287038"/>
      </p:ext>
    </p:extLst>
  </p:cSld>
  <p:clrMapOvr>
    <a:masterClrMapping/>
  </p:clrMapOvr>
  <p:transition spd="slow">
    <p:wipe/>
    <p:sndAc>
      <p:stSnd>
        <p:snd r:embed="rId2" name="camera.wav"/>
      </p:stSnd>
    </p:sndAc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323528" y="3022352"/>
            <a:ext cx="8568952" cy="1126728"/>
          </a:xfrm>
        </p:spPr>
        <p:txBody>
          <a:bodyPr/>
          <a:lstStyle/>
          <a:p>
            <a:r>
              <a:rPr lang="cs-CZ" sz="66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Classification</a:t>
            </a:r>
            <a:r>
              <a:rPr lang="cs-CZ" sz="6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of </a:t>
            </a:r>
            <a:r>
              <a:rPr lang="cs-CZ" sz="66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shooting</a:t>
            </a:r>
            <a:endParaRPr lang="en-GB" sz="6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557747"/>
      </p:ext>
    </p:extLst>
  </p:cSld>
  <p:clrMapOvr>
    <a:masterClrMapping/>
  </p:clrMapOvr>
  <p:transition spd="slow">
    <p:wipe/>
    <p:sndAc>
      <p:stSnd>
        <p:snd r:embed="rId2" name="camera.wav"/>
      </p:stSnd>
    </p:sndAc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2132856"/>
            <a:ext cx="3744416" cy="2592288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>
                <a:solidFill>
                  <a:schemeClr val="tx1"/>
                </a:solidFill>
              </a:rPr>
              <a:t>with</a:t>
            </a:r>
            <a:r>
              <a:rPr lang="cs-CZ" sz="2600" dirty="0" smtClean="0">
                <a:solidFill>
                  <a:schemeClr val="tx1"/>
                </a:solidFill>
              </a:rPr>
              <a:t> a superior</a:t>
            </a:r>
          </a:p>
          <a:p>
            <a:pPr lvl="1"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smtClean="0">
                <a:solidFill>
                  <a:schemeClr val="tx1"/>
                </a:solidFill>
              </a:rPr>
              <a:t>a </a:t>
            </a:r>
            <a:r>
              <a:rPr lang="cs-CZ" sz="2600" dirty="0" err="1" smtClean="0">
                <a:solidFill>
                  <a:schemeClr val="tx1"/>
                </a:solidFill>
              </a:rPr>
              <a:t>ball</a:t>
            </a:r>
            <a:r>
              <a:rPr lang="cs-CZ" sz="2600" dirty="0" smtClean="0">
                <a:solidFill>
                  <a:schemeClr val="tx1"/>
                </a:solidFill>
              </a:rPr>
              <a:t>,</a:t>
            </a:r>
          </a:p>
          <a:p>
            <a:pPr lvl="1"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smtClean="0">
                <a:solidFill>
                  <a:schemeClr val="tx1"/>
                </a:solidFill>
              </a:rPr>
              <a:t>a </a:t>
            </a:r>
            <a:r>
              <a:rPr lang="cs-CZ" sz="2600" dirty="0" err="1" smtClean="0">
                <a:solidFill>
                  <a:schemeClr val="tx1"/>
                </a:solidFill>
              </a:rPr>
              <a:t>boundary</a:t>
            </a:r>
            <a:r>
              <a:rPr lang="cs-CZ" sz="2600" dirty="0" smtClean="0">
                <a:solidFill>
                  <a:schemeClr val="tx1"/>
                </a:solidFill>
              </a:rPr>
              <a:t>,</a:t>
            </a:r>
          </a:p>
          <a:p>
            <a:pPr lvl="1"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smtClean="0">
                <a:solidFill>
                  <a:schemeClr val="tx1"/>
                </a:solidFill>
              </a:rPr>
              <a:t>a </a:t>
            </a:r>
            <a:r>
              <a:rPr lang="cs-CZ" sz="2600" dirty="0" err="1" smtClean="0">
                <a:solidFill>
                  <a:schemeClr val="tx1"/>
                </a:solidFill>
              </a:rPr>
              <a:t>borderless</a:t>
            </a:r>
            <a:r>
              <a:rPr lang="cs-CZ" sz="2600" dirty="0" smtClean="0">
                <a:solidFill>
                  <a:schemeClr val="tx1"/>
                </a:solidFill>
              </a:rPr>
              <a:t>,</a:t>
            </a:r>
          </a:p>
          <a:p>
            <a:pPr lvl="1"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>
                <a:solidFill>
                  <a:schemeClr val="tx1"/>
                </a:solidFill>
              </a:rPr>
              <a:t>with</a:t>
            </a:r>
            <a:r>
              <a:rPr lang="cs-CZ" sz="2600" dirty="0" smtClean="0">
                <a:solidFill>
                  <a:schemeClr val="tx1"/>
                </a:solidFill>
              </a:rPr>
              <a:t> a </a:t>
            </a:r>
            <a:r>
              <a:rPr lang="cs-CZ" sz="2600" dirty="0" err="1" smtClean="0">
                <a:solidFill>
                  <a:schemeClr val="tx1"/>
                </a:solidFill>
              </a:rPr>
              <a:t>bearing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sholder</a:t>
            </a:r>
            <a:r>
              <a:rPr lang="cs-CZ" sz="2600" dirty="0" smtClean="0">
                <a:solidFill>
                  <a:schemeClr val="tx1"/>
                </a:solidFill>
              </a:rPr>
              <a:t>.</a:t>
            </a:r>
            <a:endParaRPr lang="en-GB" sz="2600" dirty="0">
              <a:solidFill>
                <a:schemeClr val="tx1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9</a:t>
            </a:fld>
            <a:endParaRPr lang="en-GB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1268760"/>
            <a:ext cx="70567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Cartridges</a:t>
            </a:r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32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for</a:t>
            </a:r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32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firearms</a:t>
            </a:r>
            <a:endParaRPr lang="en-GB" sz="32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 bwMode="auto">
          <a:xfrm>
            <a:off x="4788024" y="2132856"/>
            <a:ext cx="3744416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rgbClr val="8C3D5C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rgbClr val="8C3D5C"/>
                </a:solidFill>
                <a:latin typeface="+mn-lt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rgbClr val="8C3D5C"/>
                </a:solidFill>
                <a:latin typeface="+mn-lt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rgbClr val="8C3D5C"/>
                </a:solidFill>
                <a:latin typeface="+mn-lt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8C3D5C"/>
                </a:solidFill>
                <a:latin typeface="+mn-lt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8C3D5C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8C3D5C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8C3D5C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8C3D5C"/>
                </a:solidFill>
                <a:latin typeface="+mn-lt"/>
              </a:defRPr>
            </a:lvl9pPr>
          </a:lstStyle>
          <a:p>
            <a:pPr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>
                <a:solidFill>
                  <a:schemeClr val="tx1"/>
                </a:solidFill>
              </a:rPr>
              <a:t>a </a:t>
            </a:r>
            <a:r>
              <a:rPr lang="cs-CZ" sz="2600" dirty="0" err="1">
                <a:solidFill>
                  <a:schemeClr val="tx1"/>
                </a:solidFill>
              </a:rPr>
              <a:t>rimfire</a:t>
            </a:r>
            <a:endParaRPr lang="cs-CZ" sz="2600" dirty="0">
              <a:solidFill>
                <a:schemeClr val="tx1"/>
              </a:solidFill>
            </a:endParaRPr>
          </a:p>
          <a:p>
            <a:pPr lvl="1"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>
                <a:solidFill>
                  <a:schemeClr val="tx1"/>
                </a:solidFill>
              </a:rPr>
              <a:t>a </a:t>
            </a:r>
            <a:r>
              <a:rPr lang="cs-CZ" sz="2600" dirty="0" err="1">
                <a:solidFill>
                  <a:schemeClr val="tx1"/>
                </a:solidFill>
              </a:rPr>
              <a:t>ball</a:t>
            </a:r>
            <a:r>
              <a:rPr lang="cs-CZ" sz="2600" dirty="0">
                <a:solidFill>
                  <a:schemeClr val="tx1"/>
                </a:solidFill>
              </a:rPr>
              <a:t>,</a:t>
            </a:r>
          </a:p>
          <a:p>
            <a:pPr lvl="1"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>
                <a:solidFill>
                  <a:schemeClr val="tx1"/>
                </a:solidFill>
              </a:rPr>
              <a:t>a </a:t>
            </a:r>
            <a:r>
              <a:rPr lang="cs-CZ" sz="2600" dirty="0" err="1">
                <a:solidFill>
                  <a:schemeClr val="tx1"/>
                </a:solidFill>
              </a:rPr>
              <a:t>shotgun</a:t>
            </a:r>
            <a:r>
              <a:rPr lang="cs-CZ" sz="2600" dirty="0">
                <a:solidFill>
                  <a:schemeClr val="tx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85287038"/>
      </p:ext>
    </p:extLst>
  </p:cSld>
  <p:clrMapOvr>
    <a:masterClrMapping/>
  </p:clrMapOvr>
  <p:transition spd="slow">
    <p:wipe/>
    <p:sndAc>
      <p:stSnd>
        <p:snd r:embed="rId2" name="camera.wav"/>
      </p:stSnd>
    </p:sndAc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484784"/>
            <a:ext cx="3600400" cy="306034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>
                <a:solidFill>
                  <a:schemeClr val="tx1"/>
                </a:solidFill>
              </a:rPr>
              <a:t>for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shotguns</a:t>
            </a:r>
            <a:r>
              <a:rPr lang="cs-CZ" sz="2600" dirty="0" smtClean="0">
                <a:solidFill>
                  <a:schemeClr val="tx1"/>
                </a:solidFill>
              </a:rPr>
              <a:t>:</a:t>
            </a:r>
          </a:p>
          <a:p>
            <a:pPr lvl="1"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>
                <a:solidFill>
                  <a:schemeClr val="tx1"/>
                </a:solidFill>
              </a:rPr>
              <a:t>with</a:t>
            </a:r>
            <a:r>
              <a:rPr lang="cs-CZ" sz="2600" dirty="0" smtClean="0">
                <a:solidFill>
                  <a:schemeClr val="tx1"/>
                </a:solidFill>
              </a:rPr>
              <a:t> a single shot, </a:t>
            </a:r>
          </a:p>
          <a:p>
            <a:pPr lvl="1"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>
                <a:solidFill>
                  <a:schemeClr val="tx1"/>
                </a:solidFill>
              </a:rPr>
              <a:t>with</a:t>
            </a:r>
            <a:r>
              <a:rPr lang="cs-CZ" sz="2600" dirty="0" smtClean="0">
                <a:solidFill>
                  <a:schemeClr val="tx1"/>
                </a:solidFill>
              </a:rPr>
              <a:t> a </a:t>
            </a:r>
            <a:r>
              <a:rPr lang="cs-CZ" sz="2600" dirty="0" err="1" smtClean="0">
                <a:solidFill>
                  <a:schemeClr val="tx1"/>
                </a:solidFill>
              </a:rPr>
              <a:t>mass</a:t>
            </a:r>
            <a:r>
              <a:rPr lang="cs-CZ" sz="2600" dirty="0" smtClean="0">
                <a:solidFill>
                  <a:schemeClr val="tx1"/>
                </a:solidFill>
              </a:rPr>
              <a:t> shot,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>
                <a:solidFill>
                  <a:schemeClr val="tx1"/>
                </a:solidFill>
              </a:rPr>
              <a:t>pistols</a:t>
            </a:r>
            <a:r>
              <a:rPr lang="cs-CZ" sz="2600" dirty="0" smtClean="0">
                <a:solidFill>
                  <a:schemeClr val="tx1"/>
                </a:solidFill>
              </a:rPr>
              <a:t> and </a:t>
            </a:r>
            <a:r>
              <a:rPr lang="cs-CZ" sz="2600" dirty="0" err="1" smtClean="0">
                <a:solidFill>
                  <a:schemeClr val="tx1"/>
                </a:solidFill>
              </a:rPr>
              <a:t>revolvers</a:t>
            </a:r>
            <a:r>
              <a:rPr lang="cs-CZ" sz="2600" dirty="0" smtClean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10</a:t>
            </a:fld>
            <a:endParaRPr lang="en-GB">
              <a:solidFill>
                <a:schemeClr val="tx1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4572000" y="1484784"/>
            <a:ext cx="3600400" cy="30603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rgbClr val="8C3D5C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rgbClr val="8C3D5C"/>
                </a:solidFill>
                <a:latin typeface="+mn-lt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rgbClr val="8C3D5C"/>
                </a:solidFill>
                <a:latin typeface="+mn-lt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rgbClr val="8C3D5C"/>
                </a:solidFill>
                <a:latin typeface="+mn-lt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8C3D5C"/>
                </a:solidFill>
                <a:latin typeface="+mn-lt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8C3D5C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8C3D5C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8C3D5C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8C3D5C"/>
                </a:solidFill>
                <a:latin typeface="+mn-lt"/>
              </a:defRPr>
            </a:lvl9pPr>
          </a:lstStyle>
          <a:p>
            <a:pPr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kern="0" dirty="0" err="1" smtClean="0">
                <a:solidFill>
                  <a:schemeClr val="tx1"/>
                </a:solidFill>
              </a:rPr>
              <a:t>charge</a:t>
            </a:r>
            <a:r>
              <a:rPr lang="cs-CZ" sz="2600" kern="0" dirty="0" smtClean="0">
                <a:solidFill>
                  <a:schemeClr val="tx1"/>
                </a:solidFill>
              </a:rPr>
              <a:t> </a:t>
            </a:r>
            <a:r>
              <a:rPr lang="cs-CZ" sz="2600" kern="0" dirty="0" err="1" smtClean="0">
                <a:solidFill>
                  <a:schemeClr val="tx1"/>
                </a:solidFill>
              </a:rPr>
              <a:t>for</a:t>
            </a:r>
            <a:r>
              <a:rPr lang="cs-CZ" sz="2600" kern="0" dirty="0" smtClean="0">
                <a:solidFill>
                  <a:schemeClr val="tx1"/>
                </a:solidFill>
              </a:rPr>
              <a:t> </a:t>
            </a:r>
            <a:r>
              <a:rPr lang="cs-CZ" sz="2600" kern="0" dirty="0" err="1" smtClean="0">
                <a:solidFill>
                  <a:schemeClr val="tx1"/>
                </a:solidFill>
              </a:rPr>
              <a:t>nail</a:t>
            </a:r>
            <a:r>
              <a:rPr lang="cs-CZ" sz="2600" kern="0" dirty="0" smtClean="0">
                <a:solidFill>
                  <a:schemeClr val="tx1"/>
                </a:solidFill>
              </a:rPr>
              <a:t> unit:</a:t>
            </a:r>
          </a:p>
          <a:p>
            <a:pPr lvl="1"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kern="0" dirty="0" smtClean="0">
                <a:solidFill>
                  <a:schemeClr val="tx1"/>
                </a:solidFill>
              </a:rPr>
              <a:t>a </a:t>
            </a:r>
            <a:r>
              <a:rPr lang="cs-CZ" sz="2600" kern="0" dirty="0" err="1" smtClean="0">
                <a:solidFill>
                  <a:schemeClr val="tx1"/>
                </a:solidFill>
              </a:rPr>
              <a:t>rimfire</a:t>
            </a:r>
            <a:r>
              <a:rPr lang="cs-CZ" sz="2600" kern="0" dirty="0" smtClean="0">
                <a:solidFill>
                  <a:schemeClr val="tx1"/>
                </a:solidFill>
              </a:rPr>
              <a:t>, </a:t>
            </a:r>
          </a:p>
          <a:p>
            <a:pPr lvl="1"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kern="0" dirty="0" smtClean="0">
                <a:solidFill>
                  <a:schemeClr val="tx1"/>
                </a:solidFill>
              </a:rPr>
              <a:t>a superior.</a:t>
            </a:r>
            <a:endParaRPr lang="en-GB" sz="2600" kern="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5287038"/>
      </p:ext>
    </p:extLst>
  </p:cSld>
  <p:clrMapOvr>
    <a:masterClrMapping/>
  </p:clrMapOvr>
  <p:transition spd="slow">
    <p:wipe/>
    <p:sndAc>
      <p:stSnd>
        <p:snd r:embed="rId2" name="camera.wav"/>
      </p:stSnd>
    </p:sndAc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484784"/>
            <a:ext cx="4032448" cy="3456384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>
                <a:solidFill>
                  <a:schemeClr val="tx1"/>
                </a:solidFill>
              </a:rPr>
              <a:t>for</a:t>
            </a:r>
            <a:r>
              <a:rPr lang="cs-CZ" sz="2600" dirty="0" smtClean="0">
                <a:solidFill>
                  <a:schemeClr val="tx1"/>
                </a:solidFill>
              </a:rPr>
              <a:t> air </a:t>
            </a:r>
            <a:r>
              <a:rPr lang="cs-CZ" sz="2600" dirty="0" err="1" smtClean="0">
                <a:solidFill>
                  <a:schemeClr val="tx1"/>
                </a:solidFill>
              </a:rPr>
              <a:t>guns</a:t>
            </a:r>
            <a:endParaRPr lang="cs-CZ" sz="2600" dirty="0" smtClean="0">
              <a:solidFill>
                <a:schemeClr val="tx1"/>
              </a:solidFill>
            </a:endParaRPr>
          </a:p>
          <a:p>
            <a:pPr lvl="1"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smtClean="0">
                <a:solidFill>
                  <a:schemeClr val="tx1"/>
                </a:solidFill>
              </a:rPr>
              <a:t>diabolo, </a:t>
            </a:r>
          </a:p>
          <a:p>
            <a:pPr lvl="1"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>
                <a:solidFill>
                  <a:schemeClr val="tx1"/>
                </a:solidFill>
              </a:rPr>
              <a:t>pellets</a:t>
            </a:r>
            <a:r>
              <a:rPr lang="cs-CZ" sz="2600" dirty="0" smtClean="0">
                <a:solidFill>
                  <a:schemeClr val="tx1"/>
                </a:solidFill>
              </a:rPr>
              <a:t>, </a:t>
            </a:r>
          </a:p>
          <a:p>
            <a:pPr lvl="1"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>
                <a:solidFill>
                  <a:schemeClr val="tx1"/>
                </a:solidFill>
              </a:rPr>
              <a:t>bolts</a:t>
            </a:r>
            <a:r>
              <a:rPr lang="cs-CZ" sz="2600" dirty="0" smtClean="0">
                <a:solidFill>
                  <a:schemeClr val="tx1"/>
                </a:solidFill>
              </a:rPr>
              <a:t>,</a:t>
            </a:r>
          </a:p>
          <a:p>
            <a:pPr lvl="1"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>
                <a:solidFill>
                  <a:schemeClr val="tx1"/>
                </a:solidFill>
              </a:rPr>
              <a:t>shots</a:t>
            </a:r>
            <a:r>
              <a:rPr lang="cs-CZ" sz="2600" dirty="0" smtClean="0">
                <a:solidFill>
                  <a:schemeClr val="tx1"/>
                </a:solidFill>
              </a:rPr>
              <a:t> of </a:t>
            </a:r>
            <a:r>
              <a:rPr lang="cs-CZ" sz="2600" dirty="0" err="1" smtClean="0">
                <a:solidFill>
                  <a:schemeClr val="tx1"/>
                </a:solidFill>
              </a:rPr>
              <a:t>different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shapes</a:t>
            </a:r>
            <a:r>
              <a:rPr lang="cs-CZ" sz="2600" dirty="0" smtClean="0">
                <a:solidFill>
                  <a:schemeClr val="tx1"/>
                </a:solidFill>
              </a:rPr>
              <a:t>. </a:t>
            </a:r>
            <a:endParaRPr lang="en-GB" sz="2600" dirty="0">
              <a:solidFill>
                <a:schemeClr val="tx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11</a:t>
            </a:fld>
            <a:endParaRPr lang="en-GB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556792"/>
            <a:ext cx="3384376" cy="3221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5287038"/>
      </p:ext>
    </p:extLst>
  </p:cSld>
  <p:clrMapOvr>
    <a:masterClrMapping/>
  </p:clrMapOvr>
  <p:transition spd="slow">
    <p:wipe/>
    <p:sndAc>
      <p:stSnd>
        <p:snd r:embed="rId3" name="camera.wav"/>
      </p:stSnd>
    </p:sndAc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772816"/>
            <a:ext cx="7344816" cy="446449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>
                <a:solidFill>
                  <a:schemeClr val="tx1"/>
                </a:solidFill>
              </a:rPr>
              <a:t>Cartridges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rifles</a:t>
            </a:r>
            <a:r>
              <a:rPr lang="cs-CZ" sz="2600" dirty="0" smtClean="0">
                <a:solidFill>
                  <a:schemeClr val="tx1"/>
                </a:solidFill>
              </a:rPr>
              <a:t> are </a:t>
            </a:r>
            <a:r>
              <a:rPr lang="cs-CZ" sz="2600" dirty="0" err="1" smtClean="0">
                <a:solidFill>
                  <a:schemeClr val="tx1"/>
                </a:solidFill>
              </a:rPr>
              <a:t>intended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for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hunting</a:t>
            </a:r>
            <a:r>
              <a:rPr lang="cs-CZ" sz="2600" dirty="0" smtClean="0">
                <a:solidFill>
                  <a:schemeClr val="tx1"/>
                </a:solidFill>
              </a:rPr>
              <a:t> and </a:t>
            </a:r>
            <a:r>
              <a:rPr lang="cs-CZ" sz="2600" dirty="0" err="1" smtClean="0">
                <a:solidFill>
                  <a:schemeClr val="tx1"/>
                </a:solidFill>
              </a:rPr>
              <a:t>sports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purposes</a:t>
            </a:r>
            <a:r>
              <a:rPr lang="cs-CZ" sz="2600" dirty="0" smtClean="0">
                <a:solidFill>
                  <a:schemeClr val="tx1"/>
                </a:solidFill>
              </a:rPr>
              <a:t>. 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>
                <a:solidFill>
                  <a:schemeClr val="tx1"/>
                </a:solidFill>
              </a:rPr>
              <a:t>Cartridges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rifles</a:t>
            </a:r>
            <a:r>
              <a:rPr lang="cs-CZ" sz="2600" dirty="0" smtClean="0">
                <a:solidFill>
                  <a:schemeClr val="tx1"/>
                </a:solidFill>
              </a:rPr>
              <a:t>  </a:t>
            </a:r>
            <a:r>
              <a:rPr lang="cs-CZ" sz="2600" dirty="0" err="1" smtClean="0">
                <a:solidFill>
                  <a:schemeClr val="tx1"/>
                </a:solidFill>
              </a:rPr>
              <a:t>used</a:t>
            </a:r>
            <a:r>
              <a:rPr lang="cs-CZ" sz="2600" dirty="0" smtClean="0">
                <a:solidFill>
                  <a:schemeClr val="tx1"/>
                </a:solidFill>
              </a:rPr>
              <a:t> to </a:t>
            </a:r>
            <a:r>
              <a:rPr lang="cs-CZ" sz="2600" dirty="0" err="1" smtClean="0">
                <a:solidFill>
                  <a:schemeClr val="tx1"/>
                </a:solidFill>
              </a:rPr>
              <a:t>be</a:t>
            </a:r>
            <a:r>
              <a:rPr lang="cs-CZ" sz="2600" dirty="0" smtClean="0">
                <a:solidFill>
                  <a:schemeClr val="tx1"/>
                </a:solidFill>
              </a:rPr>
              <a:t>  </a:t>
            </a:r>
            <a:r>
              <a:rPr lang="cs-CZ" sz="2600" dirty="0" err="1" smtClean="0">
                <a:solidFill>
                  <a:schemeClr val="tx1"/>
                </a:solidFill>
              </a:rPr>
              <a:t>exclusively</a:t>
            </a:r>
            <a:r>
              <a:rPr lang="cs-CZ" sz="2600" dirty="0" smtClean="0">
                <a:solidFill>
                  <a:schemeClr val="tx1"/>
                </a:solidFill>
              </a:rPr>
              <a:t> in </a:t>
            </a:r>
            <a:r>
              <a:rPr lang="cs-CZ" sz="2600" dirty="0" err="1" smtClean="0">
                <a:solidFill>
                  <a:schemeClr val="tx1"/>
                </a:solidFill>
              </a:rPr>
              <a:t>arms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with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rifled</a:t>
            </a:r>
            <a:r>
              <a:rPr lang="cs-CZ" sz="2600" dirty="0" smtClean="0">
                <a:solidFill>
                  <a:schemeClr val="tx1"/>
                </a:solidFill>
              </a:rPr>
              <a:t> bore. 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>
                <a:solidFill>
                  <a:schemeClr val="tx1"/>
                </a:solidFill>
              </a:rPr>
              <a:t>Cartridge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into</a:t>
            </a:r>
            <a:r>
              <a:rPr lang="cs-CZ" sz="2600" dirty="0" smtClean="0">
                <a:solidFill>
                  <a:schemeClr val="tx1"/>
                </a:solidFill>
              </a:rPr>
              <a:t> rifle </a:t>
            </a:r>
            <a:r>
              <a:rPr lang="cs-CZ" sz="2600" dirty="0" err="1" smtClean="0">
                <a:solidFill>
                  <a:schemeClr val="tx1"/>
                </a:solidFill>
              </a:rPr>
              <a:t>consists</a:t>
            </a:r>
            <a:r>
              <a:rPr lang="cs-CZ" sz="2600" dirty="0" smtClean="0">
                <a:solidFill>
                  <a:schemeClr val="tx1"/>
                </a:solidFill>
              </a:rPr>
              <a:t> of case </a:t>
            </a:r>
            <a:r>
              <a:rPr lang="cs-CZ" sz="2600" dirty="0" err="1" smtClean="0">
                <a:solidFill>
                  <a:schemeClr val="tx1"/>
                </a:solidFill>
              </a:rPr>
              <a:t>cartridge</a:t>
            </a:r>
            <a:r>
              <a:rPr lang="cs-CZ" sz="2600" dirty="0" smtClean="0">
                <a:solidFill>
                  <a:schemeClr val="tx1"/>
                </a:solidFill>
              </a:rPr>
              <a:t>, </a:t>
            </a:r>
            <a:r>
              <a:rPr lang="cs-CZ" sz="2600" dirty="0" err="1" smtClean="0">
                <a:solidFill>
                  <a:schemeClr val="tx1"/>
                </a:solidFill>
              </a:rPr>
              <a:t>primers</a:t>
            </a:r>
            <a:r>
              <a:rPr lang="cs-CZ" sz="2600" dirty="0" smtClean="0">
                <a:solidFill>
                  <a:schemeClr val="tx1"/>
                </a:solidFill>
              </a:rPr>
              <a:t>, </a:t>
            </a:r>
            <a:r>
              <a:rPr lang="cs-CZ" sz="2600" dirty="0" err="1" smtClean="0">
                <a:solidFill>
                  <a:schemeClr val="tx1"/>
                </a:solidFill>
              </a:rPr>
              <a:t>propellant</a:t>
            </a:r>
            <a:r>
              <a:rPr lang="cs-CZ" sz="2600" dirty="0" smtClean="0">
                <a:solidFill>
                  <a:schemeClr val="tx1"/>
                </a:solidFill>
              </a:rPr>
              <a:t> and </a:t>
            </a:r>
            <a:r>
              <a:rPr lang="cs-CZ" sz="2600" dirty="0" err="1" smtClean="0">
                <a:solidFill>
                  <a:schemeClr val="tx1"/>
                </a:solidFill>
              </a:rPr>
              <a:t>projectiles</a:t>
            </a:r>
            <a:r>
              <a:rPr lang="cs-CZ" sz="2600" dirty="0" smtClean="0">
                <a:solidFill>
                  <a:schemeClr val="tx1"/>
                </a:solidFill>
              </a:rPr>
              <a:t>. </a:t>
            </a:r>
            <a:endParaRPr lang="en-GB" sz="2600" dirty="0">
              <a:solidFill>
                <a:schemeClr val="tx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12</a:t>
            </a:fld>
            <a:endParaRPr lang="en-GB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1268760"/>
            <a:ext cx="70567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Cartridges</a:t>
            </a:r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32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for</a:t>
            </a:r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32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firearms</a:t>
            </a:r>
            <a:endParaRPr lang="en-GB" sz="32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85287038"/>
      </p:ext>
    </p:extLst>
  </p:cSld>
  <p:clrMapOvr>
    <a:masterClrMapping/>
  </p:clrMapOvr>
  <p:transition spd="slow">
    <p:wipe/>
    <p:sndAc>
      <p:stSnd>
        <p:snd r:embed="rId3" name="camera.wav"/>
      </p:stSnd>
    </p:sndAc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13</a:t>
            </a:fld>
            <a:endParaRPr lang="en-GB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379" y="1340768"/>
            <a:ext cx="5330917" cy="5296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97072945"/>
      </p:ext>
    </p:extLst>
  </p:cSld>
  <p:clrMapOvr>
    <a:masterClrMapping/>
  </p:clrMapOvr>
  <p:transition spd="slow">
    <p:wipe/>
    <p:sndAc>
      <p:stSnd>
        <p:snd r:embed="rId2" name="camera.wav"/>
      </p:stSnd>
    </p:sndAc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323528" y="3022352"/>
            <a:ext cx="8568952" cy="1126728"/>
          </a:xfrm>
        </p:spPr>
        <p:txBody>
          <a:bodyPr/>
          <a:lstStyle/>
          <a:p>
            <a:r>
              <a:rPr lang="cs-CZ" sz="66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Classification</a:t>
            </a:r>
            <a:r>
              <a:rPr lang="cs-CZ" sz="6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of CARTRIDGE</a:t>
            </a:r>
            <a:endParaRPr lang="en-GB" sz="6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699219"/>
      </p:ext>
    </p:extLst>
  </p:cSld>
  <p:clrMapOvr>
    <a:masterClrMapping/>
  </p:clrMapOvr>
  <p:transition spd="slow">
    <p:wipe/>
    <p:sndAc>
      <p:stSnd>
        <p:snd r:embed="rId2" name="camera.wav"/>
      </p:stSnd>
    </p:sndAc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484784"/>
            <a:ext cx="7272808" cy="4464496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sz="2600" dirty="0" err="1" smtClean="0">
                <a:solidFill>
                  <a:schemeClr val="tx1"/>
                </a:solidFill>
              </a:rPr>
              <a:t>According</a:t>
            </a:r>
            <a:r>
              <a:rPr lang="cs-CZ" sz="2600" dirty="0" smtClean="0">
                <a:solidFill>
                  <a:schemeClr val="tx1"/>
                </a:solidFill>
              </a:rPr>
              <a:t> to </a:t>
            </a:r>
            <a:r>
              <a:rPr lang="cs-CZ" sz="2600" dirty="0" err="1" smtClean="0">
                <a:solidFill>
                  <a:schemeClr val="tx1"/>
                </a:solidFill>
              </a:rPr>
              <a:t>shape</a:t>
            </a:r>
            <a:r>
              <a:rPr lang="cs-CZ" sz="2600" dirty="0" smtClean="0">
                <a:solidFill>
                  <a:schemeClr val="tx1"/>
                </a:solidFill>
              </a:rPr>
              <a:t> :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smtClean="0">
                <a:solidFill>
                  <a:schemeClr val="tx1"/>
                </a:solidFill>
              </a:rPr>
              <a:t>a </a:t>
            </a:r>
            <a:r>
              <a:rPr lang="cs-CZ" sz="2600" dirty="0" err="1" smtClean="0">
                <a:solidFill>
                  <a:schemeClr val="tx1"/>
                </a:solidFill>
              </a:rPr>
              <a:t>cylindrical</a:t>
            </a:r>
            <a:r>
              <a:rPr lang="cs-CZ" sz="2600" dirty="0" smtClean="0">
                <a:solidFill>
                  <a:schemeClr val="tx1"/>
                </a:solidFill>
              </a:rPr>
              <a:t>,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smtClean="0">
                <a:solidFill>
                  <a:schemeClr val="tx1"/>
                </a:solidFill>
              </a:rPr>
              <a:t>a </a:t>
            </a:r>
            <a:r>
              <a:rPr lang="cs-CZ" sz="2600" dirty="0" err="1" smtClean="0">
                <a:solidFill>
                  <a:schemeClr val="tx1"/>
                </a:solidFill>
              </a:rPr>
              <a:t>conical</a:t>
            </a:r>
            <a:r>
              <a:rPr lang="cs-CZ" sz="2600" dirty="0" smtClean="0">
                <a:solidFill>
                  <a:schemeClr val="tx1"/>
                </a:solidFill>
              </a:rPr>
              <a:t>,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smtClean="0">
                <a:solidFill>
                  <a:schemeClr val="tx1"/>
                </a:solidFill>
              </a:rPr>
              <a:t>a </a:t>
            </a:r>
            <a:r>
              <a:rPr lang="cs-CZ" sz="2600" dirty="0" err="1" smtClean="0">
                <a:solidFill>
                  <a:schemeClr val="tx1"/>
                </a:solidFill>
              </a:rPr>
              <a:t>composite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cone</a:t>
            </a:r>
            <a:r>
              <a:rPr lang="cs-CZ" sz="2600" dirty="0" smtClean="0">
                <a:solidFill>
                  <a:schemeClr val="tx1"/>
                </a:solidFill>
              </a:rPr>
              <a:t>,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smtClean="0">
                <a:solidFill>
                  <a:schemeClr val="tx1"/>
                </a:solidFill>
              </a:rPr>
              <a:t>a </a:t>
            </a:r>
            <a:r>
              <a:rPr lang="cs-CZ" sz="2600" dirty="0" err="1" smtClean="0">
                <a:solidFill>
                  <a:schemeClr val="tx1"/>
                </a:solidFill>
              </a:rPr>
              <a:t>bottles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with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neck</a:t>
            </a:r>
            <a:r>
              <a:rPr lang="cs-CZ" sz="2600" dirty="0" smtClean="0">
                <a:solidFill>
                  <a:schemeClr val="tx1"/>
                </a:solidFill>
              </a:rPr>
              <a:t>.</a:t>
            </a:r>
            <a:endParaRPr lang="en-GB" sz="2600" dirty="0">
              <a:solidFill>
                <a:schemeClr val="tx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15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5287038"/>
      </p:ext>
    </p:extLst>
  </p:cSld>
  <p:clrMapOvr>
    <a:masterClrMapping/>
  </p:clrMapOvr>
  <p:transition spd="slow">
    <p:wipe/>
    <p:sndAc>
      <p:stSnd>
        <p:snd r:embed="rId3" name="camera.wav"/>
      </p:stSnd>
    </p:sndAc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484784"/>
            <a:ext cx="7272808" cy="446449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 smtClean="0">
                <a:solidFill>
                  <a:schemeClr val="tx1"/>
                </a:solidFill>
              </a:rPr>
              <a:t>According</a:t>
            </a:r>
            <a:r>
              <a:rPr lang="cs-CZ" sz="2600" dirty="0" smtClean="0">
                <a:solidFill>
                  <a:schemeClr val="tx1"/>
                </a:solidFill>
              </a:rPr>
              <a:t> to </a:t>
            </a:r>
            <a:r>
              <a:rPr lang="cs-CZ" sz="2600" dirty="0" err="1" smtClean="0">
                <a:solidFill>
                  <a:schemeClr val="tx1"/>
                </a:solidFill>
              </a:rPr>
              <a:t>shape</a:t>
            </a:r>
            <a:r>
              <a:rPr lang="cs-CZ" sz="2600" dirty="0" smtClean="0">
                <a:solidFill>
                  <a:schemeClr val="tx1"/>
                </a:solidFill>
              </a:rPr>
              <a:t> of case </a:t>
            </a:r>
            <a:r>
              <a:rPr lang="cs-CZ" sz="2600" dirty="0" err="1" smtClean="0">
                <a:solidFill>
                  <a:schemeClr val="tx1"/>
                </a:solidFill>
              </a:rPr>
              <a:t>cartridge</a:t>
            </a:r>
            <a:r>
              <a:rPr lang="cs-CZ" sz="2600" dirty="0" smtClean="0">
                <a:solidFill>
                  <a:schemeClr val="tx1"/>
                </a:solidFill>
              </a:rPr>
              <a:t>: 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>
                <a:solidFill>
                  <a:schemeClr val="tx1"/>
                </a:solidFill>
              </a:rPr>
              <a:t>an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amarginal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cartridge</a:t>
            </a:r>
            <a:r>
              <a:rPr lang="cs-CZ" sz="2600" dirty="0" smtClean="0">
                <a:solidFill>
                  <a:schemeClr val="tx1"/>
                </a:solidFill>
              </a:rPr>
              <a:t>, 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smtClean="0">
                <a:solidFill>
                  <a:schemeClr val="tx1"/>
                </a:solidFill>
              </a:rPr>
              <a:t>a </a:t>
            </a:r>
            <a:r>
              <a:rPr lang="cs-CZ" sz="2600" dirty="0" err="1" smtClean="0">
                <a:solidFill>
                  <a:schemeClr val="tx1"/>
                </a:solidFill>
              </a:rPr>
              <a:t>cartridge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borderless</a:t>
            </a:r>
            <a:r>
              <a:rPr lang="cs-CZ" sz="2600" dirty="0" smtClean="0">
                <a:solidFill>
                  <a:schemeClr val="tx1"/>
                </a:solidFill>
              </a:rPr>
              <a:t>,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smtClean="0">
                <a:solidFill>
                  <a:schemeClr val="tx1"/>
                </a:solidFill>
              </a:rPr>
              <a:t>a </a:t>
            </a:r>
            <a:r>
              <a:rPr lang="cs-CZ" sz="2600" dirty="0" err="1" smtClean="0">
                <a:solidFill>
                  <a:schemeClr val="tx1"/>
                </a:solidFill>
              </a:rPr>
              <a:t>cartridge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with</a:t>
            </a:r>
            <a:r>
              <a:rPr lang="cs-CZ" sz="2600" dirty="0" smtClean="0">
                <a:solidFill>
                  <a:schemeClr val="tx1"/>
                </a:solidFill>
              </a:rPr>
              <a:t>  a </a:t>
            </a:r>
            <a:r>
              <a:rPr lang="cs-CZ" sz="2600" dirty="0" err="1" smtClean="0">
                <a:solidFill>
                  <a:schemeClr val="tx1"/>
                </a:solidFill>
              </a:rPr>
              <a:t>bearing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sholder</a:t>
            </a:r>
            <a:r>
              <a:rPr lang="cs-CZ" sz="2600" dirty="0" smtClean="0">
                <a:solidFill>
                  <a:schemeClr val="tx1"/>
                </a:solidFill>
              </a:rPr>
              <a:t>.</a:t>
            </a:r>
            <a:endParaRPr lang="en-GB" sz="2600" dirty="0">
              <a:solidFill>
                <a:schemeClr val="tx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287038"/>
      </p:ext>
    </p:extLst>
  </p:cSld>
  <p:clrMapOvr>
    <a:masterClrMapping/>
  </p:clrMapOvr>
  <p:transition spd="slow">
    <p:wipe/>
    <p:sndAc>
      <p:stSnd>
        <p:snd r:embed="rId3" name="camera.wav"/>
      </p:stSnd>
    </p:sndAc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484784"/>
            <a:ext cx="7272808" cy="446449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>
                <a:solidFill>
                  <a:schemeClr val="tx1"/>
                </a:solidFill>
              </a:rPr>
              <a:t>According</a:t>
            </a:r>
            <a:r>
              <a:rPr lang="cs-CZ" sz="2600" dirty="0" smtClean="0">
                <a:solidFill>
                  <a:schemeClr val="tx1"/>
                </a:solidFill>
              </a:rPr>
              <a:t> to </a:t>
            </a: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method</a:t>
            </a:r>
            <a:r>
              <a:rPr lang="cs-CZ" sz="2600" dirty="0" smtClean="0">
                <a:solidFill>
                  <a:schemeClr val="tx1"/>
                </a:solidFill>
              </a:rPr>
              <a:t> of </a:t>
            </a:r>
            <a:r>
              <a:rPr lang="cs-CZ" sz="2600" dirty="0" err="1" smtClean="0">
                <a:solidFill>
                  <a:schemeClr val="tx1"/>
                </a:solidFill>
              </a:rPr>
              <a:t>placement</a:t>
            </a:r>
            <a:r>
              <a:rPr lang="cs-CZ" sz="2600" dirty="0" smtClean="0">
                <a:solidFill>
                  <a:schemeClr val="tx1"/>
                </a:solidFill>
              </a:rPr>
              <a:t>  </a:t>
            </a:r>
            <a:r>
              <a:rPr lang="cs-CZ" sz="2600" dirty="0" err="1" smtClean="0">
                <a:solidFill>
                  <a:schemeClr val="tx1"/>
                </a:solidFill>
              </a:rPr>
              <a:t>primer</a:t>
            </a:r>
            <a:r>
              <a:rPr lang="cs-CZ" sz="2600" dirty="0" smtClean="0">
                <a:solidFill>
                  <a:schemeClr val="tx1"/>
                </a:solidFill>
              </a:rPr>
              <a:t>: 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smtClean="0">
                <a:solidFill>
                  <a:schemeClr val="tx1"/>
                </a:solidFill>
              </a:rPr>
              <a:t>of superior </a:t>
            </a:r>
            <a:r>
              <a:rPr lang="cs-CZ" sz="2600" dirty="0" err="1" smtClean="0">
                <a:solidFill>
                  <a:schemeClr val="tx1"/>
                </a:solidFill>
              </a:rPr>
              <a:t>where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wheep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anvil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is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formed</a:t>
            </a:r>
            <a:r>
              <a:rPr lang="cs-CZ" sz="2600" dirty="0" smtClean="0">
                <a:solidFill>
                  <a:schemeClr val="tx1"/>
                </a:solidFill>
              </a:rPr>
              <a:t> in </a:t>
            </a: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bottom</a:t>
            </a:r>
            <a:r>
              <a:rPr lang="cs-CZ" sz="2600" dirty="0" smtClean="0">
                <a:solidFill>
                  <a:schemeClr val="tx1"/>
                </a:solidFill>
              </a:rPr>
              <a:t> of </a:t>
            </a: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cartridge</a:t>
            </a:r>
            <a:r>
              <a:rPr lang="cs-CZ" sz="2600" dirty="0" smtClean="0">
                <a:solidFill>
                  <a:schemeClr val="tx1"/>
                </a:solidFill>
              </a:rPr>
              <a:t>,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>
                <a:solidFill>
                  <a:schemeClr val="tx1"/>
                </a:solidFill>
              </a:rPr>
              <a:t>o</a:t>
            </a:r>
            <a:r>
              <a:rPr lang="cs-CZ" sz="2600" dirty="0" smtClean="0">
                <a:solidFill>
                  <a:schemeClr val="tx1"/>
                </a:solidFill>
              </a:rPr>
              <a:t>f superior </a:t>
            </a:r>
            <a:r>
              <a:rPr lang="cs-CZ" sz="2600" dirty="0" err="1" smtClean="0">
                <a:solidFill>
                  <a:schemeClr val="tx1"/>
                </a:solidFill>
              </a:rPr>
              <a:t>where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anvil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is</a:t>
            </a:r>
            <a:r>
              <a:rPr lang="cs-CZ" sz="2600" dirty="0" smtClean="0">
                <a:solidFill>
                  <a:schemeClr val="tx1"/>
                </a:solidFill>
              </a:rPr>
              <a:t> a </a:t>
            </a:r>
            <a:r>
              <a:rPr lang="cs-CZ" sz="2600" dirty="0" err="1" smtClean="0">
                <a:solidFill>
                  <a:schemeClr val="tx1"/>
                </a:solidFill>
              </a:rPr>
              <a:t>separate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component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embedded</a:t>
            </a:r>
            <a:r>
              <a:rPr lang="cs-CZ" sz="2600" dirty="0" smtClean="0">
                <a:solidFill>
                  <a:schemeClr val="tx1"/>
                </a:solidFill>
              </a:rPr>
              <a:t> in </a:t>
            </a:r>
            <a:r>
              <a:rPr lang="cs-CZ" sz="2600" dirty="0" err="1" smtClean="0">
                <a:solidFill>
                  <a:schemeClr val="tx1"/>
                </a:solidFill>
              </a:rPr>
              <a:t>primer</a:t>
            </a:r>
            <a:r>
              <a:rPr lang="cs-CZ" sz="2600" dirty="0" smtClean="0">
                <a:solidFill>
                  <a:schemeClr val="tx1"/>
                </a:solidFill>
              </a:rPr>
              <a:t>,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>
                <a:solidFill>
                  <a:schemeClr val="tx1"/>
                </a:solidFill>
              </a:rPr>
              <a:t>rimfre</a:t>
            </a:r>
            <a:r>
              <a:rPr lang="cs-CZ" sz="2600" dirty="0" smtClean="0">
                <a:solidFill>
                  <a:schemeClr val="tx1"/>
                </a:solidFill>
              </a:rPr>
              <a:t>, </a:t>
            </a:r>
            <a:r>
              <a:rPr lang="cs-CZ" sz="2600" dirty="0" err="1" smtClean="0">
                <a:solidFill>
                  <a:schemeClr val="tx1"/>
                </a:solidFill>
              </a:rPr>
              <a:t>when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cartridge</a:t>
            </a:r>
            <a:r>
              <a:rPr lang="cs-CZ" sz="2600" dirty="0" smtClean="0">
                <a:solidFill>
                  <a:schemeClr val="tx1"/>
                </a:solidFill>
              </a:rPr>
              <a:t> has </a:t>
            </a:r>
            <a:r>
              <a:rPr lang="cs-CZ" sz="2600" dirty="0" err="1" smtClean="0">
                <a:solidFill>
                  <a:schemeClr val="tx1"/>
                </a:solidFill>
              </a:rPr>
              <a:t>burst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composition</a:t>
            </a:r>
            <a:r>
              <a:rPr lang="cs-CZ" sz="2600" dirty="0" smtClean="0">
                <a:solidFill>
                  <a:schemeClr val="tx1"/>
                </a:solidFill>
              </a:rPr>
              <a:t>, </a:t>
            </a:r>
            <a:r>
              <a:rPr lang="cs-CZ" sz="2600" dirty="0" err="1" smtClean="0">
                <a:solidFill>
                  <a:schemeClr val="tx1"/>
                </a:solidFill>
              </a:rPr>
              <a:t>which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is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located</a:t>
            </a:r>
            <a:r>
              <a:rPr lang="cs-CZ" sz="2600" dirty="0" smtClean="0">
                <a:solidFill>
                  <a:schemeClr val="tx1"/>
                </a:solidFill>
              </a:rPr>
              <a:t> in a </a:t>
            </a:r>
            <a:r>
              <a:rPr lang="cs-CZ" sz="2600" dirty="0" err="1" smtClean="0">
                <a:solidFill>
                  <a:schemeClr val="tx1"/>
                </a:solidFill>
              </a:rPr>
              <a:t>hollow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bottom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edge</a:t>
            </a:r>
            <a:r>
              <a:rPr lang="cs-CZ" sz="2600" dirty="0" smtClean="0">
                <a:solidFill>
                  <a:schemeClr val="tx1"/>
                </a:solidFill>
              </a:rPr>
              <a:t>.</a:t>
            </a:r>
            <a:endParaRPr lang="en-GB" sz="2600" dirty="0">
              <a:solidFill>
                <a:schemeClr val="tx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287038"/>
      </p:ext>
    </p:extLst>
  </p:cSld>
  <p:clrMapOvr>
    <a:masterClrMapping/>
  </p:clrMapOvr>
  <p:transition spd="slow">
    <p:wipe/>
    <p:sndAc>
      <p:stSnd>
        <p:snd r:embed="rId3" name="camera.wav"/>
      </p:stSnd>
    </p:sndAc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484784"/>
            <a:ext cx="7560840" cy="4752528"/>
          </a:xfrm>
        </p:spPr>
        <p:txBody>
          <a:bodyPr>
            <a:noAutofit/>
          </a:bodyPr>
          <a:lstStyle/>
          <a:p>
            <a:pPr marL="487363" lvl="2" indent="-4572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>
                <a:solidFill>
                  <a:schemeClr val="tx1"/>
                </a:solidFill>
              </a:rPr>
              <a:t>Shotgun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shell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is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into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match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shape</a:t>
            </a:r>
            <a:r>
              <a:rPr lang="cs-CZ" sz="2600" dirty="0" smtClean="0">
                <a:solidFill>
                  <a:schemeClr val="tx1"/>
                </a:solidFill>
              </a:rPr>
              <a:t> and </a:t>
            </a:r>
            <a:r>
              <a:rPr lang="cs-CZ" sz="2600" dirty="0" err="1" smtClean="0">
                <a:solidFill>
                  <a:schemeClr val="tx1"/>
                </a:solidFill>
              </a:rPr>
              <a:t>external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dimensions</a:t>
            </a:r>
            <a:r>
              <a:rPr lang="cs-CZ" sz="2600" dirty="0" smtClean="0">
                <a:solidFill>
                  <a:schemeClr val="tx1"/>
                </a:solidFill>
              </a:rPr>
              <a:t> of </a:t>
            </a: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chamber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shotgun</a:t>
            </a:r>
            <a:r>
              <a:rPr lang="cs-CZ" sz="2600" dirty="0" smtClean="0">
                <a:solidFill>
                  <a:schemeClr val="tx1"/>
                </a:solidFill>
              </a:rPr>
              <a:t>. </a:t>
            </a:r>
          </a:p>
          <a:p>
            <a:pPr marL="487363" lvl="2" indent="-4572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>
                <a:solidFill>
                  <a:schemeClr val="tx1"/>
                </a:solidFill>
              </a:rPr>
              <a:t>Cartridges</a:t>
            </a:r>
            <a:r>
              <a:rPr lang="cs-CZ" sz="2600" dirty="0" smtClean="0">
                <a:solidFill>
                  <a:schemeClr val="tx1"/>
                </a:solidFill>
              </a:rPr>
              <a:t> are </a:t>
            </a:r>
            <a:r>
              <a:rPr lang="cs-CZ" sz="2600" dirty="0" err="1" smtClean="0">
                <a:solidFill>
                  <a:schemeClr val="tx1"/>
                </a:solidFill>
              </a:rPr>
              <a:t>being</a:t>
            </a:r>
            <a:r>
              <a:rPr lang="cs-CZ" sz="2600" dirty="0" smtClean="0">
                <a:solidFill>
                  <a:schemeClr val="tx1"/>
                </a:solidFill>
              </a:rPr>
              <a:t> met by </a:t>
            </a: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use of </a:t>
            </a: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mass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or</a:t>
            </a:r>
            <a:r>
              <a:rPr lang="cs-CZ" sz="2600" dirty="0" smtClean="0">
                <a:solidFill>
                  <a:schemeClr val="tx1"/>
                </a:solidFill>
              </a:rPr>
              <a:t> single shot. </a:t>
            </a:r>
          </a:p>
          <a:p>
            <a:pPr marL="487363" lvl="2" indent="-4572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>
                <a:solidFill>
                  <a:schemeClr val="tx1"/>
                </a:solidFill>
              </a:rPr>
              <a:t>Shotgun-cartridge</a:t>
            </a:r>
            <a:r>
              <a:rPr lang="cs-CZ" sz="2600" dirty="0" smtClean="0">
                <a:solidFill>
                  <a:schemeClr val="tx1"/>
                </a:solidFill>
              </a:rPr>
              <a:t> are </a:t>
            </a:r>
            <a:r>
              <a:rPr lang="cs-CZ" sz="2600" dirty="0" err="1" smtClean="0">
                <a:solidFill>
                  <a:schemeClr val="tx1"/>
                </a:solidFill>
              </a:rPr>
              <a:t>used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for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smooth</a:t>
            </a:r>
            <a:r>
              <a:rPr lang="cs-CZ" sz="2600" dirty="0" smtClean="0">
                <a:solidFill>
                  <a:schemeClr val="tx1"/>
                </a:solidFill>
              </a:rPr>
              <a:t>-bore </a:t>
            </a:r>
            <a:r>
              <a:rPr lang="cs-CZ" sz="2600" dirty="0" err="1" smtClean="0">
                <a:solidFill>
                  <a:schemeClr val="tx1"/>
                </a:solidFill>
              </a:rPr>
              <a:t>guns</a:t>
            </a:r>
            <a:r>
              <a:rPr lang="cs-CZ" sz="2600" dirty="0" smtClean="0">
                <a:solidFill>
                  <a:schemeClr val="tx1"/>
                </a:solidFill>
              </a:rPr>
              <a:t>. </a:t>
            </a:r>
          </a:p>
          <a:p>
            <a:pPr marL="487363" lvl="2" indent="-4572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>
                <a:solidFill>
                  <a:schemeClr val="tx1"/>
                </a:solidFill>
              </a:rPr>
              <a:t>Cartridges</a:t>
            </a:r>
            <a:r>
              <a:rPr lang="cs-CZ" sz="2600" dirty="0" smtClean="0">
                <a:solidFill>
                  <a:schemeClr val="tx1"/>
                </a:solidFill>
              </a:rPr>
              <a:t> to </a:t>
            </a:r>
            <a:r>
              <a:rPr lang="cs-CZ" sz="2600" dirty="0" err="1" smtClean="0">
                <a:solidFill>
                  <a:schemeClr val="tx1"/>
                </a:solidFill>
              </a:rPr>
              <a:t>mass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missile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designed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for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hunting</a:t>
            </a:r>
            <a:r>
              <a:rPr lang="cs-CZ" sz="2600" dirty="0" smtClean="0">
                <a:solidFill>
                  <a:schemeClr val="tx1"/>
                </a:solidFill>
              </a:rPr>
              <a:t> and sport </a:t>
            </a:r>
            <a:r>
              <a:rPr lang="cs-CZ" sz="2600" dirty="0" err="1" smtClean="0">
                <a:solidFill>
                  <a:schemeClr val="tx1"/>
                </a:solidFill>
              </a:rPr>
              <a:t>shooting</a:t>
            </a:r>
            <a:r>
              <a:rPr lang="cs-CZ" sz="2600" dirty="0" smtClean="0">
                <a:solidFill>
                  <a:schemeClr val="tx1"/>
                </a:solidFill>
              </a:rPr>
              <a:t>. </a:t>
            </a:r>
          </a:p>
          <a:p>
            <a:pPr marL="487363" lvl="2" indent="-4572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smtClean="0">
                <a:solidFill>
                  <a:schemeClr val="tx1"/>
                </a:solidFill>
              </a:rPr>
              <a:t>A single shot </a:t>
            </a:r>
            <a:r>
              <a:rPr lang="cs-CZ" sz="2600" dirty="0" err="1" smtClean="0">
                <a:solidFill>
                  <a:schemeClr val="tx1"/>
                </a:solidFill>
              </a:rPr>
              <a:t>is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used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for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hunting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wild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boars</a:t>
            </a:r>
            <a:r>
              <a:rPr lang="cs-CZ" sz="2600" dirty="0" smtClean="0">
                <a:solidFill>
                  <a:schemeClr val="tx1"/>
                </a:solidFill>
              </a:rPr>
              <a:t>.</a:t>
            </a:r>
            <a:endParaRPr lang="en-GB" sz="2600" dirty="0">
              <a:solidFill>
                <a:schemeClr val="tx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287038"/>
      </p:ext>
    </p:extLst>
  </p:cSld>
  <p:clrMapOvr>
    <a:masterClrMapping/>
  </p:clrMapOvr>
  <p:transition spd="slow">
    <p:wipe/>
    <p:sndAc>
      <p:stSnd>
        <p:snd r:embed="rId3" name="camera.wav"/>
      </p:stSnd>
    </p:sndAc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484784"/>
            <a:ext cx="7272808" cy="4464496"/>
          </a:xfrm>
        </p:spPr>
        <p:txBody>
          <a:bodyPr>
            <a:noAutofit/>
          </a:bodyPr>
          <a:lstStyle/>
          <a:p>
            <a:pPr marL="457200" lvl="2" indent="-4572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>
                <a:solidFill>
                  <a:schemeClr val="tx1"/>
                </a:solidFill>
              </a:rPr>
              <a:t>Cartridges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for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shotguns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have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got</a:t>
            </a:r>
            <a:r>
              <a:rPr lang="cs-CZ" sz="2600" dirty="0" smtClean="0">
                <a:solidFill>
                  <a:schemeClr val="tx1"/>
                </a:solidFill>
              </a:rPr>
              <a:t> a </a:t>
            </a:r>
            <a:r>
              <a:rPr lang="cs-CZ" sz="2600" dirty="0" err="1" smtClean="0">
                <a:solidFill>
                  <a:schemeClr val="tx1"/>
                </a:solidFill>
              </a:rPr>
              <a:t>different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structure</a:t>
            </a:r>
            <a:r>
              <a:rPr lang="cs-CZ" sz="2600" dirty="0" smtClean="0">
                <a:solidFill>
                  <a:schemeClr val="tx1"/>
                </a:solidFill>
              </a:rPr>
              <a:t>. </a:t>
            </a:r>
          </a:p>
          <a:p>
            <a:pPr marL="457200" lvl="2" indent="-4572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>
                <a:solidFill>
                  <a:schemeClr val="tx1"/>
                </a:solidFill>
              </a:rPr>
              <a:t>Primer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is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used</a:t>
            </a:r>
            <a:r>
              <a:rPr lang="cs-CZ" sz="2600" dirty="0" smtClean="0">
                <a:solidFill>
                  <a:schemeClr val="tx1"/>
                </a:solidFill>
              </a:rPr>
              <a:t> to </a:t>
            </a:r>
            <a:r>
              <a:rPr lang="cs-CZ" sz="2600" dirty="0" err="1" smtClean="0">
                <a:solidFill>
                  <a:schemeClr val="tx1"/>
                </a:solidFill>
              </a:rPr>
              <a:t>ignite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propellant</a:t>
            </a:r>
            <a:r>
              <a:rPr lang="cs-CZ" sz="2600" dirty="0" smtClean="0">
                <a:solidFill>
                  <a:schemeClr val="tx1"/>
                </a:solidFill>
              </a:rPr>
              <a:t>. </a:t>
            </a:r>
          </a:p>
          <a:p>
            <a:pPr marL="457200" lvl="2" indent="-4572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>
                <a:solidFill>
                  <a:schemeClr val="tx1"/>
                </a:solidFill>
              </a:rPr>
              <a:t>Propellant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used</a:t>
            </a:r>
            <a:r>
              <a:rPr lang="cs-CZ" sz="2600" dirty="0" smtClean="0">
                <a:solidFill>
                  <a:schemeClr val="tx1"/>
                </a:solidFill>
              </a:rPr>
              <a:t> to </a:t>
            </a:r>
            <a:r>
              <a:rPr lang="cs-CZ" sz="2600" dirty="0" err="1" smtClean="0">
                <a:solidFill>
                  <a:schemeClr val="tx1"/>
                </a:solidFill>
              </a:rPr>
              <a:t>mass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ejection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mass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or</a:t>
            </a:r>
            <a:r>
              <a:rPr lang="cs-CZ" sz="2600" dirty="0" smtClean="0">
                <a:solidFill>
                  <a:schemeClr val="tx1"/>
                </a:solidFill>
              </a:rPr>
              <a:t> a single </a:t>
            </a:r>
            <a:r>
              <a:rPr lang="cs-CZ" sz="2600" dirty="0" err="1" smtClean="0">
                <a:solidFill>
                  <a:schemeClr val="tx1"/>
                </a:solidFill>
              </a:rPr>
              <a:t>projectile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from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barrel</a:t>
            </a:r>
            <a:r>
              <a:rPr lang="cs-CZ" sz="2600" dirty="0" smtClean="0">
                <a:solidFill>
                  <a:schemeClr val="tx1"/>
                </a:solidFill>
              </a:rPr>
              <a:t> of  a </a:t>
            </a:r>
            <a:r>
              <a:rPr lang="cs-CZ" sz="2600" dirty="0" err="1" smtClean="0">
                <a:solidFill>
                  <a:schemeClr val="tx1"/>
                </a:solidFill>
              </a:rPr>
              <a:t>shotgun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at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target</a:t>
            </a:r>
            <a:r>
              <a:rPr lang="cs-CZ" sz="2600" dirty="0" smtClean="0">
                <a:solidFill>
                  <a:schemeClr val="tx1"/>
                </a:solidFill>
              </a:rPr>
              <a:t>.</a:t>
            </a:r>
          </a:p>
          <a:p>
            <a:pPr marL="457200" lvl="2" indent="-4572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>
                <a:solidFill>
                  <a:schemeClr val="tx1"/>
                </a:solidFill>
              </a:rPr>
              <a:t>Plug</a:t>
            </a:r>
            <a:r>
              <a:rPr lang="cs-CZ" sz="2600" dirty="0" smtClean="0">
                <a:solidFill>
                  <a:schemeClr val="tx1"/>
                </a:solidFill>
              </a:rPr>
              <a:t> has </a:t>
            </a:r>
            <a:r>
              <a:rPr lang="cs-CZ" sz="2600" dirty="0" err="1" smtClean="0">
                <a:solidFill>
                  <a:schemeClr val="tx1"/>
                </a:solidFill>
              </a:rPr>
              <a:t>got</a:t>
            </a:r>
            <a:r>
              <a:rPr lang="cs-CZ" sz="2600" dirty="0" smtClean="0">
                <a:solidFill>
                  <a:schemeClr val="tx1"/>
                </a:solidFill>
              </a:rPr>
              <a:t> in </a:t>
            </a: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cartridge</a:t>
            </a:r>
            <a:r>
              <a:rPr lang="cs-CZ" sz="2600" dirty="0" smtClean="0">
                <a:solidFill>
                  <a:schemeClr val="tx1"/>
                </a:solidFill>
              </a:rPr>
              <a:t> a lot of </a:t>
            </a:r>
            <a:r>
              <a:rPr lang="cs-CZ" sz="2600" dirty="0" err="1" smtClean="0">
                <a:solidFill>
                  <a:schemeClr val="tx1"/>
                </a:solidFill>
              </a:rPr>
              <a:t>functions</a:t>
            </a:r>
            <a:r>
              <a:rPr lang="cs-CZ" sz="2600" dirty="0" smtClean="0">
                <a:solidFill>
                  <a:schemeClr val="tx1"/>
                </a:solidFill>
              </a:rPr>
              <a:t>, </a:t>
            </a:r>
            <a:r>
              <a:rPr lang="cs-CZ" sz="2600" dirty="0" err="1" smtClean="0">
                <a:solidFill>
                  <a:schemeClr val="tx1"/>
                </a:solidFill>
              </a:rPr>
              <a:t>for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example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propellet</a:t>
            </a:r>
            <a:r>
              <a:rPr lang="cs-CZ" sz="2600" dirty="0" smtClean="0">
                <a:solidFill>
                  <a:schemeClr val="tx1"/>
                </a:solidFill>
              </a:rPr>
              <a:t> a shot. </a:t>
            </a:r>
          </a:p>
          <a:p>
            <a:pPr marL="457200" lvl="2" indent="-4572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smtClean="0">
                <a:solidFill>
                  <a:schemeClr val="tx1"/>
                </a:solidFill>
              </a:rPr>
              <a:t>A </a:t>
            </a:r>
            <a:r>
              <a:rPr lang="cs-CZ" sz="2600" dirty="0" err="1" smtClean="0">
                <a:solidFill>
                  <a:schemeClr val="tx1"/>
                </a:solidFill>
              </a:rPr>
              <a:t>classic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is</a:t>
            </a:r>
            <a:r>
              <a:rPr lang="cs-CZ" sz="2600" dirty="0" smtClean="0">
                <a:solidFill>
                  <a:schemeClr val="tx1"/>
                </a:solidFill>
              </a:rPr>
              <a:t> a </a:t>
            </a:r>
            <a:r>
              <a:rPr lang="cs-CZ" sz="2600" dirty="0" err="1" smtClean="0">
                <a:solidFill>
                  <a:schemeClr val="tx1"/>
                </a:solidFill>
              </a:rPr>
              <a:t>felt</a:t>
            </a:r>
            <a:r>
              <a:rPr lang="cs-CZ" sz="2600" dirty="0" smtClean="0">
                <a:solidFill>
                  <a:schemeClr val="tx1"/>
                </a:solidFill>
              </a:rPr>
              <a:t> cup. </a:t>
            </a:r>
            <a:endParaRPr lang="en-GB" sz="2600" dirty="0">
              <a:solidFill>
                <a:schemeClr val="tx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287038"/>
      </p:ext>
    </p:extLst>
  </p:cSld>
  <p:clrMapOvr>
    <a:masterClrMapping/>
  </p:clrMapOvr>
  <p:transition spd="slow">
    <p:wipe/>
    <p:sndAc>
      <p:stSnd>
        <p:snd r:embed="rId3" name="camera.wav"/>
      </p:stSnd>
    </p:sndAc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323528" y="3022352"/>
            <a:ext cx="8568952" cy="1126728"/>
          </a:xfrm>
        </p:spPr>
        <p:txBody>
          <a:bodyPr/>
          <a:lstStyle/>
          <a:p>
            <a:r>
              <a:rPr lang="cs-CZ" sz="66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quiz</a:t>
            </a:r>
            <a:endParaRPr lang="en-GB" sz="6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699219"/>
      </p:ext>
    </p:extLst>
  </p:cSld>
  <p:clrMapOvr>
    <a:masterClrMapping/>
  </p:clrMapOvr>
  <p:transition spd="slow">
    <p:wipe/>
    <p:sndAc>
      <p:stSnd>
        <p:snd r:embed="rId2" name="camera.wav"/>
      </p:stSnd>
    </p:sndAc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7704856" cy="5256584"/>
          </a:xfrm>
        </p:spPr>
        <p:txBody>
          <a:bodyPr>
            <a:normAutofit/>
          </a:bodyPr>
          <a:lstStyle/>
          <a:p>
            <a:pPr lvl="1"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>
                <a:solidFill>
                  <a:schemeClr val="tx1"/>
                </a:solidFill>
              </a:rPr>
              <a:t>From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which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parts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does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consist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cartridege</a:t>
            </a:r>
            <a:r>
              <a:rPr lang="cs-CZ" sz="2600" dirty="0" smtClean="0">
                <a:solidFill>
                  <a:schemeClr val="tx1"/>
                </a:solidFill>
              </a:rPr>
              <a:t>?</a:t>
            </a:r>
          </a:p>
          <a:p>
            <a:pPr lvl="1"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>
                <a:solidFill>
                  <a:schemeClr val="tx1"/>
                </a:solidFill>
              </a:rPr>
              <a:t>How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we</a:t>
            </a:r>
            <a:r>
              <a:rPr lang="cs-CZ" sz="2600" dirty="0" smtClean="0">
                <a:solidFill>
                  <a:schemeClr val="tx1"/>
                </a:solidFill>
              </a:rPr>
              <a:t> do </a:t>
            </a:r>
            <a:r>
              <a:rPr lang="cs-CZ" sz="2600" dirty="0" err="1" smtClean="0">
                <a:solidFill>
                  <a:schemeClr val="tx1"/>
                </a:solidFill>
              </a:rPr>
              <a:t>classify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cartridges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according</a:t>
            </a:r>
            <a:r>
              <a:rPr lang="cs-CZ" sz="2600" dirty="0" smtClean="0">
                <a:solidFill>
                  <a:schemeClr val="tx1"/>
                </a:solidFill>
              </a:rPr>
              <a:t> to </a:t>
            </a:r>
            <a:r>
              <a:rPr lang="cs-CZ" sz="2600" dirty="0" err="1" smtClean="0">
                <a:solidFill>
                  <a:schemeClr val="tx1"/>
                </a:solidFill>
              </a:rPr>
              <a:t>shooting</a:t>
            </a:r>
            <a:r>
              <a:rPr lang="cs-CZ" sz="2600" dirty="0" smtClean="0">
                <a:solidFill>
                  <a:schemeClr val="tx1"/>
                </a:solidFill>
              </a:rPr>
              <a:t>? </a:t>
            </a:r>
          </a:p>
          <a:p>
            <a:pPr lvl="1"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>
                <a:solidFill>
                  <a:schemeClr val="tx1"/>
                </a:solidFill>
              </a:rPr>
              <a:t>How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we</a:t>
            </a:r>
            <a:r>
              <a:rPr lang="cs-CZ" sz="2600" dirty="0" smtClean="0">
                <a:solidFill>
                  <a:schemeClr val="tx1"/>
                </a:solidFill>
              </a:rPr>
              <a:t> do </a:t>
            </a:r>
            <a:r>
              <a:rPr lang="cs-CZ" sz="2600" dirty="0" err="1" smtClean="0">
                <a:solidFill>
                  <a:schemeClr val="tx1"/>
                </a:solidFill>
              </a:rPr>
              <a:t>classify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cartridges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according</a:t>
            </a:r>
            <a:r>
              <a:rPr lang="cs-CZ" sz="2600" dirty="0" smtClean="0">
                <a:solidFill>
                  <a:schemeClr val="tx1"/>
                </a:solidFill>
              </a:rPr>
              <a:t> to </a:t>
            </a:r>
            <a:r>
              <a:rPr lang="cs-CZ" sz="2600" dirty="0" err="1" smtClean="0">
                <a:solidFill>
                  <a:schemeClr val="tx1"/>
                </a:solidFill>
              </a:rPr>
              <a:t>shape</a:t>
            </a:r>
            <a:r>
              <a:rPr lang="cs-CZ" sz="2600" dirty="0" smtClean="0">
                <a:solidFill>
                  <a:schemeClr val="tx1"/>
                </a:solidFill>
              </a:rPr>
              <a:t>?</a:t>
            </a:r>
          </a:p>
          <a:p>
            <a:pPr lvl="1"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>
                <a:solidFill>
                  <a:schemeClr val="tx1"/>
                </a:solidFill>
              </a:rPr>
              <a:t>How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we</a:t>
            </a:r>
            <a:r>
              <a:rPr lang="cs-CZ" sz="2600" dirty="0" smtClean="0">
                <a:solidFill>
                  <a:schemeClr val="tx1"/>
                </a:solidFill>
              </a:rPr>
              <a:t> do </a:t>
            </a:r>
            <a:r>
              <a:rPr lang="cs-CZ" sz="2600" dirty="0" err="1" smtClean="0">
                <a:solidFill>
                  <a:schemeClr val="tx1"/>
                </a:solidFill>
              </a:rPr>
              <a:t>classify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cartridges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according</a:t>
            </a:r>
            <a:r>
              <a:rPr lang="cs-CZ" sz="2600" dirty="0" smtClean="0">
                <a:solidFill>
                  <a:schemeClr val="tx1"/>
                </a:solidFill>
              </a:rPr>
              <a:t> to </a:t>
            </a:r>
            <a:r>
              <a:rPr lang="cs-CZ" sz="2600" dirty="0" err="1">
                <a:solidFill>
                  <a:schemeClr val="tx1"/>
                </a:solidFill>
              </a:rPr>
              <a:t>the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method</a:t>
            </a:r>
            <a:r>
              <a:rPr lang="cs-CZ" sz="2600" dirty="0">
                <a:solidFill>
                  <a:schemeClr val="tx1"/>
                </a:solidFill>
              </a:rPr>
              <a:t> of </a:t>
            </a:r>
            <a:r>
              <a:rPr lang="cs-CZ" sz="2600" dirty="0" err="1">
                <a:solidFill>
                  <a:schemeClr val="tx1"/>
                </a:solidFill>
              </a:rPr>
              <a:t>placement</a:t>
            </a:r>
            <a:r>
              <a:rPr lang="cs-CZ" sz="2600" dirty="0">
                <a:solidFill>
                  <a:schemeClr val="tx1"/>
                </a:solidFill>
              </a:rPr>
              <a:t>  </a:t>
            </a:r>
            <a:r>
              <a:rPr lang="cs-CZ" sz="2600" dirty="0" err="1" smtClean="0">
                <a:solidFill>
                  <a:schemeClr val="tx1"/>
                </a:solidFill>
              </a:rPr>
              <a:t>primer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smtClean="0">
                <a:solidFill>
                  <a:schemeClr val="tx1"/>
                </a:solidFill>
              </a:rPr>
              <a:t>? </a:t>
            </a:r>
          </a:p>
          <a:p>
            <a:pPr marL="715963" indent="-268288" defTabSz="808038">
              <a:lnSpc>
                <a:spcPct val="150000"/>
              </a:lnSpc>
              <a:buFont typeface="Wingdings" pitchFamily="2" charset="2"/>
              <a:buChar char="§"/>
              <a:tabLst>
                <a:tab pos="536575" algn="l"/>
              </a:tabLst>
            </a:pPr>
            <a:r>
              <a:rPr lang="cs-CZ" sz="2600" dirty="0" err="1" smtClean="0">
                <a:solidFill>
                  <a:schemeClr val="tx1"/>
                </a:solidFill>
              </a:rPr>
              <a:t>How</a:t>
            </a:r>
            <a:r>
              <a:rPr lang="cs-CZ" sz="2600" dirty="0" smtClean="0">
                <a:solidFill>
                  <a:schemeClr val="tx1"/>
                </a:solidFill>
              </a:rPr>
              <a:t> do </a:t>
            </a:r>
            <a:r>
              <a:rPr lang="cs-CZ" sz="2600" dirty="0" err="1" smtClean="0">
                <a:solidFill>
                  <a:schemeClr val="tx1"/>
                </a:solidFill>
              </a:rPr>
              <a:t>we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classify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cartridges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for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firearms</a:t>
            </a:r>
            <a:r>
              <a:rPr lang="cs-CZ" sz="2600" dirty="0" smtClean="0">
                <a:solidFill>
                  <a:schemeClr val="tx1"/>
                </a:solidFill>
              </a:rPr>
              <a:t>?</a:t>
            </a:r>
            <a:endParaRPr lang="en-GB" sz="2600" dirty="0">
              <a:solidFill>
                <a:schemeClr val="tx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5275"/>
      </p:ext>
    </p:extLst>
  </p:cSld>
  <p:clrMapOvr>
    <a:masterClrMapping/>
  </p:clrMapOvr>
  <p:transition spd="slow">
    <p:wipe/>
    <p:sndAc>
      <p:stSnd>
        <p:snd r:embed="rId3" name="camera.wav"/>
      </p:stSnd>
    </p:sndAc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323528" y="3022352"/>
            <a:ext cx="8568952" cy="1126728"/>
          </a:xfrm>
        </p:spPr>
        <p:txBody>
          <a:bodyPr/>
          <a:lstStyle/>
          <a:p>
            <a:r>
              <a:rPr lang="cs-CZ" sz="66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summary</a:t>
            </a:r>
            <a:endParaRPr lang="en-GB" sz="6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699219"/>
      </p:ext>
    </p:extLst>
  </p:cSld>
  <p:clrMapOvr>
    <a:masterClrMapping/>
  </p:clrMapOvr>
  <p:transition spd="slow">
    <p:wipe/>
    <p:sndAc>
      <p:stSnd>
        <p:snd r:embed="rId2" name="camera.wav"/>
      </p:stSnd>
    </p:sndAc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484784"/>
            <a:ext cx="6984776" cy="5256584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3100" dirty="0">
                <a:solidFill>
                  <a:schemeClr val="tx1"/>
                </a:solidFill>
              </a:rPr>
              <a:t>A </a:t>
            </a:r>
            <a:r>
              <a:rPr lang="cs-CZ" sz="3100" dirty="0" err="1">
                <a:solidFill>
                  <a:schemeClr val="tx1"/>
                </a:solidFill>
              </a:rPr>
              <a:t>cartridge</a:t>
            </a:r>
            <a:r>
              <a:rPr lang="cs-CZ" sz="3100" dirty="0">
                <a:solidFill>
                  <a:schemeClr val="tx1"/>
                </a:solidFill>
              </a:rPr>
              <a:t> -unit </a:t>
            </a:r>
            <a:r>
              <a:rPr lang="cs-CZ" sz="3100" dirty="0" err="1">
                <a:solidFill>
                  <a:schemeClr val="tx1"/>
                </a:solidFill>
              </a:rPr>
              <a:t>modified</a:t>
            </a:r>
            <a:r>
              <a:rPr lang="cs-CZ" sz="3100" dirty="0">
                <a:solidFill>
                  <a:schemeClr val="tx1"/>
                </a:solidFill>
              </a:rPr>
              <a:t> to insert </a:t>
            </a:r>
            <a:r>
              <a:rPr lang="cs-CZ" sz="3100" dirty="0" err="1">
                <a:solidFill>
                  <a:schemeClr val="tx1"/>
                </a:solidFill>
              </a:rPr>
              <a:t>into</a:t>
            </a:r>
            <a:r>
              <a:rPr lang="cs-CZ" sz="3100" dirty="0">
                <a:solidFill>
                  <a:schemeClr val="tx1"/>
                </a:solidFill>
              </a:rPr>
              <a:t> </a:t>
            </a:r>
            <a:r>
              <a:rPr lang="cs-CZ" sz="3100" dirty="0" err="1">
                <a:solidFill>
                  <a:schemeClr val="tx1"/>
                </a:solidFill>
              </a:rPr>
              <a:t>the</a:t>
            </a:r>
            <a:r>
              <a:rPr lang="cs-CZ" sz="3100" dirty="0">
                <a:solidFill>
                  <a:schemeClr val="tx1"/>
                </a:solidFill>
              </a:rPr>
              <a:t> </a:t>
            </a:r>
            <a:r>
              <a:rPr lang="cs-CZ" sz="3100" dirty="0" err="1">
                <a:solidFill>
                  <a:schemeClr val="tx1"/>
                </a:solidFill>
              </a:rPr>
              <a:t>gun</a:t>
            </a:r>
            <a:r>
              <a:rPr lang="cs-CZ" sz="3100" dirty="0">
                <a:solidFill>
                  <a:schemeClr val="tx1"/>
                </a:solidFill>
              </a:rPr>
              <a:t> and </a:t>
            </a:r>
            <a:r>
              <a:rPr lang="cs-CZ" sz="3100" dirty="0" err="1">
                <a:solidFill>
                  <a:schemeClr val="tx1"/>
                </a:solidFill>
              </a:rPr>
              <a:t>swept</a:t>
            </a:r>
            <a:r>
              <a:rPr lang="cs-CZ" sz="3100" dirty="0">
                <a:solidFill>
                  <a:schemeClr val="tx1"/>
                </a:solidFill>
              </a:rPr>
              <a:t> </a:t>
            </a:r>
            <a:r>
              <a:rPr lang="cs-CZ" sz="3100" dirty="0" err="1">
                <a:solidFill>
                  <a:schemeClr val="tx1"/>
                </a:solidFill>
              </a:rPr>
              <a:t>bullets</a:t>
            </a:r>
            <a:r>
              <a:rPr lang="cs-CZ" sz="3100" dirty="0">
                <a:solidFill>
                  <a:schemeClr val="tx1"/>
                </a:solidFill>
              </a:rPr>
              <a:t> </a:t>
            </a:r>
            <a:r>
              <a:rPr lang="cs-CZ" sz="3100" dirty="0" err="1">
                <a:solidFill>
                  <a:schemeClr val="tx1"/>
                </a:solidFill>
              </a:rPr>
              <a:t>out</a:t>
            </a:r>
            <a:r>
              <a:rPr lang="cs-CZ" sz="3100" dirty="0">
                <a:solidFill>
                  <a:schemeClr val="tx1"/>
                </a:solidFill>
              </a:rPr>
              <a:t> </a:t>
            </a:r>
            <a:r>
              <a:rPr lang="cs-CZ" sz="3100" dirty="0" err="1">
                <a:solidFill>
                  <a:schemeClr val="tx1"/>
                </a:solidFill>
              </a:rPr>
              <a:t>of</a:t>
            </a:r>
            <a:r>
              <a:rPr lang="cs-CZ" sz="3100" dirty="0">
                <a:solidFill>
                  <a:schemeClr val="tx1"/>
                </a:solidFill>
              </a:rPr>
              <a:t> </a:t>
            </a:r>
            <a:r>
              <a:rPr lang="cs-CZ" sz="3100" dirty="0" err="1">
                <a:solidFill>
                  <a:schemeClr val="tx1"/>
                </a:solidFill>
              </a:rPr>
              <a:t>the</a:t>
            </a:r>
            <a:r>
              <a:rPr lang="cs-CZ" sz="3100" dirty="0">
                <a:solidFill>
                  <a:schemeClr val="tx1"/>
                </a:solidFill>
              </a:rPr>
              <a:t> </a:t>
            </a:r>
            <a:r>
              <a:rPr lang="cs-CZ" sz="3100" dirty="0" err="1">
                <a:solidFill>
                  <a:schemeClr val="tx1"/>
                </a:solidFill>
              </a:rPr>
              <a:t>barrel</a:t>
            </a:r>
            <a:r>
              <a:rPr lang="cs-CZ" sz="3100" dirty="0">
                <a:solidFill>
                  <a:schemeClr val="tx1"/>
                </a:solidFill>
              </a:rPr>
              <a:t>. 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3100" dirty="0">
                <a:solidFill>
                  <a:schemeClr val="tx1"/>
                </a:solidFill>
              </a:rPr>
              <a:t>A </a:t>
            </a:r>
            <a:r>
              <a:rPr lang="cs-CZ" sz="3100" dirty="0" err="1">
                <a:solidFill>
                  <a:schemeClr val="tx1"/>
                </a:solidFill>
              </a:rPr>
              <a:t>cartridge</a:t>
            </a:r>
            <a:r>
              <a:rPr lang="cs-CZ" sz="3100" dirty="0">
                <a:solidFill>
                  <a:schemeClr val="tx1"/>
                </a:solidFill>
              </a:rPr>
              <a:t> </a:t>
            </a:r>
            <a:r>
              <a:rPr lang="cs-CZ" sz="3100" dirty="0" err="1">
                <a:solidFill>
                  <a:schemeClr val="tx1"/>
                </a:solidFill>
              </a:rPr>
              <a:t>consists</a:t>
            </a:r>
            <a:r>
              <a:rPr lang="cs-CZ" sz="3100" dirty="0">
                <a:solidFill>
                  <a:schemeClr val="tx1"/>
                </a:solidFill>
              </a:rPr>
              <a:t> </a:t>
            </a:r>
            <a:r>
              <a:rPr lang="cs-CZ" sz="3100" dirty="0" err="1">
                <a:solidFill>
                  <a:schemeClr val="tx1"/>
                </a:solidFill>
              </a:rPr>
              <a:t>of</a:t>
            </a:r>
            <a:r>
              <a:rPr lang="cs-CZ" sz="3100" dirty="0">
                <a:solidFill>
                  <a:schemeClr val="tx1"/>
                </a:solidFill>
              </a:rPr>
              <a:t> case </a:t>
            </a:r>
            <a:r>
              <a:rPr lang="cs-CZ" sz="3100" dirty="0" err="1">
                <a:solidFill>
                  <a:schemeClr val="tx1"/>
                </a:solidFill>
              </a:rPr>
              <a:t>cartridge</a:t>
            </a:r>
            <a:r>
              <a:rPr lang="cs-CZ" sz="3100" dirty="0">
                <a:solidFill>
                  <a:schemeClr val="tx1"/>
                </a:solidFill>
              </a:rPr>
              <a:t>, </a:t>
            </a:r>
            <a:r>
              <a:rPr lang="cs-CZ" sz="3100" dirty="0" err="1">
                <a:solidFill>
                  <a:schemeClr val="tx1"/>
                </a:solidFill>
              </a:rPr>
              <a:t>primers</a:t>
            </a:r>
            <a:r>
              <a:rPr lang="cs-CZ" sz="3100" dirty="0">
                <a:solidFill>
                  <a:schemeClr val="tx1"/>
                </a:solidFill>
              </a:rPr>
              <a:t>, </a:t>
            </a:r>
            <a:r>
              <a:rPr lang="cs-CZ" sz="3100" dirty="0" err="1">
                <a:solidFill>
                  <a:schemeClr val="tx1"/>
                </a:solidFill>
              </a:rPr>
              <a:t>propellant</a:t>
            </a:r>
            <a:r>
              <a:rPr lang="cs-CZ" sz="3100" dirty="0">
                <a:solidFill>
                  <a:schemeClr val="tx1"/>
                </a:solidFill>
              </a:rPr>
              <a:t> and </a:t>
            </a:r>
            <a:r>
              <a:rPr lang="cs-CZ" sz="3100" dirty="0" err="1">
                <a:solidFill>
                  <a:schemeClr val="tx1"/>
                </a:solidFill>
              </a:rPr>
              <a:t>projectiles</a:t>
            </a:r>
            <a:r>
              <a:rPr lang="cs-CZ" sz="3100" dirty="0">
                <a:solidFill>
                  <a:schemeClr val="tx1"/>
                </a:solidFill>
              </a:rPr>
              <a:t>.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3100" dirty="0">
                <a:solidFill>
                  <a:schemeClr val="tx1"/>
                </a:solidFill>
              </a:rPr>
              <a:t>A case </a:t>
            </a:r>
            <a:r>
              <a:rPr lang="cs-CZ" sz="3100" dirty="0" err="1">
                <a:solidFill>
                  <a:schemeClr val="tx1"/>
                </a:solidFill>
              </a:rPr>
              <a:t>cartridge</a:t>
            </a:r>
            <a:r>
              <a:rPr lang="cs-CZ" sz="3100" dirty="0">
                <a:solidFill>
                  <a:schemeClr val="tx1"/>
                </a:solidFill>
              </a:rPr>
              <a:t> </a:t>
            </a:r>
            <a:r>
              <a:rPr lang="cs-CZ" sz="3100" dirty="0" err="1">
                <a:solidFill>
                  <a:schemeClr val="tx1"/>
                </a:solidFill>
              </a:rPr>
              <a:t>is</a:t>
            </a:r>
            <a:r>
              <a:rPr lang="cs-CZ" sz="3100" dirty="0">
                <a:solidFill>
                  <a:schemeClr val="tx1"/>
                </a:solidFill>
              </a:rPr>
              <a:t> </a:t>
            </a:r>
            <a:r>
              <a:rPr lang="cs-CZ" sz="3100" dirty="0" err="1">
                <a:solidFill>
                  <a:schemeClr val="tx1"/>
                </a:solidFill>
              </a:rPr>
              <a:t>used</a:t>
            </a:r>
            <a:r>
              <a:rPr lang="cs-CZ" sz="3100" dirty="0">
                <a:solidFill>
                  <a:schemeClr val="tx1"/>
                </a:solidFill>
              </a:rPr>
              <a:t> to </a:t>
            </a:r>
            <a:r>
              <a:rPr lang="cs-CZ" sz="3100" dirty="0" err="1">
                <a:solidFill>
                  <a:schemeClr val="tx1"/>
                </a:solidFill>
              </a:rPr>
              <a:t>compile</a:t>
            </a:r>
            <a:r>
              <a:rPr lang="cs-CZ" sz="3100" dirty="0">
                <a:solidFill>
                  <a:schemeClr val="tx1"/>
                </a:solidFill>
              </a:rPr>
              <a:t> </a:t>
            </a:r>
            <a:r>
              <a:rPr lang="cs-CZ" sz="3100" dirty="0" err="1">
                <a:solidFill>
                  <a:schemeClr val="tx1"/>
                </a:solidFill>
              </a:rPr>
              <a:t>all</a:t>
            </a:r>
            <a:r>
              <a:rPr lang="cs-CZ" sz="3100" dirty="0">
                <a:solidFill>
                  <a:schemeClr val="tx1"/>
                </a:solidFill>
              </a:rPr>
              <a:t> </a:t>
            </a:r>
            <a:r>
              <a:rPr lang="cs-CZ" sz="3100" dirty="0" err="1">
                <a:solidFill>
                  <a:schemeClr val="tx1"/>
                </a:solidFill>
              </a:rPr>
              <a:t>of</a:t>
            </a:r>
            <a:r>
              <a:rPr lang="cs-CZ" sz="3100" dirty="0">
                <a:solidFill>
                  <a:schemeClr val="tx1"/>
                </a:solidFill>
              </a:rPr>
              <a:t> </a:t>
            </a:r>
            <a:r>
              <a:rPr lang="cs-CZ" sz="3100" dirty="0" err="1">
                <a:solidFill>
                  <a:schemeClr val="tx1"/>
                </a:solidFill>
              </a:rPr>
              <a:t>the</a:t>
            </a:r>
            <a:r>
              <a:rPr lang="cs-CZ" sz="3100" dirty="0">
                <a:solidFill>
                  <a:schemeClr val="tx1"/>
                </a:solidFill>
              </a:rPr>
              <a:t> </a:t>
            </a:r>
            <a:r>
              <a:rPr lang="cs-CZ" sz="3100" dirty="0" err="1">
                <a:solidFill>
                  <a:schemeClr val="tx1"/>
                </a:solidFill>
              </a:rPr>
              <a:t>cartridges</a:t>
            </a:r>
            <a:r>
              <a:rPr lang="cs-CZ" sz="3100" dirty="0">
                <a:solidFill>
                  <a:schemeClr val="tx1"/>
                </a:solidFill>
              </a:rPr>
              <a:t> in </a:t>
            </a:r>
            <a:r>
              <a:rPr lang="cs-CZ" sz="3100" dirty="0" err="1">
                <a:solidFill>
                  <a:schemeClr val="tx1"/>
                </a:solidFill>
              </a:rPr>
              <a:t>one</a:t>
            </a:r>
            <a:r>
              <a:rPr lang="cs-CZ" sz="3100" dirty="0">
                <a:solidFill>
                  <a:schemeClr val="tx1"/>
                </a:solidFill>
              </a:rPr>
              <a:t> unit. 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3100" dirty="0">
                <a:solidFill>
                  <a:schemeClr val="tx1"/>
                </a:solidFill>
              </a:rPr>
              <a:t>A </a:t>
            </a:r>
            <a:r>
              <a:rPr lang="cs-CZ" sz="3100" dirty="0" err="1">
                <a:solidFill>
                  <a:schemeClr val="tx1"/>
                </a:solidFill>
              </a:rPr>
              <a:t>primer</a:t>
            </a:r>
            <a:r>
              <a:rPr lang="cs-CZ" sz="3100" dirty="0">
                <a:solidFill>
                  <a:schemeClr val="tx1"/>
                </a:solidFill>
              </a:rPr>
              <a:t> </a:t>
            </a:r>
            <a:r>
              <a:rPr lang="cs-CZ" sz="3100" dirty="0" err="1">
                <a:solidFill>
                  <a:schemeClr val="tx1"/>
                </a:solidFill>
              </a:rPr>
              <a:t>is</a:t>
            </a:r>
            <a:r>
              <a:rPr lang="cs-CZ" sz="3100" dirty="0">
                <a:solidFill>
                  <a:schemeClr val="tx1"/>
                </a:solidFill>
              </a:rPr>
              <a:t> </a:t>
            </a:r>
            <a:r>
              <a:rPr lang="cs-CZ" sz="3100" dirty="0" err="1">
                <a:solidFill>
                  <a:schemeClr val="tx1"/>
                </a:solidFill>
              </a:rPr>
              <a:t>the</a:t>
            </a:r>
            <a:r>
              <a:rPr lang="cs-CZ" sz="3100" dirty="0">
                <a:solidFill>
                  <a:schemeClr val="tx1"/>
                </a:solidFill>
              </a:rPr>
              <a:t> </a:t>
            </a:r>
            <a:r>
              <a:rPr lang="cs-CZ" sz="3100" dirty="0" err="1">
                <a:solidFill>
                  <a:schemeClr val="tx1"/>
                </a:solidFill>
              </a:rPr>
              <a:t>component</a:t>
            </a:r>
            <a:r>
              <a:rPr lang="cs-CZ" sz="3100" dirty="0">
                <a:solidFill>
                  <a:schemeClr val="tx1"/>
                </a:solidFill>
              </a:rPr>
              <a:t> </a:t>
            </a:r>
            <a:r>
              <a:rPr lang="cs-CZ" sz="3100" dirty="0" err="1">
                <a:solidFill>
                  <a:schemeClr val="tx1"/>
                </a:solidFill>
              </a:rPr>
              <a:t>that</a:t>
            </a:r>
            <a:r>
              <a:rPr lang="cs-CZ" sz="3100" dirty="0">
                <a:solidFill>
                  <a:schemeClr val="tx1"/>
                </a:solidFill>
              </a:rPr>
              <a:t> </a:t>
            </a:r>
            <a:r>
              <a:rPr lang="cs-CZ" sz="3100" dirty="0" err="1">
                <a:solidFill>
                  <a:schemeClr val="tx1"/>
                </a:solidFill>
              </a:rPr>
              <a:t>contains</a:t>
            </a:r>
            <a:r>
              <a:rPr lang="cs-CZ" sz="3100" dirty="0">
                <a:solidFill>
                  <a:schemeClr val="tx1"/>
                </a:solidFill>
              </a:rPr>
              <a:t> a metal cup and a </a:t>
            </a:r>
            <a:r>
              <a:rPr lang="cs-CZ" sz="3100" dirty="0" err="1">
                <a:solidFill>
                  <a:schemeClr val="tx1"/>
                </a:solidFill>
              </a:rPr>
              <a:t>percussive</a:t>
            </a:r>
            <a:r>
              <a:rPr lang="cs-CZ" sz="3100" dirty="0">
                <a:solidFill>
                  <a:schemeClr val="tx1"/>
                </a:solidFill>
              </a:rPr>
              <a:t> </a:t>
            </a:r>
            <a:r>
              <a:rPr lang="cs-CZ" sz="3100" dirty="0" err="1">
                <a:solidFill>
                  <a:schemeClr val="tx1"/>
                </a:solidFill>
              </a:rPr>
              <a:t>composition</a:t>
            </a:r>
            <a:r>
              <a:rPr lang="cs-CZ" sz="3100" dirty="0">
                <a:solidFill>
                  <a:schemeClr val="tx1"/>
                </a:solidFill>
              </a:rPr>
              <a:t> </a:t>
            </a:r>
            <a:r>
              <a:rPr lang="cs-CZ" sz="3100" dirty="0" err="1">
                <a:solidFill>
                  <a:schemeClr val="tx1"/>
                </a:solidFill>
              </a:rPr>
              <a:t>that</a:t>
            </a:r>
            <a:r>
              <a:rPr lang="cs-CZ" sz="3100" dirty="0">
                <a:solidFill>
                  <a:schemeClr val="tx1"/>
                </a:solidFill>
              </a:rPr>
              <a:t> </a:t>
            </a:r>
            <a:r>
              <a:rPr lang="cs-CZ" sz="3100" dirty="0" err="1">
                <a:solidFill>
                  <a:schemeClr val="tx1"/>
                </a:solidFill>
              </a:rPr>
              <a:t>impact</a:t>
            </a:r>
            <a:r>
              <a:rPr lang="cs-CZ" sz="3100" dirty="0">
                <a:solidFill>
                  <a:schemeClr val="tx1"/>
                </a:solidFill>
              </a:rPr>
              <a:t> </a:t>
            </a:r>
            <a:r>
              <a:rPr lang="cs-CZ" sz="3100" dirty="0" err="1">
                <a:solidFill>
                  <a:schemeClr val="tx1"/>
                </a:solidFill>
              </a:rPr>
              <a:t>ignites</a:t>
            </a:r>
            <a:r>
              <a:rPr lang="cs-CZ" sz="3100" dirty="0">
                <a:solidFill>
                  <a:schemeClr val="tx1"/>
                </a:solidFill>
              </a:rPr>
              <a:t> </a:t>
            </a:r>
            <a:r>
              <a:rPr lang="cs-CZ" sz="3100" dirty="0" err="1">
                <a:solidFill>
                  <a:schemeClr val="tx1"/>
                </a:solidFill>
              </a:rPr>
              <a:t>the</a:t>
            </a:r>
            <a:r>
              <a:rPr lang="cs-CZ" sz="3100" dirty="0">
                <a:solidFill>
                  <a:schemeClr val="tx1"/>
                </a:solidFill>
              </a:rPr>
              <a:t> </a:t>
            </a:r>
            <a:r>
              <a:rPr lang="cs-CZ" sz="3100" dirty="0" err="1">
                <a:solidFill>
                  <a:schemeClr val="tx1"/>
                </a:solidFill>
              </a:rPr>
              <a:t>propeling</a:t>
            </a:r>
            <a:r>
              <a:rPr lang="cs-CZ" sz="3100" dirty="0">
                <a:solidFill>
                  <a:schemeClr val="tx1"/>
                </a:solidFill>
              </a:rPr>
              <a:t> </a:t>
            </a:r>
            <a:r>
              <a:rPr lang="cs-CZ" sz="3100" dirty="0" err="1">
                <a:solidFill>
                  <a:schemeClr val="tx1"/>
                </a:solidFill>
              </a:rPr>
              <a:t>charge</a:t>
            </a:r>
            <a:r>
              <a:rPr lang="cs-CZ" sz="3100" dirty="0">
                <a:solidFill>
                  <a:schemeClr val="tx1"/>
                </a:solidFill>
              </a:rPr>
              <a:t>. </a:t>
            </a:r>
            <a:endParaRPr lang="en-GB" sz="2600" dirty="0">
              <a:solidFill>
                <a:schemeClr val="tx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287038"/>
      </p:ext>
    </p:extLst>
  </p:cSld>
  <p:clrMapOvr>
    <a:masterClrMapping/>
  </p:clrMapOvr>
  <p:transition spd="slow">
    <p:wipe/>
    <p:sndAc>
      <p:stSnd>
        <p:snd r:embed="rId3" name="camera.wav"/>
      </p:stSnd>
    </p:sndAc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484784"/>
            <a:ext cx="6984776" cy="5256584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>
                <a:solidFill>
                  <a:schemeClr val="tx1"/>
                </a:solidFill>
              </a:rPr>
              <a:t>Cartridges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for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firearms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smtClean="0">
                <a:solidFill>
                  <a:schemeClr val="tx1"/>
                </a:solidFill>
              </a:rPr>
              <a:t>are </a:t>
            </a:r>
            <a:r>
              <a:rPr lang="cs-CZ" sz="2600" dirty="0" err="1" smtClean="0">
                <a:solidFill>
                  <a:schemeClr val="tx1"/>
                </a:solidFill>
              </a:rPr>
              <a:t>rimfire</a:t>
            </a:r>
            <a:r>
              <a:rPr lang="cs-CZ" sz="2600" dirty="0" smtClean="0">
                <a:solidFill>
                  <a:schemeClr val="tx1"/>
                </a:solidFill>
              </a:rPr>
              <a:t>, </a:t>
            </a:r>
            <a:r>
              <a:rPr lang="cs-CZ" sz="2600" dirty="0" err="1" smtClean="0">
                <a:solidFill>
                  <a:schemeClr val="tx1"/>
                </a:solidFill>
              </a:rPr>
              <a:t>ball</a:t>
            </a:r>
            <a:r>
              <a:rPr lang="cs-CZ" sz="2600" dirty="0" smtClean="0">
                <a:solidFill>
                  <a:schemeClr val="tx1"/>
                </a:solidFill>
              </a:rPr>
              <a:t>, </a:t>
            </a:r>
            <a:r>
              <a:rPr lang="cs-CZ" sz="2600" dirty="0" err="1" smtClean="0">
                <a:solidFill>
                  <a:schemeClr val="tx1"/>
                </a:solidFill>
              </a:rPr>
              <a:t>shotgun</a:t>
            </a:r>
            <a:r>
              <a:rPr lang="cs-CZ" sz="2600" dirty="0">
                <a:solidFill>
                  <a:schemeClr val="tx1"/>
                </a:solidFill>
              </a:rPr>
              <a:t>.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>
                <a:solidFill>
                  <a:schemeClr val="tx1"/>
                </a:solidFill>
              </a:rPr>
              <a:t>Cartriges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for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firearms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with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>
                <a:solidFill>
                  <a:schemeClr val="tx1"/>
                </a:solidFill>
              </a:rPr>
              <a:t>a </a:t>
            </a:r>
            <a:r>
              <a:rPr lang="cs-CZ" sz="2600" dirty="0" smtClean="0">
                <a:solidFill>
                  <a:schemeClr val="tx1"/>
                </a:solidFill>
              </a:rPr>
              <a:t>superior are </a:t>
            </a:r>
            <a:r>
              <a:rPr lang="cs-CZ" sz="2600" dirty="0" err="1" smtClean="0">
                <a:solidFill>
                  <a:schemeClr val="tx1"/>
                </a:solidFill>
              </a:rPr>
              <a:t>ball</a:t>
            </a:r>
            <a:r>
              <a:rPr lang="cs-CZ" sz="2600" dirty="0" smtClean="0">
                <a:solidFill>
                  <a:schemeClr val="tx1"/>
                </a:solidFill>
              </a:rPr>
              <a:t>, </a:t>
            </a:r>
            <a:r>
              <a:rPr lang="cs-CZ" sz="2600" dirty="0" err="1" smtClean="0">
                <a:solidFill>
                  <a:schemeClr val="tx1"/>
                </a:solidFill>
              </a:rPr>
              <a:t>boundary</a:t>
            </a:r>
            <a:r>
              <a:rPr lang="cs-CZ" sz="2600" dirty="0" smtClean="0">
                <a:solidFill>
                  <a:schemeClr val="tx1"/>
                </a:solidFill>
              </a:rPr>
              <a:t>, </a:t>
            </a:r>
            <a:r>
              <a:rPr lang="cs-CZ" sz="2600" dirty="0" err="1" smtClean="0">
                <a:solidFill>
                  <a:schemeClr val="tx1"/>
                </a:solidFill>
              </a:rPr>
              <a:t>borderless</a:t>
            </a:r>
            <a:r>
              <a:rPr lang="cs-CZ" sz="2600" dirty="0" smtClean="0">
                <a:solidFill>
                  <a:schemeClr val="tx1"/>
                </a:solidFill>
              </a:rPr>
              <a:t>, </a:t>
            </a:r>
            <a:r>
              <a:rPr lang="cs-CZ" sz="2600" dirty="0" err="1" smtClean="0">
                <a:solidFill>
                  <a:schemeClr val="tx1"/>
                </a:solidFill>
              </a:rPr>
              <a:t>with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>
                <a:solidFill>
                  <a:schemeClr val="tx1"/>
                </a:solidFill>
              </a:rPr>
              <a:t>a </a:t>
            </a:r>
            <a:r>
              <a:rPr lang="cs-CZ" sz="2600" dirty="0" err="1">
                <a:solidFill>
                  <a:schemeClr val="tx1"/>
                </a:solidFill>
              </a:rPr>
              <a:t>bearing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sholder</a:t>
            </a:r>
            <a:r>
              <a:rPr lang="cs-CZ" sz="2600" dirty="0" smtClean="0">
                <a:solidFill>
                  <a:schemeClr val="tx1"/>
                </a:solidFill>
              </a:rPr>
              <a:t>.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§"/>
            </a:pPr>
            <a:endParaRPr lang="en-GB" sz="2600" dirty="0">
              <a:solidFill>
                <a:schemeClr val="tx1"/>
              </a:solidFill>
            </a:endParaRPr>
          </a:p>
          <a:p>
            <a:pPr lvl="2" algn="just">
              <a:lnSpc>
                <a:spcPct val="150000"/>
              </a:lnSpc>
              <a:buFont typeface="Wingdings" pitchFamily="2" charset="2"/>
              <a:buChar char="§"/>
            </a:pPr>
            <a:endParaRPr lang="cs-CZ" sz="2600" dirty="0" smtClean="0">
              <a:solidFill>
                <a:schemeClr val="tx1"/>
              </a:solidFill>
            </a:endParaRPr>
          </a:p>
          <a:p>
            <a:pPr lvl="2" algn="just">
              <a:lnSpc>
                <a:spcPct val="150000"/>
              </a:lnSpc>
              <a:buFont typeface="Wingdings" pitchFamily="2" charset="2"/>
              <a:buChar char="§"/>
            </a:pPr>
            <a:endParaRPr lang="cs-CZ" sz="2600" dirty="0" smtClean="0">
              <a:solidFill>
                <a:schemeClr val="tx1"/>
              </a:solidFill>
            </a:endParaRPr>
          </a:p>
          <a:p>
            <a:pPr lvl="2" algn="just">
              <a:lnSpc>
                <a:spcPct val="150000"/>
              </a:lnSpc>
              <a:buFont typeface="Wingdings" pitchFamily="2" charset="2"/>
              <a:buChar char="§"/>
            </a:pPr>
            <a:endParaRPr lang="cs-CZ" sz="2600" dirty="0" smtClean="0">
              <a:solidFill>
                <a:schemeClr val="tx1"/>
              </a:solidFill>
            </a:endParaRPr>
          </a:p>
          <a:p>
            <a:pPr lvl="2" algn="just">
              <a:lnSpc>
                <a:spcPct val="150000"/>
              </a:lnSpc>
              <a:buFont typeface="Wingdings" pitchFamily="2" charset="2"/>
              <a:buChar char="§"/>
            </a:pPr>
            <a:endParaRPr lang="cs-CZ" sz="2600" dirty="0" smtClean="0">
              <a:solidFill>
                <a:schemeClr val="tx1"/>
              </a:solidFill>
            </a:endParaRPr>
          </a:p>
          <a:p>
            <a:pPr lvl="2" algn="just">
              <a:lnSpc>
                <a:spcPct val="150000"/>
              </a:lnSpc>
              <a:buFont typeface="Wingdings" pitchFamily="2" charset="2"/>
              <a:buChar char="§"/>
            </a:pPr>
            <a:endParaRPr lang="cs-CZ" sz="2600" dirty="0" smtClean="0">
              <a:solidFill>
                <a:schemeClr val="tx1"/>
              </a:solidFill>
            </a:endParaRPr>
          </a:p>
          <a:p>
            <a:pPr lvl="2" algn="just">
              <a:lnSpc>
                <a:spcPct val="150000"/>
              </a:lnSpc>
              <a:buFont typeface="Wingdings" pitchFamily="2" charset="2"/>
              <a:buChar char="§"/>
            </a:pPr>
            <a:endParaRPr lang="cs-CZ" sz="2600" dirty="0" smtClean="0">
              <a:solidFill>
                <a:schemeClr val="tx1"/>
              </a:solidFill>
            </a:endParaRPr>
          </a:p>
          <a:p>
            <a:pPr lvl="3" algn="just">
              <a:lnSpc>
                <a:spcPct val="150000"/>
              </a:lnSpc>
              <a:buFont typeface="Wingdings" pitchFamily="2" charset="2"/>
              <a:buChar char="§"/>
            </a:pPr>
            <a:endParaRPr lang="cs-CZ" sz="2600" dirty="0" smtClean="0">
              <a:solidFill>
                <a:schemeClr val="tx1"/>
              </a:solidFill>
            </a:endParaRPr>
          </a:p>
          <a:p>
            <a:pPr lvl="2" algn="just">
              <a:lnSpc>
                <a:spcPct val="150000"/>
              </a:lnSpc>
              <a:buFont typeface="Wingdings" pitchFamily="2" charset="2"/>
              <a:buChar char="§"/>
            </a:pPr>
            <a:endParaRPr lang="cs-CZ" sz="2600" dirty="0" smtClean="0">
              <a:solidFill>
                <a:schemeClr val="tx1"/>
              </a:solidFill>
            </a:endParaRPr>
          </a:p>
          <a:p>
            <a:pPr lvl="2" algn="just">
              <a:lnSpc>
                <a:spcPct val="150000"/>
              </a:lnSpc>
              <a:buFont typeface="Wingdings" pitchFamily="2" charset="2"/>
              <a:buChar char="§"/>
            </a:pPr>
            <a:endParaRPr lang="cs-CZ" sz="2600" dirty="0">
              <a:solidFill>
                <a:schemeClr val="tx1"/>
              </a:solidFill>
            </a:endParaRPr>
          </a:p>
          <a:p>
            <a:pPr algn="just">
              <a:lnSpc>
                <a:spcPct val="150000"/>
              </a:lnSpc>
              <a:buFont typeface="Wingdings" pitchFamily="2" charset="2"/>
              <a:buChar char="§"/>
            </a:pPr>
            <a:endParaRPr lang="en-GB" sz="2600" dirty="0">
              <a:solidFill>
                <a:schemeClr val="tx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436350"/>
      </p:ext>
    </p:extLst>
  </p:cSld>
  <p:clrMapOvr>
    <a:masterClrMapping/>
  </p:clrMapOvr>
  <p:transition spd="slow">
    <p:wipe/>
    <p:sndAc>
      <p:stSnd>
        <p:snd r:embed="rId3" name="camera.wav"/>
      </p:stSnd>
    </p:sndAc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323528" y="3022352"/>
            <a:ext cx="8568952" cy="1126728"/>
          </a:xfrm>
        </p:spPr>
        <p:txBody>
          <a:bodyPr/>
          <a:lstStyle/>
          <a:p>
            <a:r>
              <a:rPr lang="cs-CZ" sz="6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Reference-text</a:t>
            </a:r>
            <a:endParaRPr lang="en-GB" sz="6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699219"/>
      </p:ext>
    </p:extLst>
  </p:cSld>
  <p:clrMapOvr>
    <a:masterClrMapping/>
  </p:clrMapOvr>
  <p:transition spd="slow">
    <p:wipe/>
    <p:sndAc>
      <p:stSnd>
        <p:snd r:embed="rId2" name="camera.wav"/>
      </p:stSnd>
    </p:sndAc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26</a:t>
            </a:fld>
            <a:endParaRPr lang="en-GB"/>
          </a:p>
        </p:txBody>
      </p:sp>
      <p:sp>
        <p:nvSpPr>
          <p:cNvPr id="7" name="Zástupný symbol pro obsah 6"/>
          <p:cNvSpPr txBox="1">
            <a:spLocks/>
          </p:cNvSpPr>
          <p:nvPr/>
        </p:nvSpPr>
        <p:spPr>
          <a:xfrm>
            <a:off x="899593" y="1484784"/>
            <a:ext cx="7272808" cy="4536504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rgbClr val="8C3D5C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rgbClr val="8C3D5C"/>
                </a:solidFill>
                <a:latin typeface="+mn-lt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rgbClr val="8C3D5C"/>
                </a:solidFill>
                <a:latin typeface="+mn-lt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rgbClr val="8C3D5C"/>
                </a:solidFill>
                <a:latin typeface="+mn-lt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8C3D5C"/>
                </a:solidFill>
                <a:latin typeface="+mn-lt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8C3D5C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8C3D5C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8C3D5C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8C3D5C"/>
                </a:solidFill>
                <a:latin typeface="+mn-lt"/>
              </a:defRPr>
            </a:lvl9pPr>
          </a:lstStyle>
          <a:p>
            <a:pPr>
              <a:lnSpc>
                <a:spcPct val="150000"/>
              </a:lnSpc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2600" kern="0" smtClean="0">
                <a:solidFill>
                  <a:schemeClr val="tx1"/>
                </a:solidFill>
              </a:rPr>
              <a:t>KŘÍBEK, J. Střelné zbraně I. část, 2. vyd. Brno: PC-DIR spol. s.r.o., 1995. </a:t>
            </a:r>
          </a:p>
          <a:p>
            <a:pPr>
              <a:lnSpc>
                <a:spcPct val="150000"/>
              </a:lnSpc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2600" kern="0" smtClean="0">
                <a:solidFill>
                  <a:schemeClr val="tx1"/>
                </a:solidFill>
              </a:rPr>
              <a:t>ELMAN, J. a Michalíček, V. Česko-Anglický technický slovník, 1. vyd. Praha: Sobotáles, 2002. </a:t>
            </a:r>
            <a:endParaRPr lang="en-GB" sz="2600" kern="0" dirty="0">
              <a:solidFill>
                <a:schemeClr val="tx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144913224"/>
      </p:ext>
    </p:extLst>
  </p:cSld>
  <p:clrMapOvr>
    <a:masterClrMapping/>
  </p:clrMapOvr>
  <p:transition spd="slow">
    <p:wipe/>
    <p:sndAc>
      <p:stSnd>
        <p:snd r:embed="rId3" name="camera.wav"/>
      </p:stSnd>
    </p:sndAc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323528" y="3022352"/>
            <a:ext cx="8568952" cy="1126728"/>
          </a:xfrm>
        </p:spPr>
        <p:txBody>
          <a:bodyPr/>
          <a:lstStyle/>
          <a:p>
            <a:r>
              <a:rPr lang="cs-CZ" sz="6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Reference-obrázky</a:t>
            </a:r>
            <a:endParaRPr lang="en-GB" sz="6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960609"/>
      </p:ext>
    </p:extLst>
  </p:cSld>
  <p:clrMapOvr>
    <a:masterClrMapping/>
  </p:clrMapOvr>
  <p:transition spd="slow">
    <p:wipe/>
    <p:sndAc>
      <p:stSnd>
        <p:snd r:embed="rId2" name="camera.wav"/>
      </p:stSnd>
    </p:sndAc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28</a:t>
            </a:fld>
            <a:endParaRPr lang="en-GB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755577" y="1196752"/>
            <a:ext cx="7632847" cy="5400600"/>
          </a:xfrm>
        </p:spPr>
        <p:txBody>
          <a:bodyPr>
            <a:noAutofit/>
          </a:bodyPr>
          <a:lstStyle/>
          <a:p>
            <a:pPr>
              <a:buClr>
                <a:schemeClr val="bg1"/>
              </a:buClr>
              <a:buFont typeface="Wingdings" panose="05000000000000000000" pitchFamily="2" charset="2"/>
              <a:buChar char="q"/>
            </a:pPr>
            <a:r>
              <a:rPr lang="cs-CZ" sz="2200" dirty="0" smtClean="0">
                <a:solidFill>
                  <a:schemeClr val="tx1"/>
                </a:solidFill>
                <a:latin typeface="+mj-lt"/>
              </a:rPr>
              <a:t>Snímek č.7 [cit. 2013-22-08] Dostupný pod licencí Public </a:t>
            </a:r>
            <a:r>
              <a:rPr lang="cs-CZ" sz="2200" dirty="0" err="1" smtClean="0">
                <a:solidFill>
                  <a:schemeClr val="tx1"/>
                </a:solidFill>
                <a:latin typeface="+mj-lt"/>
              </a:rPr>
              <a:t>Domain</a:t>
            </a:r>
            <a:r>
              <a:rPr lang="cs-CZ" sz="2200" dirty="0" smtClean="0">
                <a:solidFill>
                  <a:schemeClr val="tx1"/>
                </a:solidFill>
                <a:latin typeface="+mj-lt"/>
              </a:rPr>
              <a:t> na WWW             </a:t>
            </a:r>
            <a:r>
              <a:rPr lang="en-GB" sz="2200" dirty="0" smtClean="0">
                <a:solidFill>
                  <a:schemeClr val="tx1"/>
                </a:solidFill>
                <a:hlinkClick r:id="rId4"/>
              </a:rPr>
              <a:t>http://commons.wikimedia.org/wiki/File:485andtracer.png</a:t>
            </a:r>
            <a:endParaRPr lang="cs-CZ" sz="2200" dirty="0" smtClean="0">
              <a:solidFill>
                <a:schemeClr val="tx1"/>
              </a:solidFill>
            </a:endParaRPr>
          </a:p>
          <a:p>
            <a:pPr>
              <a:buClr>
                <a:schemeClr val="bg1"/>
              </a:buClr>
              <a:buFont typeface="Wingdings" panose="05000000000000000000" pitchFamily="2" charset="2"/>
              <a:buChar char="q"/>
            </a:pPr>
            <a:r>
              <a:rPr lang="cs-CZ" sz="2200" dirty="0" smtClean="0">
                <a:solidFill>
                  <a:schemeClr val="tx1"/>
                </a:solidFill>
                <a:latin typeface="+mj-lt"/>
              </a:rPr>
              <a:t>Snímek č. 11 </a:t>
            </a:r>
            <a:r>
              <a:rPr lang="en-GB" sz="2200" dirty="0" smtClean="0">
                <a:solidFill>
                  <a:schemeClr val="tx1"/>
                </a:solidFill>
                <a:latin typeface="+mj-lt"/>
              </a:rPr>
              <a:t>[cit. 201</a:t>
            </a:r>
            <a:r>
              <a:rPr lang="cs-CZ" sz="2200" dirty="0" smtClean="0">
                <a:solidFill>
                  <a:schemeClr val="tx1"/>
                </a:solidFill>
                <a:latin typeface="+mj-lt"/>
              </a:rPr>
              <a:t>3</a:t>
            </a:r>
            <a:r>
              <a:rPr lang="en-GB" sz="2200" dirty="0" smtClean="0">
                <a:solidFill>
                  <a:schemeClr val="tx1"/>
                </a:solidFill>
                <a:latin typeface="+mj-lt"/>
              </a:rPr>
              <a:t>-</a:t>
            </a:r>
            <a:r>
              <a:rPr lang="cs-CZ" sz="2200" dirty="0" smtClean="0">
                <a:solidFill>
                  <a:schemeClr val="tx1"/>
                </a:solidFill>
                <a:latin typeface="+mj-lt"/>
              </a:rPr>
              <a:t>22</a:t>
            </a:r>
            <a:r>
              <a:rPr lang="en-GB" sz="2200" dirty="0" smtClean="0">
                <a:solidFill>
                  <a:schemeClr val="tx1"/>
                </a:solidFill>
                <a:latin typeface="+mj-lt"/>
              </a:rPr>
              <a:t>-08] </a:t>
            </a:r>
            <a:r>
              <a:rPr lang="cs-CZ" sz="2200" dirty="0" smtClean="0">
                <a:solidFill>
                  <a:schemeClr val="tx1"/>
                </a:solidFill>
                <a:latin typeface="+mj-lt"/>
              </a:rPr>
              <a:t>Dostupný </a:t>
            </a:r>
            <a:r>
              <a:rPr lang="en-GB" sz="2200" dirty="0" smtClean="0">
                <a:solidFill>
                  <a:schemeClr val="tx1"/>
                </a:solidFill>
                <a:latin typeface="+mj-lt"/>
              </a:rPr>
              <a:t>pod </a:t>
            </a:r>
            <a:r>
              <a:rPr lang="en-GB" sz="2200" dirty="0" err="1" smtClean="0">
                <a:solidFill>
                  <a:schemeClr val="tx1"/>
                </a:solidFill>
                <a:latin typeface="+mj-lt"/>
              </a:rPr>
              <a:t>licenc</a:t>
            </a:r>
            <a:r>
              <a:rPr lang="cs-CZ" sz="2200" dirty="0" smtClean="0">
                <a:solidFill>
                  <a:schemeClr val="tx1"/>
                </a:solidFill>
                <a:latin typeface="+mj-lt"/>
              </a:rPr>
              <a:t>í</a:t>
            </a:r>
            <a:r>
              <a:rPr lang="en-GB" sz="2200" dirty="0" smtClean="0">
                <a:solidFill>
                  <a:schemeClr val="tx1"/>
                </a:solidFill>
                <a:latin typeface="+mj-lt"/>
              </a:rPr>
              <a:t> </a:t>
            </a:r>
            <a:r>
              <a:rPr lang="en-GB" sz="2200" dirty="0" err="1" smtClean="0">
                <a:solidFill>
                  <a:schemeClr val="tx1"/>
                </a:solidFill>
                <a:latin typeface="+mj-lt"/>
              </a:rPr>
              <a:t>na</a:t>
            </a:r>
            <a:r>
              <a:rPr lang="cs-CZ" sz="2200" dirty="0" smtClean="0">
                <a:solidFill>
                  <a:schemeClr val="tx1"/>
                </a:solidFill>
                <a:latin typeface="+mj-lt"/>
              </a:rPr>
              <a:t> Public </a:t>
            </a:r>
            <a:r>
              <a:rPr lang="cs-CZ" sz="2200" dirty="0" err="1" smtClean="0">
                <a:solidFill>
                  <a:schemeClr val="tx1"/>
                </a:solidFill>
                <a:latin typeface="+mj-lt"/>
              </a:rPr>
              <a:t>Domain</a:t>
            </a:r>
            <a:r>
              <a:rPr lang="cs-CZ" sz="2200" dirty="0" smtClean="0">
                <a:solidFill>
                  <a:schemeClr val="tx1"/>
                </a:solidFill>
                <a:latin typeface="+mj-lt"/>
              </a:rPr>
              <a:t> na WWW </a:t>
            </a:r>
            <a:r>
              <a:rPr lang="en-GB" sz="2400" dirty="0">
                <a:hlinkClick r:id="rId5"/>
              </a:rPr>
              <a:t>http://commons.wikimedia.org/wiki/File:Air_gun_pellets.jpg</a:t>
            </a:r>
            <a:r>
              <a:rPr lang="cs-CZ" sz="2200" dirty="0" smtClean="0">
                <a:solidFill>
                  <a:schemeClr val="tx1"/>
                </a:solidFill>
                <a:latin typeface="+mj-lt"/>
              </a:rPr>
              <a:t>                        </a:t>
            </a:r>
          </a:p>
          <a:p>
            <a:pPr>
              <a:buClr>
                <a:schemeClr val="bg1"/>
              </a:buClr>
              <a:buFont typeface="Wingdings" panose="05000000000000000000" pitchFamily="2" charset="2"/>
              <a:buChar char="q"/>
            </a:pPr>
            <a:r>
              <a:rPr lang="cs-CZ" sz="2200" dirty="0" smtClean="0">
                <a:solidFill>
                  <a:schemeClr val="tx1"/>
                </a:solidFill>
              </a:rPr>
              <a:t>Snímek č. 13 </a:t>
            </a:r>
            <a:r>
              <a:rPr lang="en-GB" sz="2200" dirty="0" smtClean="0">
                <a:solidFill>
                  <a:schemeClr val="tx1"/>
                </a:solidFill>
              </a:rPr>
              <a:t>[cit. 201</a:t>
            </a:r>
            <a:r>
              <a:rPr lang="cs-CZ" sz="2200" dirty="0" smtClean="0">
                <a:solidFill>
                  <a:schemeClr val="tx1"/>
                </a:solidFill>
              </a:rPr>
              <a:t>3</a:t>
            </a:r>
            <a:r>
              <a:rPr lang="en-GB" sz="2200" dirty="0" smtClean="0">
                <a:solidFill>
                  <a:schemeClr val="tx1"/>
                </a:solidFill>
              </a:rPr>
              <a:t>-2</a:t>
            </a:r>
            <a:r>
              <a:rPr lang="cs-CZ" sz="2200" dirty="0" smtClean="0">
                <a:solidFill>
                  <a:schemeClr val="tx1"/>
                </a:solidFill>
              </a:rPr>
              <a:t>0</a:t>
            </a:r>
            <a:r>
              <a:rPr lang="en-GB" sz="2200" dirty="0" smtClean="0">
                <a:solidFill>
                  <a:schemeClr val="tx1"/>
                </a:solidFill>
              </a:rPr>
              <a:t>-08] </a:t>
            </a:r>
            <a:r>
              <a:rPr lang="cs-CZ" sz="2200" dirty="0" smtClean="0">
                <a:solidFill>
                  <a:schemeClr val="tx1"/>
                </a:solidFill>
              </a:rPr>
              <a:t>Dostupný </a:t>
            </a:r>
            <a:r>
              <a:rPr lang="en-GB" sz="2200" dirty="0" smtClean="0">
                <a:solidFill>
                  <a:schemeClr val="tx1"/>
                </a:solidFill>
              </a:rPr>
              <a:t>pod </a:t>
            </a:r>
            <a:r>
              <a:rPr lang="en-GB" sz="2200" dirty="0" err="1" smtClean="0">
                <a:solidFill>
                  <a:schemeClr val="tx1"/>
                </a:solidFill>
              </a:rPr>
              <a:t>licenc</a:t>
            </a:r>
            <a:r>
              <a:rPr lang="cs-CZ" sz="2200" dirty="0" smtClean="0">
                <a:solidFill>
                  <a:schemeClr val="tx1"/>
                </a:solidFill>
              </a:rPr>
              <a:t>í</a:t>
            </a:r>
            <a:r>
              <a:rPr lang="en-GB" sz="2200" dirty="0" smtClean="0">
                <a:solidFill>
                  <a:schemeClr val="tx1"/>
                </a:solidFill>
              </a:rPr>
              <a:t> </a:t>
            </a:r>
            <a:r>
              <a:rPr lang="en-GB" sz="2200" dirty="0" err="1" smtClean="0">
                <a:solidFill>
                  <a:schemeClr val="tx1"/>
                </a:solidFill>
              </a:rPr>
              <a:t>na</a:t>
            </a:r>
            <a:r>
              <a:rPr lang="cs-CZ" sz="2200" dirty="0" smtClean="0">
                <a:solidFill>
                  <a:schemeClr val="tx1"/>
                </a:solidFill>
              </a:rPr>
              <a:t> Public </a:t>
            </a:r>
            <a:r>
              <a:rPr lang="cs-CZ" sz="2200" dirty="0" err="1" smtClean="0">
                <a:solidFill>
                  <a:schemeClr val="tx1"/>
                </a:solidFill>
              </a:rPr>
              <a:t>Domain</a:t>
            </a:r>
            <a:r>
              <a:rPr lang="cs-CZ" sz="2200" dirty="0" smtClean="0">
                <a:solidFill>
                  <a:schemeClr val="tx1"/>
                </a:solidFill>
              </a:rPr>
              <a:t> na WWW                          </a:t>
            </a:r>
            <a:r>
              <a:rPr lang="en-GB" sz="2400" dirty="0" smtClean="0">
                <a:hlinkClick r:id="rId6"/>
              </a:rPr>
              <a:t>http</a:t>
            </a:r>
            <a:r>
              <a:rPr lang="en-GB" sz="2400" dirty="0">
                <a:hlinkClick r:id="rId6"/>
              </a:rPr>
              <a:t>://</a:t>
            </a:r>
            <a:r>
              <a:rPr lang="en-GB" sz="2400" dirty="0" smtClean="0">
                <a:hlinkClick r:id="rId6"/>
              </a:rPr>
              <a:t>commons.wikimedia.org/wiki/File:30-30.jpg</a:t>
            </a:r>
            <a:endParaRPr lang="cs-CZ" sz="22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8336648"/>
      </p:ext>
    </p:extLst>
  </p:cSld>
  <p:clrMapOvr>
    <a:masterClrMapping/>
  </p:clrMapOvr>
  <p:transition spd="slow">
    <p:wipe/>
    <p:sndAc>
      <p:stSnd>
        <p:snd r:embed="rId3" name="camera.wav"/>
      </p:stSnd>
    </p:sndAc>
  </p:transition>
</p:sld>
</file>

<file path=ppt/theme/theme1.xml><?xml version="1.0" encoding="utf-8"?>
<a:theme xmlns:a="http://schemas.openxmlformats.org/drawingml/2006/main" name="Frax3">
  <a:themeElements>
    <a:clrScheme name="Motiv systému Office 3">
      <a:dk1>
        <a:srgbClr val="000000"/>
      </a:dk1>
      <a:lt1>
        <a:srgbClr val="FFFFFF"/>
      </a:lt1>
      <a:dk2>
        <a:srgbClr val="000000"/>
      </a:dk2>
      <a:lt2>
        <a:srgbClr val="B2B2B2"/>
      </a:lt2>
      <a:accent1>
        <a:srgbClr val="B2B2B2"/>
      </a:accent1>
      <a:accent2>
        <a:srgbClr val="808080"/>
      </a:accent2>
      <a:accent3>
        <a:srgbClr val="FFFFFF"/>
      </a:accent3>
      <a:accent4>
        <a:srgbClr val="000000"/>
      </a:accent4>
      <a:accent5>
        <a:srgbClr val="D5D5D5"/>
      </a:accent5>
      <a:accent6>
        <a:srgbClr val="737373"/>
      </a:accent6>
      <a:hlink>
        <a:srgbClr val="969696"/>
      </a:hlink>
      <a:folHlink>
        <a:srgbClr val="4D4D4D"/>
      </a:folHlink>
    </a:clrScheme>
    <a:fontScheme name="Arrial Narrow">
      <a:majorFont>
        <a:latin typeface="Arial Narrow"/>
        <a:ea typeface=""/>
        <a:cs typeface=""/>
      </a:majorFont>
      <a:minorFont>
        <a:latin typeface="Arial Narrow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tiv systému Office 1">
        <a:dk1>
          <a:srgbClr val="00458A"/>
        </a:dk1>
        <a:lt1>
          <a:srgbClr val="D7D6AE"/>
        </a:lt1>
        <a:dk2>
          <a:srgbClr val="000066"/>
        </a:dk2>
        <a:lt2>
          <a:srgbClr val="006666"/>
        </a:lt2>
        <a:accent1>
          <a:srgbClr val="007A77"/>
        </a:accent1>
        <a:accent2>
          <a:srgbClr val="005856"/>
        </a:accent2>
        <a:accent3>
          <a:srgbClr val="AAAAB8"/>
        </a:accent3>
        <a:accent4>
          <a:srgbClr val="B7B794"/>
        </a:accent4>
        <a:accent5>
          <a:srgbClr val="AABEBD"/>
        </a:accent5>
        <a:accent6>
          <a:srgbClr val="004F4D"/>
        </a:accent6>
        <a:hlink>
          <a:srgbClr val="A8A884"/>
        </a:hlink>
        <a:folHlink>
          <a:srgbClr val="867E5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66"/>
        </a:dk1>
        <a:lt1>
          <a:srgbClr val="FFFFFF"/>
        </a:lt1>
        <a:dk2>
          <a:srgbClr val="660066"/>
        </a:dk2>
        <a:lt2>
          <a:srgbClr val="FFFFCC"/>
        </a:lt2>
        <a:accent1>
          <a:srgbClr val="666699"/>
        </a:accent1>
        <a:accent2>
          <a:srgbClr val="000099"/>
        </a:accent2>
        <a:accent3>
          <a:srgbClr val="FFFFFF"/>
        </a:accent3>
        <a:accent4>
          <a:srgbClr val="000056"/>
        </a:accent4>
        <a:accent5>
          <a:srgbClr val="B8B8CA"/>
        </a:accent5>
        <a:accent6>
          <a:srgbClr val="00008A"/>
        </a:accent6>
        <a:hlink>
          <a:srgbClr val="006666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B2B2B2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D5D5D5"/>
        </a:accent5>
        <a:accent6>
          <a:srgbClr val="737373"/>
        </a:accent6>
        <a:hlink>
          <a:srgbClr val="969696"/>
        </a:hlink>
        <a:folHlink>
          <a:srgbClr val="4D4D4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3300"/>
        </a:dk1>
        <a:lt1>
          <a:srgbClr val="DBD0B9"/>
        </a:lt1>
        <a:dk2>
          <a:srgbClr val="09472B"/>
        </a:dk2>
        <a:lt2>
          <a:srgbClr val="A38955"/>
        </a:lt2>
        <a:accent1>
          <a:srgbClr val="B8A378"/>
        </a:accent1>
        <a:accent2>
          <a:srgbClr val="8E774A"/>
        </a:accent2>
        <a:accent3>
          <a:srgbClr val="AAB1AC"/>
        </a:accent3>
        <a:accent4>
          <a:srgbClr val="BBB19E"/>
        </a:accent4>
        <a:accent5>
          <a:srgbClr val="D8CEBE"/>
        </a:accent5>
        <a:accent6>
          <a:srgbClr val="806B42"/>
        </a:accent6>
        <a:hlink>
          <a:srgbClr val="A7A743"/>
        </a:hlink>
        <a:folHlink>
          <a:srgbClr val="91977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5F5F5F"/>
        </a:dk1>
        <a:lt1>
          <a:srgbClr val="DDDDDD"/>
        </a:lt1>
        <a:dk2>
          <a:srgbClr val="000000"/>
        </a:dk2>
        <a:lt2>
          <a:srgbClr val="5F5F5F"/>
        </a:lt2>
        <a:accent1>
          <a:srgbClr val="B2B2B2"/>
        </a:accent1>
        <a:accent2>
          <a:srgbClr val="808080"/>
        </a:accent2>
        <a:accent3>
          <a:srgbClr val="AAAAAA"/>
        </a:accent3>
        <a:accent4>
          <a:srgbClr val="BDBDBD"/>
        </a:accent4>
        <a:accent5>
          <a:srgbClr val="D5D5D5"/>
        </a:accent5>
        <a:accent6>
          <a:srgbClr val="737373"/>
        </a:accent6>
        <a:hlink>
          <a:srgbClr val="B2B2B2"/>
        </a:hlink>
        <a:folHlink>
          <a:srgbClr val="777777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Frax3</Template>
  <TotalTime>1528</TotalTime>
  <Words>927</Words>
  <Application>Microsoft Office PowerPoint</Application>
  <PresentationFormat>Předvádění na obrazovce (4:3)</PresentationFormat>
  <Paragraphs>155</Paragraphs>
  <Slides>28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Frax3</vt:lpstr>
      <vt:lpstr>Prezentace aplikace PowerPoint</vt:lpstr>
      <vt:lpstr>Prezentace aplikace PowerPoint</vt:lpstr>
      <vt:lpstr>REVISION</vt:lpstr>
      <vt:lpstr>Prezentace aplikace PowerPoint</vt:lpstr>
      <vt:lpstr>BALL AND SHOT CARTRIDGE</vt:lpstr>
      <vt:lpstr>Prezentace aplikace PowerPoint</vt:lpstr>
      <vt:lpstr>Prezentace aplikace PowerPoint</vt:lpstr>
      <vt:lpstr>Classification of shooting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Classification of CARTRIDGE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quiz</vt:lpstr>
      <vt:lpstr>Prezentace aplikace PowerPoint</vt:lpstr>
      <vt:lpstr>summary</vt:lpstr>
      <vt:lpstr>Prezentace aplikace PowerPoint</vt:lpstr>
      <vt:lpstr>Prezentace aplikace PowerPoint</vt:lpstr>
      <vt:lpstr>Reference-text</vt:lpstr>
      <vt:lpstr>Prezentace aplikace PowerPoint</vt:lpstr>
      <vt:lpstr>Reference-obrázky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Pavel</cp:lastModifiedBy>
  <cp:revision>111</cp:revision>
  <dcterms:created xsi:type="dcterms:W3CDTF">2012-08-29T17:12:43Z</dcterms:created>
  <dcterms:modified xsi:type="dcterms:W3CDTF">2013-11-06T14:31:38Z</dcterms:modified>
</cp:coreProperties>
</file>