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1"/>
  </p:notesMasterIdLst>
  <p:sldIdLst>
    <p:sldId id="256" r:id="rId2"/>
    <p:sldId id="257" r:id="rId3"/>
    <p:sldId id="289" r:id="rId4"/>
    <p:sldId id="258" r:id="rId5"/>
    <p:sldId id="290" r:id="rId6"/>
    <p:sldId id="260" r:id="rId7"/>
    <p:sldId id="273" r:id="rId8"/>
    <p:sldId id="274" r:id="rId9"/>
    <p:sldId id="275" r:id="rId10"/>
    <p:sldId id="291" r:id="rId11"/>
    <p:sldId id="297" r:id="rId12"/>
    <p:sldId id="292" r:id="rId13"/>
    <p:sldId id="276" r:id="rId14"/>
    <p:sldId id="277" r:id="rId15"/>
    <p:sldId id="293" r:id="rId16"/>
    <p:sldId id="294" r:id="rId17"/>
    <p:sldId id="278" r:id="rId18"/>
    <p:sldId id="279" r:id="rId19"/>
    <p:sldId id="280" r:id="rId20"/>
    <p:sldId id="281" r:id="rId21"/>
    <p:sldId id="282" r:id="rId22"/>
    <p:sldId id="296" r:id="rId23"/>
    <p:sldId id="287" r:id="rId24"/>
    <p:sldId id="298" r:id="rId25"/>
    <p:sldId id="284" r:id="rId26"/>
    <p:sldId id="285" r:id="rId27"/>
    <p:sldId id="286" r:id="rId28"/>
    <p:sldId id="299" r:id="rId29"/>
    <p:sldId id="288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290" y="-8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1147C3-D0F9-4F24-BC27-5BA99D1E1E7B}" type="datetimeFigureOut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213482-12DB-40AC-9577-D68A0154A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86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3976E523-1FB1-4BA7-8F9D-E18500C5122A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6264CAE-FA9D-41AF-8FBD-B59C2B650950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38539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FCD99A2-6F79-4996-9373-2D935A4C483E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147551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03CD49-DB3D-4344-814D-F2B4514A8836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89460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6EC4F1C-3553-457A-A46B-855BEEF80AE2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862833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B4AAB0-9291-434F-9F03-8228071FB104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976749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B070846-DADC-4E21-AAA7-5DA283E1759D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36616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D7DAC-7F0D-494E-974B-947413EC5FD3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63038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48BADF-13B1-489F-BEC2-085F640AB8C1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78059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1D218F1-8140-4ADC-AFDD-0097A21D5BBB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099261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E926FC-8AA0-4839-9FE1-FF620A3FEE8E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658658"/>
      </p:ext>
    </p:extLst>
  </p:cSld>
  <p:clrMapOvr>
    <a:masterClrMapping/>
  </p:clrMapOvr>
  <p:transition spd="slow">
    <p:pu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334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514600"/>
            <a:ext cx="7772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31492C91-05AE-40AF-90F6-B38EF98A2E6B}" type="datetime1">
              <a:rPr lang="en-GB" smtClean="0"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5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b="1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b="1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b="1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79939475"/>
              </p:ext>
            </p:extLst>
          </p:nvPr>
        </p:nvGraphicFramePr>
        <p:xfrm>
          <a:off x="467544" y="1124744"/>
          <a:ext cx="8137525" cy="4832350"/>
        </p:xfrm>
        <a:graphic>
          <a:graphicData uri="http://schemas.openxmlformats.org/drawingml/2006/table">
            <a:tbl>
              <a:tblPr>
                <a:tableStyleId>{9DCAF9ED-07DC-4A11-8D7F-57B35C25682E}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prezentace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(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DUMu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):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lang="cs-CZ" sz="2800" b="0" cap="none" spc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Shot</a:t>
                      </a:r>
                      <a:r>
                        <a:rPr lang="cs-CZ" sz="2800" b="0" cap="none" spc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and </a:t>
                      </a:r>
                      <a:r>
                        <a:rPr lang="cs-CZ" sz="2800" b="0" cap="none" spc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its</a:t>
                      </a:r>
                      <a:r>
                        <a:rPr lang="cs-CZ" sz="2800" b="0" cap="none" spc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2800" b="0" cap="none" spc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Formation</a:t>
                      </a:r>
                      <a:endParaRPr lang="cs-CZ" sz="2800" cap="all" dirty="0" smtClean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solidFill>
                          <a:schemeClr val="bg1"/>
                        </a:soli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Gunsmith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lang="en-GB" sz="2800" kern="12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8.12.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2012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88640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1033606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</a:t>
            </a:r>
            <a:endParaRPr lang="en-GB" sz="380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bg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bg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bg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bg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bg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bg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bg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/>
                </a:solidFill>
                <a:cs typeface="Arial" charset="0"/>
              </a:rPr>
              <a:t>Konkrétně tato prezentace je zaměřena na střelu. </a:t>
            </a:r>
          </a:p>
          <a:p>
            <a:pPr algn="just"/>
            <a:endParaRPr lang="cs-CZ" sz="2800" dirty="0" smtClean="0">
              <a:solidFill>
                <a:schemeClr val="bg1"/>
              </a:solidFill>
            </a:endParaRPr>
          </a:p>
          <a:p>
            <a:pPr algn="just"/>
            <a:endParaRPr lang="en-GB" sz="2800" dirty="0" smtClean="0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2924944"/>
            <a:ext cx="6096000" cy="1080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REVISION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3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35915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6984776" cy="4464496"/>
          </a:xfrm>
        </p:spPr>
        <p:txBody>
          <a:bodyPr>
            <a:noAutofit/>
          </a:bodyPr>
          <a:lstStyle/>
          <a:p>
            <a:pPr marL="457200" lvl="1" indent="-457200"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From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which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parts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does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cartridge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consist</a:t>
            </a:r>
            <a:r>
              <a:rPr lang="cs-CZ" sz="2600" b="0" dirty="0" smtClean="0">
                <a:solidFill>
                  <a:schemeClr val="bg1"/>
                </a:solidFill>
              </a:rPr>
              <a:t>?</a:t>
            </a:r>
            <a:endParaRPr lang="cs-CZ" sz="2600" b="0" dirty="0">
              <a:solidFill>
                <a:schemeClr val="bg1"/>
              </a:solidFill>
            </a:endParaRPr>
          </a:p>
          <a:p>
            <a:pPr marL="457200" lvl="1" indent="-457200"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How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smtClean="0">
                <a:solidFill>
                  <a:schemeClr val="bg1"/>
                </a:solidFill>
              </a:rPr>
              <a:t>do </a:t>
            </a:r>
            <a:r>
              <a:rPr lang="cs-CZ" sz="2600" b="0" dirty="0" err="1" smtClean="0">
                <a:solidFill>
                  <a:schemeClr val="bg1"/>
                </a:solidFill>
              </a:rPr>
              <a:t>we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classify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cartridges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according</a:t>
            </a:r>
            <a:r>
              <a:rPr lang="cs-CZ" sz="2600" b="0" dirty="0">
                <a:solidFill>
                  <a:schemeClr val="bg1"/>
                </a:solidFill>
              </a:rPr>
              <a:t> to </a:t>
            </a:r>
            <a:r>
              <a:rPr lang="cs-CZ" sz="2600" b="0" dirty="0" err="1" smtClean="0">
                <a:solidFill>
                  <a:schemeClr val="bg1"/>
                </a:solidFill>
              </a:rPr>
              <a:t>shooting</a:t>
            </a:r>
            <a:r>
              <a:rPr lang="cs-CZ" sz="2600" b="0" dirty="0" smtClean="0">
                <a:solidFill>
                  <a:schemeClr val="bg1"/>
                </a:solidFill>
              </a:rPr>
              <a:t>? </a:t>
            </a:r>
            <a:endParaRPr lang="cs-CZ" sz="2600" b="0" dirty="0">
              <a:solidFill>
                <a:schemeClr val="bg1"/>
              </a:solidFill>
            </a:endParaRPr>
          </a:p>
          <a:p>
            <a:pPr marL="457200" lvl="1" indent="-457200"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How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smtClean="0">
                <a:solidFill>
                  <a:schemeClr val="bg1"/>
                </a:solidFill>
              </a:rPr>
              <a:t>do </a:t>
            </a:r>
            <a:r>
              <a:rPr lang="cs-CZ" sz="2600" b="0" dirty="0" err="1" smtClean="0">
                <a:solidFill>
                  <a:schemeClr val="bg1"/>
                </a:solidFill>
              </a:rPr>
              <a:t>we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classify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cartridges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according</a:t>
            </a:r>
            <a:r>
              <a:rPr lang="cs-CZ" sz="2600" b="0" dirty="0">
                <a:solidFill>
                  <a:schemeClr val="bg1"/>
                </a:solidFill>
              </a:rPr>
              <a:t> to  </a:t>
            </a:r>
            <a:r>
              <a:rPr lang="cs-CZ" sz="2600" b="0" dirty="0" err="1" smtClean="0">
                <a:solidFill>
                  <a:schemeClr val="bg1"/>
                </a:solidFill>
              </a:rPr>
              <a:t>shape</a:t>
            </a:r>
            <a:r>
              <a:rPr lang="cs-CZ" sz="2600" b="0" dirty="0" smtClean="0">
                <a:solidFill>
                  <a:schemeClr val="bg1"/>
                </a:solidFill>
              </a:rPr>
              <a:t>? </a:t>
            </a:r>
            <a:endParaRPr lang="cs-CZ" sz="2600" b="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  <a:tabLst>
                <a:tab pos="536575" algn="l"/>
              </a:tabLst>
            </a:pP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How</a:t>
            </a:r>
            <a:r>
              <a:rPr lang="cs-CZ" sz="2600" b="0" dirty="0" smtClean="0">
                <a:solidFill>
                  <a:schemeClr val="bg1"/>
                </a:solidFill>
              </a:rPr>
              <a:t> do </a:t>
            </a:r>
            <a:r>
              <a:rPr lang="cs-CZ" sz="2600" b="0" dirty="0" err="1" smtClean="0">
                <a:solidFill>
                  <a:schemeClr val="bg1"/>
                </a:solidFill>
              </a:rPr>
              <a:t>we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classify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cartridges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according</a:t>
            </a:r>
            <a:r>
              <a:rPr lang="cs-CZ" sz="2600" b="0" dirty="0">
                <a:solidFill>
                  <a:schemeClr val="bg1"/>
                </a:solidFill>
              </a:rPr>
              <a:t> to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150000"/>
              </a:lnSpc>
              <a:buClr>
                <a:schemeClr val="bg1"/>
              </a:buClr>
              <a:buNone/>
              <a:tabLst>
                <a:tab pos="536575" algn="l"/>
              </a:tabLst>
            </a:pP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smtClean="0">
                <a:solidFill>
                  <a:schemeClr val="bg1"/>
                </a:solidFill>
              </a:rPr>
              <a:t>     </a:t>
            </a:r>
            <a:r>
              <a:rPr lang="cs-CZ" sz="2600" b="0" dirty="0" err="1" smtClean="0">
                <a:solidFill>
                  <a:schemeClr val="bg1"/>
                </a:solidFill>
              </a:rPr>
              <a:t>method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>
                <a:solidFill>
                  <a:schemeClr val="bg1"/>
                </a:solidFill>
              </a:rPr>
              <a:t>of </a:t>
            </a:r>
            <a:r>
              <a:rPr lang="cs-CZ" sz="2600" b="0" dirty="0" err="1">
                <a:solidFill>
                  <a:schemeClr val="bg1"/>
                </a:solidFill>
              </a:rPr>
              <a:t>placement</a:t>
            </a:r>
            <a:r>
              <a:rPr lang="cs-CZ" sz="2600" b="0" dirty="0">
                <a:solidFill>
                  <a:schemeClr val="bg1"/>
                </a:solidFill>
              </a:rPr>
              <a:t>  </a:t>
            </a:r>
            <a:r>
              <a:rPr lang="cs-CZ" sz="2600" b="0" dirty="0" err="1" smtClean="0">
                <a:solidFill>
                  <a:schemeClr val="bg1"/>
                </a:solidFill>
              </a:rPr>
              <a:t>primer</a:t>
            </a:r>
            <a:r>
              <a:rPr lang="cs-CZ" sz="2600" b="0" dirty="0" smtClean="0">
                <a:solidFill>
                  <a:schemeClr val="bg1"/>
                </a:solidFill>
              </a:rPr>
              <a:t>? </a:t>
            </a:r>
            <a:endParaRPr lang="cs-CZ" sz="2600" b="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  <a:tabLst>
                <a:tab pos="536575" algn="l"/>
              </a:tabLst>
            </a:pP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How</a:t>
            </a:r>
            <a:r>
              <a:rPr lang="cs-CZ" sz="2600" b="0" dirty="0" smtClean="0">
                <a:solidFill>
                  <a:schemeClr val="bg1"/>
                </a:solidFill>
              </a:rPr>
              <a:t> do </a:t>
            </a:r>
            <a:r>
              <a:rPr lang="cs-CZ" sz="2600" b="0" dirty="0" err="1" smtClean="0">
                <a:solidFill>
                  <a:schemeClr val="bg1"/>
                </a:solidFill>
              </a:rPr>
              <a:t>we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classify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cartridges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for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firearms</a:t>
            </a:r>
            <a:r>
              <a:rPr lang="cs-CZ" sz="2600" b="0" dirty="0" smtClean="0">
                <a:solidFill>
                  <a:schemeClr val="bg1"/>
                </a:solidFill>
              </a:rPr>
              <a:t>? </a:t>
            </a:r>
            <a:endParaRPr lang="cs-CZ" sz="2600" b="0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en-GB" sz="2600" b="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4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848872" cy="1080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SHOT AND ITS FORMATION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5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343868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692696"/>
            <a:ext cx="698477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Ejection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missiles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from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barrel</a:t>
            </a:r>
            <a:r>
              <a:rPr lang="cs-CZ" sz="2600" b="0" dirty="0" smtClean="0">
                <a:solidFill>
                  <a:schemeClr val="bg1"/>
                </a:solidFill>
              </a:rPr>
              <a:t> bore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know</a:t>
            </a:r>
            <a:r>
              <a:rPr lang="cs-CZ" sz="2600" b="0" dirty="0" smtClean="0">
                <a:solidFill>
                  <a:schemeClr val="bg1"/>
                </a:solidFill>
              </a:rPr>
              <a:t> as a shot.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Blast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consists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three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successive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time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segments</a:t>
            </a:r>
            <a:r>
              <a:rPr lang="cs-CZ" sz="2600" b="0" dirty="0" smtClean="0">
                <a:solidFill>
                  <a:schemeClr val="bg1"/>
                </a:solidFill>
              </a:rPr>
              <a:t>: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ignition</a:t>
            </a: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powder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charge</a:t>
            </a:r>
            <a:r>
              <a:rPr lang="cs-CZ" sz="2600" b="0" dirty="0" smtClean="0">
                <a:solidFill>
                  <a:schemeClr val="bg1"/>
                </a:solidFill>
              </a:rPr>
              <a:t>,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from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burning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contents</a:t>
            </a:r>
            <a:r>
              <a:rPr lang="cs-CZ" sz="2600" b="0" dirty="0" smtClean="0">
                <a:solidFill>
                  <a:schemeClr val="bg1"/>
                </a:solidFill>
              </a:rPr>
              <a:t>,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expansion</a:t>
            </a:r>
            <a:r>
              <a:rPr lang="cs-CZ" sz="2600" b="0" dirty="0" smtClean="0">
                <a:solidFill>
                  <a:schemeClr val="bg1"/>
                </a:solidFill>
              </a:rPr>
              <a:t>,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expansion</a:t>
            </a: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gases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resulting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burning</a:t>
            </a:r>
            <a:r>
              <a:rPr lang="cs-CZ" sz="2600" b="0" dirty="0" smtClean="0">
                <a:solidFill>
                  <a:schemeClr val="bg1"/>
                </a:solidFill>
              </a:rPr>
              <a:t>  </a:t>
            </a:r>
            <a:r>
              <a:rPr lang="cs-CZ" sz="2600" b="0" dirty="0" err="1" smtClean="0">
                <a:solidFill>
                  <a:schemeClr val="bg1"/>
                </a:solidFill>
              </a:rPr>
              <a:t>dust</a:t>
            </a:r>
            <a:r>
              <a:rPr lang="cs-CZ" sz="2600" b="0" dirty="0" smtClean="0">
                <a:solidFill>
                  <a:schemeClr val="bg1"/>
                </a:solidFill>
              </a:rPr>
              <a:t> .</a:t>
            </a:r>
            <a:endParaRPr lang="en-GB" sz="2600" b="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6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6984776" cy="54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biginning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evolution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wounds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associated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with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firing</a:t>
            </a:r>
            <a:r>
              <a:rPr lang="cs-CZ" sz="2600" b="0" dirty="0" smtClean="0">
                <a:solidFill>
                  <a:schemeClr val="bg1"/>
                </a:solidFill>
              </a:rPr>
              <a:t> pin strike on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primer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Whatever</a:t>
            </a:r>
            <a:r>
              <a:rPr lang="cs-CZ" sz="2600" b="0" dirty="0" smtClean="0">
                <a:solidFill>
                  <a:schemeClr val="bg1"/>
                </a:solidFill>
              </a:rPr>
              <a:t> type of </a:t>
            </a:r>
            <a:r>
              <a:rPr lang="cs-CZ" sz="2600" b="0" dirty="0" err="1" smtClean="0">
                <a:solidFill>
                  <a:schemeClr val="bg1"/>
                </a:solidFill>
              </a:rPr>
              <a:t>percussion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other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ignition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device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blast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ends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passing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projectile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gun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barrel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From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this</a:t>
            </a:r>
            <a:r>
              <a:rPr lang="cs-CZ" sz="2600" b="0" dirty="0" smtClean="0">
                <a:solidFill>
                  <a:schemeClr val="bg1"/>
                </a:solidFill>
              </a:rPr>
              <a:t> point </a:t>
            </a:r>
            <a:r>
              <a:rPr lang="cs-CZ" sz="2600" b="0" dirty="0" err="1" smtClean="0">
                <a:solidFill>
                  <a:schemeClr val="bg1"/>
                </a:solidFill>
              </a:rPr>
              <a:t>enters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another</a:t>
            </a:r>
            <a:r>
              <a:rPr lang="cs-CZ" sz="2600" b="0" dirty="0" smtClean="0">
                <a:solidFill>
                  <a:schemeClr val="bg1"/>
                </a:solidFill>
              </a:rPr>
              <a:t> part of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shot, </a:t>
            </a:r>
            <a:r>
              <a:rPr lang="cs-CZ" sz="2600" b="0" dirty="0" err="1" smtClean="0">
                <a:solidFill>
                  <a:schemeClr val="bg1"/>
                </a:solidFill>
              </a:rPr>
              <a:t>which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flight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shot </a:t>
            </a:r>
            <a:r>
              <a:rPr lang="cs-CZ" sz="2600" b="0" dirty="0" err="1" smtClean="0">
                <a:solidFill>
                  <a:schemeClr val="bg1"/>
                </a:solidFill>
              </a:rPr>
              <a:t>from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gun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barrel</a:t>
            </a:r>
            <a:r>
              <a:rPr lang="cs-CZ" sz="2600" b="0" dirty="0" smtClean="0">
                <a:solidFill>
                  <a:schemeClr val="bg1"/>
                </a:solidFill>
              </a:rPr>
              <a:t> to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point of </a:t>
            </a:r>
            <a:r>
              <a:rPr lang="cs-CZ" sz="2600" b="0" dirty="0" err="1" smtClean="0">
                <a:solidFill>
                  <a:schemeClr val="bg1"/>
                </a:solidFill>
              </a:rPr>
              <a:t>impact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  <a:endParaRPr lang="cs-CZ" sz="2600" b="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7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7128792" cy="547260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science of </a:t>
            </a:r>
            <a:r>
              <a:rPr lang="cs-CZ" sz="2600" b="0" dirty="0" err="1" smtClean="0">
                <a:solidFill>
                  <a:schemeClr val="bg1"/>
                </a:solidFill>
              </a:rPr>
              <a:t>projectile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motion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are </a:t>
            </a:r>
            <a:r>
              <a:rPr lang="cs-CZ" sz="2600" b="0" dirty="0" err="1" smtClean="0">
                <a:solidFill>
                  <a:schemeClr val="bg1"/>
                </a:solidFill>
              </a:rPr>
              <a:t>divided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into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internal</a:t>
            </a:r>
            <a:r>
              <a:rPr lang="cs-CZ" sz="2600" b="0" dirty="0" smtClean="0">
                <a:solidFill>
                  <a:schemeClr val="bg1"/>
                </a:solidFill>
              </a:rPr>
              <a:t> and </a:t>
            </a:r>
            <a:r>
              <a:rPr lang="cs-CZ" sz="2600" b="0" dirty="0" err="1" smtClean="0">
                <a:solidFill>
                  <a:schemeClr val="bg1"/>
                </a:solidFill>
              </a:rPr>
              <a:t>external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External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deals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with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movement</a:t>
            </a: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missiles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outside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barrel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 algn="just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Internal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studies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problems</a:t>
            </a: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motion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bullet</a:t>
            </a:r>
            <a:r>
              <a:rPr lang="cs-CZ" sz="2600" b="0" dirty="0" smtClean="0">
                <a:solidFill>
                  <a:schemeClr val="bg1"/>
                </a:solidFill>
              </a:rPr>
              <a:t> in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barrel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firearms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8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457258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848872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Depending</a:t>
            </a:r>
            <a:r>
              <a:rPr lang="cs-CZ" sz="2600" b="0" dirty="0" smtClean="0">
                <a:solidFill>
                  <a:schemeClr val="bg1"/>
                </a:solidFill>
              </a:rPr>
              <a:t> on </a:t>
            </a:r>
            <a:r>
              <a:rPr lang="cs-CZ" sz="2600" b="0" dirty="0" err="1" smtClean="0">
                <a:solidFill>
                  <a:schemeClr val="bg1"/>
                </a:solidFill>
              </a:rPr>
              <a:t>whether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dust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combustion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takes</a:t>
            </a:r>
            <a:r>
              <a:rPr lang="cs-CZ" sz="2600" b="0" dirty="0" smtClean="0">
                <a:solidFill>
                  <a:schemeClr val="bg1"/>
                </a:solidFill>
              </a:rPr>
              <a:t> place in a </a:t>
            </a:r>
            <a:r>
              <a:rPr lang="cs-CZ" sz="2600" b="0" dirty="0" err="1" smtClean="0">
                <a:solidFill>
                  <a:schemeClr val="bg1"/>
                </a:solidFill>
              </a:rPr>
              <a:t>closed</a:t>
            </a:r>
            <a:r>
              <a:rPr lang="cs-CZ" sz="2600" b="0" dirty="0" smtClean="0">
                <a:solidFill>
                  <a:schemeClr val="bg1"/>
                </a:solidFill>
              </a:rPr>
              <a:t>, </a:t>
            </a:r>
            <a:r>
              <a:rPr lang="cs-CZ" sz="2600" b="0" dirty="0" err="1" smtClean="0">
                <a:solidFill>
                  <a:schemeClr val="bg1"/>
                </a:solidFill>
              </a:rPr>
              <a:t>constant</a:t>
            </a:r>
            <a:r>
              <a:rPr lang="cs-CZ" sz="2600" b="0" dirty="0" smtClean="0">
                <a:solidFill>
                  <a:schemeClr val="bg1"/>
                </a:solidFill>
              </a:rPr>
              <a:t> area </a:t>
            </a:r>
            <a:r>
              <a:rPr lang="cs-CZ" sz="2600" b="0" dirty="0" err="1" smtClean="0">
                <a:solidFill>
                  <a:schemeClr val="bg1"/>
                </a:solidFill>
              </a:rPr>
              <a:t>or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space</a:t>
            </a:r>
            <a:r>
              <a:rPr lang="cs-CZ" sz="2600" b="0" dirty="0" smtClean="0">
                <a:solidFill>
                  <a:schemeClr val="bg1"/>
                </a:solidFill>
              </a:rPr>
              <a:t>,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volume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changes</a:t>
            </a:r>
            <a:r>
              <a:rPr lang="cs-CZ" sz="2600" b="0" dirty="0" smtClean="0">
                <a:solidFill>
                  <a:schemeClr val="bg1"/>
                </a:solidFill>
              </a:rPr>
              <a:t>,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can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dividen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into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theoretical</a:t>
            </a:r>
            <a:r>
              <a:rPr lang="cs-CZ" sz="2600" b="0" dirty="0" smtClean="0">
                <a:solidFill>
                  <a:schemeClr val="bg1"/>
                </a:solidFill>
              </a:rPr>
              <a:t> and </a:t>
            </a:r>
            <a:r>
              <a:rPr lang="cs-CZ" sz="2600" b="0" dirty="0" err="1" smtClean="0">
                <a:solidFill>
                  <a:schemeClr val="bg1"/>
                </a:solidFill>
              </a:rPr>
              <a:t>experimental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Due</a:t>
            </a:r>
            <a:r>
              <a:rPr lang="cs-CZ" sz="2600" b="0" dirty="0" smtClean="0">
                <a:solidFill>
                  <a:schemeClr val="bg1"/>
                </a:solidFill>
              </a:rPr>
              <a:t> to </a:t>
            </a:r>
            <a:r>
              <a:rPr lang="cs-CZ" sz="2600" b="0" dirty="0" err="1" smtClean="0">
                <a:solidFill>
                  <a:schemeClr val="bg1"/>
                </a:solidFill>
              </a:rPr>
              <a:t>certain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differences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between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character</a:t>
            </a:r>
            <a:r>
              <a:rPr lang="cs-CZ" sz="2600" b="0" dirty="0" smtClean="0">
                <a:solidFill>
                  <a:schemeClr val="bg1"/>
                </a:solidFill>
              </a:rPr>
              <a:t> and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</a:t>
            </a:r>
            <a:r>
              <a:rPr lang="cs-CZ" sz="2600" b="0" dirty="0" smtClean="0">
                <a:solidFill>
                  <a:schemeClr val="bg1"/>
                </a:solidFill>
              </a:rPr>
              <a:t> shot and </a:t>
            </a:r>
            <a:r>
              <a:rPr lang="cs-CZ" sz="2600" b="0" dirty="0" err="1" smtClean="0">
                <a:solidFill>
                  <a:schemeClr val="bg1"/>
                </a:solidFill>
              </a:rPr>
              <a:t>pellet</a:t>
            </a:r>
            <a:r>
              <a:rPr lang="cs-CZ" sz="2600" b="0" dirty="0" smtClean="0">
                <a:solidFill>
                  <a:schemeClr val="bg1"/>
                </a:solidFill>
              </a:rPr>
              <a:t> shot and </a:t>
            </a:r>
            <a:r>
              <a:rPr lang="cs-CZ" sz="2600" b="0" dirty="0" err="1" smtClean="0">
                <a:solidFill>
                  <a:schemeClr val="bg1"/>
                </a:solidFill>
              </a:rPr>
              <a:t>differences</a:t>
            </a:r>
            <a:r>
              <a:rPr lang="cs-CZ" sz="2600" b="0" dirty="0" smtClean="0">
                <a:solidFill>
                  <a:schemeClr val="bg1"/>
                </a:solidFill>
              </a:rPr>
              <a:t> in </a:t>
            </a:r>
            <a:r>
              <a:rPr lang="cs-CZ" sz="2600" b="0" dirty="0" err="1" smtClean="0">
                <a:solidFill>
                  <a:schemeClr val="bg1"/>
                </a:solidFill>
              </a:rPr>
              <a:t>flight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pellet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clump</a:t>
            </a:r>
            <a:r>
              <a:rPr lang="cs-CZ" sz="2600" b="0" dirty="0" smtClean="0">
                <a:solidFill>
                  <a:schemeClr val="bg1"/>
                </a:solidFill>
              </a:rPr>
              <a:t> and </a:t>
            </a:r>
            <a:r>
              <a:rPr lang="cs-CZ" sz="2600" b="0" dirty="0" err="1" smtClean="0">
                <a:solidFill>
                  <a:schemeClr val="bg1"/>
                </a:solidFill>
              </a:rPr>
              <a:t>uniform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spherical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projectiles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divided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into</a:t>
            </a:r>
            <a:r>
              <a:rPr lang="cs-CZ" sz="2600" b="0" dirty="0" smtClean="0">
                <a:solidFill>
                  <a:schemeClr val="bg1"/>
                </a:solidFill>
              </a:rPr>
              <a:t> :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shotgun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shots</a:t>
            </a:r>
            <a:r>
              <a:rPr lang="cs-CZ" sz="2600" b="0" dirty="0" smtClean="0">
                <a:solidFill>
                  <a:schemeClr val="bg1"/>
                </a:solidFill>
              </a:rPr>
              <a:t>,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spherical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shots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9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444427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848872" cy="4464496"/>
          </a:xfrm>
        </p:spPr>
        <p:txBody>
          <a:bodyPr>
            <a:noAutofit/>
          </a:bodyPr>
          <a:lstStyle/>
          <a:p>
            <a:pPr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Generally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 are </a:t>
            </a:r>
            <a:r>
              <a:rPr lang="cs-CZ" sz="2600" b="0" dirty="0" err="1" smtClean="0">
                <a:solidFill>
                  <a:schemeClr val="bg1"/>
                </a:solidFill>
              </a:rPr>
              <a:t>divided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into</a:t>
            </a:r>
            <a:r>
              <a:rPr lang="cs-CZ" sz="2600" b="0" dirty="0" smtClean="0">
                <a:solidFill>
                  <a:schemeClr val="bg1"/>
                </a:solidFill>
              </a:rPr>
              <a:t> : </a:t>
            </a:r>
          </a:p>
          <a:p>
            <a:pPr lvl="1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mass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missiles</a:t>
            </a:r>
            <a:r>
              <a:rPr lang="cs-CZ" sz="2600" b="0" dirty="0" smtClean="0">
                <a:solidFill>
                  <a:schemeClr val="bg1"/>
                </a:solidFill>
              </a:rPr>
              <a:t>,</a:t>
            </a:r>
          </a:p>
          <a:p>
            <a:pPr lvl="1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uniform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missiless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10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81380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836712"/>
            <a:ext cx="698477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Scattering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consists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: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g</a:t>
            </a:r>
            <a:r>
              <a:rPr lang="cs-CZ" sz="2600" b="0" dirty="0" err="1" smtClean="0">
                <a:solidFill>
                  <a:schemeClr val="bg1"/>
                </a:solidFill>
              </a:rPr>
              <a:t>un</a:t>
            </a:r>
            <a:r>
              <a:rPr lang="cs-CZ" sz="2600" b="0" dirty="0" smtClean="0">
                <a:solidFill>
                  <a:schemeClr val="bg1"/>
                </a:solidFill>
              </a:rPr>
              <a:t>,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m</a:t>
            </a:r>
            <a:r>
              <a:rPr lang="cs-CZ" sz="2600" b="0" dirty="0" err="1" smtClean="0">
                <a:solidFill>
                  <a:schemeClr val="bg1"/>
                </a:solidFill>
              </a:rPr>
              <a:t>unition</a:t>
            </a:r>
            <a:r>
              <a:rPr lang="cs-CZ" sz="2600" b="0" dirty="0" smtClean="0">
                <a:solidFill>
                  <a:schemeClr val="bg1"/>
                </a:solidFill>
              </a:rPr>
              <a:t>,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gunman</a:t>
            </a:r>
            <a:r>
              <a:rPr lang="cs-CZ" sz="2600" b="0" dirty="0" smtClean="0">
                <a:solidFill>
                  <a:schemeClr val="bg1"/>
                </a:solidFill>
              </a:rPr>
              <a:t>,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atmospheric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influences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  <a:p>
            <a:pPr marL="365760" lvl="1" indent="0">
              <a:lnSpc>
                <a:spcPct val="150000"/>
              </a:lnSpc>
              <a:buClr>
                <a:schemeClr val="bg1"/>
              </a:buClr>
              <a:buNone/>
            </a:pPr>
            <a:endParaRPr lang="cs-CZ" sz="2600" b="0" dirty="0" smtClean="0">
              <a:solidFill>
                <a:schemeClr val="bg1"/>
              </a:solidFill>
            </a:endParaRPr>
          </a:p>
          <a:p>
            <a:pPr marL="361950"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Source scattering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 smtClean="0">
                <a:solidFill>
                  <a:schemeClr val="bg1"/>
                </a:solidFill>
              </a:rPr>
              <a:t>not </a:t>
            </a:r>
            <a:r>
              <a:rPr lang="en-US" sz="2600" b="0" dirty="0">
                <a:solidFill>
                  <a:schemeClr val="bg1"/>
                </a:solidFill>
              </a:rPr>
              <a:t>only systematic </a:t>
            </a:r>
            <a:r>
              <a:rPr lang="en-US" sz="2600" b="0" dirty="0" smtClean="0">
                <a:solidFill>
                  <a:schemeClr val="bg1"/>
                </a:solidFill>
              </a:rPr>
              <a:t>errors,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 smtClean="0">
                <a:solidFill>
                  <a:schemeClr val="bg1"/>
                </a:solidFill>
              </a:rPr>
              <a:t>systematic </a:t>
            </a:r>
            <a:r>
              <a:rPr lang="en-US" sz="2600" b="0" dirty="0">
                <a:solidFill>
                  <a:schemeClr val="bg1"/>
                </a:solidFill>
              </a:rPr>
              <a:t>or gross errors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cs-CZ" sz="2600" b="0" dirty="0" smtClean="0">
              <a:solidFill>
                <a:schemeClr val="bg1"/>
              </a:solidFill>
            </a:endParaRPr>
          </a:p>
          <a:p>
            <a:pPr marL="822960" lvl="1" indent="-457200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cs-CZ" sz="2600" b="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cs-CZ" sz="2600" b="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11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693887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848872" cy="1080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INTERNAL BALLISTICS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12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069575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34481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Powder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charge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ignites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primer</a:t>
            </a:r>
            <a:r>
              <a:rPr lang="cs-CZ" sz="2600" b="0" dirty="0" smtClean="0">
                <a:solidFill>
                  <a:schemeClr val="bg1"/>
                </a:solidFill>
              </a:rPr>
              <a:t>, </a:t>
            </a:r>
            <a:r>
              <a:rPr lang="cs-CZ" sz="2600" b="0" dirty="0" err="1" smtClean="0">
                <a:solidFill>
                  <a:schemeClr val="bg1"/>
                </a:solidFill>
              </a:rPr>
              <a:t>which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a source of </a:t>
            </a:r>
            <a:r>
              <a:rPr lang="cs-CZ" sz="2600" b="0" dirty="0" err="1" smtClean="0">
                <a:solidFill>
                  <a:schemeClr val="bg1"/>
                </a:solidFill>
              </a:rPr>
              <a:t>high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flame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temperature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Gases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burning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matches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mixture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formed</a:t>
            </a:r>
            <a:r>
              <a:rPr lang="cs-CZ" sz="2600" b="0" dirty="0" smtClean="0">
                <a:solidFill>
                  <a:schemeClr val="bg1"/>
                </a:solidFill>
              </a:rPr>
              <a:t> in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dust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compartment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pressure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cartridge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required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for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perfect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ignition</a:t>
            </a:r>
            <a:r>
              <a:rPr lang="cs-CZ" sz="2600" b="0" dirty="0" smtClean="0">
                <a:solidFill>
                  <a:schemeClr val="bg1"/>
                </a:solidFill>
              </a:rPr>
              <a:t> and </a:t>
            </a:r>
            <a:r>
              <a:rPr lang="cs-CZ" sz="2600" b="0" dirty="0" err="1" smtClean="0">
                <a:solidFill>
                  <a:schemeClr val="bg1"/>
                </a:solidFill>
              </a:rPr>
              <a:t>burning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powder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charge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The burning rate with increasing pressure is growing rapidly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13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472140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560840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When properly firing the burnt grains heated to ignition temperature. There is a greater amount of gases and increasing the pressure.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When </a:t>
            </a:r>
            <a:r>
              <a:rPr lang="en-US" sz="2600" b="0" dirty="0">
                <a:solidFill>
                  <a:schemeClr val="bg1"/>
                </a:solidFill>
              </a:rPr>
              <a:t>the missile can be moved when the ignition phase ends and starts its own burning powder charge. The result is a sharp rise in pressure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After reaching the peak pressure value starts to decline as the volume per shot increases faster than increasing dust emissions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14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747665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560840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Dust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gasses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expand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Passing the projectile barrel end of time, and even expanding blast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The bullet passes through bore overcoming various resistances which are referred to as extrusion resistance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15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762596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848872" cy="1080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EXTERNAL BALLISTICS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16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671295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698477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The </a:t>
            </a:r>
            <a:r>
              <a:rPr lang="en-US" sz="2600" b="0" dirty="0">
                <a:solidFill>
                  <a:schemeClr val="bg1"/>
                </a:solidFill>
              </a:rPr>
              <a:t>shot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 smtClean="0">
                <a:solidFill>
                  <a:schemeClr val="bg1"/>
                </a:solidFill>
              </a:rPr>
              <a:t>flying </a:t>
            </a:r>
            <a:r>
              <a:rPr lang="en-US" sz="2600" b="0" dirty="0">
                <a:solidFill>
                  <a:schemeClr val="bg1"/>
                </a:solidFill>
              </a:rPr>
              <a:t>through the air in a gravity field, there are two forces slowing its speed and folding her career-air resistance and gravity Earth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Resistance </a:t>
            </a:r>
            <a:r>
              <a:rPr lang="cs-CZ" sz="2600" b="0" dirty="0" smtClean="0">
                <a:solidFill>
                  <a:schemeClr val="bg1"/>
                </a:solidFill>
              </a:rPr>
              <a:t>of </a:t>
            </a:r>
            <a:r>
              <a:rPr lang="en-US" sz="2600" b="0" dirty="0" smtClean="0">
                <a:solidFill>
                  <a:schemeClr val="bg1"/>
                </a:solidFill>
              </a:rPr>
              <a:t>the </a:t>
            </a:r>
            <a:r>
              <a:rPr lang="en-US" sz="2600" b="0" dirty="0">
                <a:solidFill>
                  <a:schemeClr val="bg1"/>
                </a:solidFill>
              </a:rPr>
              <a:t>air affects the speed reduction </a:t>
            </a:r>
            <a:r>
              <a:rPr lang="en-US" sz="2600" b="0" dirty="0" smtClean="0">
                <a:solidFill>
                  <a:schemeClr val="bg1"/>
                </a:solidFill>
              </a:rPr>
              <a:t>shot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Earth's gravity affects the curvature of the </a:t>
            </a:r>
            <a:r>
              <a:rPr lang="en-US" sz="2600" b="0" dirty="0" smtClean="0">
                <a:solidFill>
                  <a:schemeClr val="bg1"/>
                </a:solidFill>
              </a:rPr>
              <a:t>trajectory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shot. </a:t>
            </a:r>
            <a:endParaRPr lang="en-US" sz="2600" b="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smtClean="0">
                <a:solidFill>
                  <a:schemeClr val="bg1"/>
                </a:solidFill>
              </a:rPr>
              <a:t>Shot centre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a </a:t>
            </a:r>
            <a:r>
              <a:rPr lang="cs-CZ" sz="2600" b="0" dirty="0" err="1" smtClean="0">
                <a:solidFill>
                  <a:schemeClr val="bg1"/>
                </a:solidFill>
              </a:rPr>
              <a:t>sphere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activity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resistance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focus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shot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a center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gravity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shot has to </a:t>
            </a:r>
            <a:r>
              <a:rPr lang="cs-CZ" sz="2600" b="0" dirty="0" err="1" smtClean="0">
                <a:solidFill>
                  <a:schemeClr val="bg1"/>
                </a:solidFill>
              </a:rPr>
              <a:t>have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sufficient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rotational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energy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17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17260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692696"/>
            <a:ext cx="698477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Consequently </a:t>
            </a:r>
            <a:r>
              <a:rPr lang="en-US" sz="2600" b="0" dirty="0">
                <a:solidFill>
                  <a:schemeClr val="bg1"/>
                </a:solidFill>
              </a:rPr>
              <a:t>rolling shot </a:t>
            </a:r>
            <a:r>
              <a:rPr lang="en-US" sz="2600" b="0" dirty="0" smtClean="0">
                <a:solidFill>
                  <a:schemeClr val="bg1"/>
                </a:solidFill>
              </a:rPr>
              <a:t>is </a:t>
            </a:r>
            <a:r>
              <a:rPr lang="cs-CZ" sz="2600" b="0" dirty="0" smtClean="0">
                <a:solidFill>
                  <a:schemeClr val="bg1"/>
                </a:solidFill>
              </a:rPr>
              <a:t>a </a:t>
            </a:r>
            <a:r>
              <a:rPr lang="en-US" sz="2600" b="0" dirty="0" smtClean="0">
                <a:solidFill>
                  <a:schemeClr val="bg1"/>
                </a:solidFill>
              </a:rPr>
              <a:t>derivation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derivation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depened</a:t>
            </a:r>
            <a:r>
              <a:rPr lang="cs-CZ" sz="2600" b="0" dirty="0" smtClean="0">
                <a:solidFill>
                  <a:schemeClr val="bg1"/>
                </a:solidFill>
              </a:rPr>
              <a:t> on :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shooting</a:t>
            </a:r>
            <a:r>
              <a:rPr lang="cs-CZ" sz="2600" b="0" dirty="0" smtClean="0">
                <a:solidFill>
                  <a:schemeClr val="bg1"/>
                </a:solidFill>
              </a:rPr>
              <a:t> distance,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shape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shot,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i</a:t>
            </a:r>
            <a:r>
              <a:rPr lang="cs-CZ" sz="2600" b="0" dirty="0" err="1" smtClean="0">
                <a:solidFill>
                  <a:schemeClr val="bg1"/>
                </a:solidFill>
              </a:rPr>
              <a:t>nitial</a:t>
            </a:r>
            <a:r>
              <a:rPr lang="cs-CZ" sz="2600" b="0" dirty="0" smtClean="0">
                <a:solidFill>
                  <a:schemeClr val="bg1"/>
                </a:solidFill>
              </a:rPr>
              <a:t> speed,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>
                <a:solidFill>
                  <a:schemeClr val="bg1"/>
                </a:solidFill>
              </a:rPr>
              <a:t>d</a:t>
            </a:r>
            <a:r>
              <a:rPr lang="cs-CZ" sz="2600" b="0" dirty="0" smtClean="0">
                <a:solidFill>
                  <a:schemeClr val="bg1"/>
                </a:solidFill>
              </a:rPr>
              <a:t>istance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shot,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>
                <a:solidFill>
                  <a:schemeClr val="bg1"/>
                </a:solidFill>
              </a:rPr>
              <a:t>c</a:t>
            </a:r>
            <a:r>
              <a:rPr lang="cs-CZ" sz="2600" b="0" dirty="0" smtClean="0">
                <a:solidFill>
                  <a:schemeClr val="bg1"/>
                </a:solidFill>
              </a:rPr>
              <a:t>enter </a:t>
            </a:r>
            <a:r>
              <a:rPr lang="cs-CZ" sz="2600" b="0" dirty="0" err="1" smtClean="0">
                <a:solidFill>
                  <a:schemeClr val="bg1"/>
                </a:solidFill>
              </a:rPr>
              <a:t>of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gravity</a:t>
            </a:r>
            <a:r>
              <a:rPr lang="cs-CZ" sz="2600" b="0" dirty="0" smtClean="0">
                <a:solidFill>
                  <a:schemeClr val="bg1"/>
                </a:solidFill>
              </a:rPr>
              <a:t>,</a:t>
            </a:r>
            <a:r>
              <a:rPr lang="cs-CZ" sz="2600" b="0" dirty="0">
                <a:solidFill>
                  <a:schemeClr val="bg1"/>
                </a:solidFill>
              </a:rPr>
              <a:t>	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pitch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grooves</a:t>
            </a:r>
            <a:r>
              <a:rPr lang="cs-CZ" sz="2600" b="0" dirty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18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928048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698477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Spatial curve, which describes a single shot or center of gravity </a:t>
            </a:r>
            <a:r>
              <a:rPr lang="cs-CZ" sz="2600" b="0" dirty="0" err="1" smtClean="0">
                <a:solidFill>
                  <a:schemeClr val="bg1"/>
                </a:solidFill>
              </a:rPr>
              <a:t>pellet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 smtClean="0">
                <a:solidFill>
                  <a:schemeClr val="bg1"/>
                </a:solidFill>
              </a:rPr>
              <a:t> cluster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>
                <a:solidFill>
                  <a:schemeClr val="bg1"/>
                </a:solidFill>
              </a:rPr>
              <a:t>known as track </a:t>
            </a:r>
            <a:r>
              <a:rPr lang="en-US" sz="2600" b="0" dirty="0" smtClean="0">
                <a:solidFill>
                  <a:schemeClr val="bg1"/>
                </a:solidFill>
              </a:rPr>
              <a:t>shot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Linear</a:t>
            </a:r>
            <a:r>
              <a:rPr lang="cs-CZ" sz="2600" b="0" dirty="0" smtClean="0">
                <a:solidFill>
                  <a:schemeClr val="bg1"/>
                </a:solidFill>
              </a:rPr>
              <a:t> track-</a:t>
            </a:r>
            <a:r>
              <a:rPr lang="cs-CZ" sz="2600" b="0" dirty="0" err="1" smtClean="0">
                <a:solidFill>
                  <a:schemeClr val="bg1"/>
                </a:solidFill>
              </a:rPr>
              <a:t>none</a:t>
            </a: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en-US" sz="2600" b="0" dirty="0" smtClean="0">
                <a:solidFill>
                  <a:schemeClr val="bg1"/>
                </a:solidFill>
              </a:rPr>
              <a:t>Earth's gravity</a:t>
            </a:r>
            <a:r>
              <a:rPr lang="cs-CZ" sz="2600" b="0" dirty="0" smtClean="0">
                <a:solidFill>
                  <a:schemeClr val="bg1"/>
                </a:solidFill>
              </a:rPr>
              <a:t> and air </a:t>
            </a:r>
            <a:r>
              <a:rPr lang="cs-CZ" sz="2600" b="0" dirty="0" err="1" smtClean="0">
                <a:solidFill>
                  <a:schemeClr val="bg1"/>
                </a:solidFill>
              </a:rPr>
              <a:t>resistance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smtClean="0">
                <a:solidFill>
                  <a:schemeClr val="bg1"/>
                </a:solidFill>
              </a:rPr>
              <a:t>Air </a:t>
            </a:r>
            <a:r>
              <a:rPr lang="cs-CZ" sz="2600" b="0" dirty="0" err="1" smtClean="0">
                <a:solidFill>
                  <a:schemeClr val="bg1"/>
                </a:solidFill>
              </a:rPr>
              <a:t>resistance</a:t>
            </a:r>
            <a:r>
              <a:rPr lang="cs-CZ" sz="2600" b="0" dirty="0" smtClean="0">
                <a:solidFill>
                  <a:schemeClr val="bg1"/>
                </a:solidFill>
              </a:rPr>
              <a:t> has </a:t>
            </a:r>
            <a:r>
              <a:rPr lang="cs-CZ" sz="2600" b="0" dirty="0" err="1" smtClean="0">
                <a:solidFill>
                  <a:schemeClr val="bg1"/>
                </a:solidFill>
              </a:rPr>
              <a:t>an</a:t>
            </a:r>
            <a:r>
              <a:rPr lang="cs-CZ" sz="2600" b="0" dirty="0" smtClean="0">
                <a:solidFill>
                  <a:schemeClr val="bg1"/>
                </a:solidFill>
              </a:rPr>
              <a:t> influence on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parabolic</a:t>
            </a:r>
            <a:r>
              <a:rPr lang="cs-CZ" sz="2600" b="0" dirty="0" smtClean="0">
                <a:solidFill>
                  <a:schemeClr val="bg1"/>
                </a:solidFill>
              </a:rPr>
              <a:t> track.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Parabolic</a:t>
            </a:r>
            <a:r>
              <a:rPr lang="cs-CZ" sz="2600" b="0" dirty="0" smtClean="0">
                <a:solidFill>
                  <a:schemeClr val="bg1"/>
                </a:solidFill>
              </a:rPr>
              <a:t> track </a:t>
            </a:r>
            <a:r>
              <a:rPr lang="cs-CZ" sz="2600" b="0" dirty="0" err="1" smtClean="0">
                <a:solidFill>
                  <a:schemeClr val="bg1"/>
                </a:solidFill>
              </a:rPr>
              <a:t>then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changes</a:t>
            </a:r>
            <a:r>
              <a:rPr lang="cs-CZ" sz="2600" b="0" dirty="0" smtClean="0">
                <a:solidFill>
                  <a:schemeClr val="bg1"/>
                </a:solidFill>
              </a:rPr>
              <a:t> to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knowledge</a:t>
            </a:r>
            <a:r>
              <a:rPr lang="cs-CZ" sz="2600" b="0" dirty="0" smtClean="0">
                <a:solidFill>
                  <a:schemeClr val="bg1"/>
                </a:solidFill>
              </a:rPr>
              <a:t> of track </a:t>
            </a:r>
            <a:r>
              <a:rPr lang="cs-CZ" sz="2600" b="0" dirty="0" err="1" smtClean="0">
                <a:solidFill>
                  <a:schemeClr val="bg1"/>
                </a:solidFill>
              </a:rPr>
              <a:t>height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necessary</a:t>
            </a:r>
            <a:r>
              <a:rPr lang="cs-CZ" sz="2600" b="0" dirty="0" smtClean="0">
                <a:solidFill>
                  <a:schemeClr val="bg1"/>
                </a:solidFill>
              </a:rPr>
              <a:t> to </a:t>
            </a:r>
            <a:r>
              <a:rPr lang="cs-CZ" sz="2600" b="0" dirty="0" err="1" smtClean="0">
                <a:solidFill>
                  <a:schemeClr val="bg1"/>
                </a:solidFill>
              </a:rPr>
              <a:t>define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the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elevation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19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46142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836712"/>
            <a:ext cx="7272808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Scattering is diversity tracks shots fired under different conditions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Shots </a:t>
            </a:r>
            <a:r>
              <a:rPr lang="en-US" sz="2600" b="0" dirty="0">
                <a:solidFill>
                  <a:schemeClr val="bg1"/>
                </a:solidFill>
              </a:rPr>
              <a:t>charges move along different tracks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Linear</a:t>
            </a:r>
            <a:r>
              <a:rPr lang="cs-CZ" sz="2600" b="0" dirty="0" smtClean="0">
                <a:solidFill>
                  <a:schemeClr val="bg1"/>
                </a:solidFill>
              </a:rPr>
              <a:t> track- </a:t>
            </a:r>
            <a:r>
              <a:rPr lang="cs-CZ" sz="2600" b="0" dirty="0" err="1" smtClean="0">
                <a:solidFill>
                  <a:schemeClr val="bg1"/>
                </a:solidFill>
              </a:rPr>
              <a:t>none</a:t>
            </a: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Earth</a:t>
            </a:r>
            <a:r>
              <a:rPr lang="en-US" sz="2600" b="0" dirty="0" smtClean="0">
                <a:solidFill>
                  <a:schemeClr val="bg1"/>
                </a:solidFill>
              </a:rPr>
              <a:t>'s </a:t>
            </a:r>
            <a:r>
              <a:rPr lang="cs-CZ" sz="2600" b="0" dirty="0" err="1" smtClean="0">
                <a:solidFill>
                  <a:schemeClr val="bg1"/>
                </a:solidFill>
              </a:rPr>
              <a:t>gravity</a:t>
            </a:r>
            <a:r>
              <a:rPr lang="cs-CZ" sz="2600" b="0" dirty="0" smtClean="0">
                <a:solidFill>
                  <a:schemeClr val="bg1"/>
                </a:solidFill>
              </a:rPr>
              <a:t> and air </a:t>
            </a:r>
            <a:r>
              <a:rPr lang="cs-CZ" sz="2600" b="0" dirty="0" err="1" smtClean="0">
                <a:solidFill>
                  <a:schemeClr val="bg1"/>
                </a:solidFill>
              </a:rPr>
              <a:t>resistance</a:t>
            </a:r>
            <a:r>
              <a:rPr lang="cs-CZ" sz="2600" b="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The </a:t>
            </a:r>
            <a:r>
              <a:rPr lang="en-US" sz="2600" b="0" dirty="0">
                <a:solidFill>
                  <a:schemeClr val="bg1"/>
                </a:solidFill>
              </a:rPr>
              <a:t>effect of the </a:t>
            </a:r>
            <a:r>
              <a:rPr lang="cs-CZ" sz="2600" b="0" dirty="0" smtClean="0">
                <a:solidFill>
                  <a:schemeClr val="bg1"/>
                </a:solidFill>
              </a:rPr>
              <a:t>E</a:t>
            </a:r>
            <a:r>
              <a:rPr lang="en-US" sz="2600" b="0" dirty="0" err="1" smtClean="0">
                <a:solidFill>
                  <a:schemeClr val="bg1"/>
                </a:solidFill>
              </a:rPr>
              <a:t>arth's</a:t>
            </a:r>
            <a:r>
              <a:rPr lang="en-US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>
                <a:solidFill>
                  <a:schemeClr val="bg1"/>
                </a:solidFill>
              </a:rPr>
              <a:t>gravity, the track curves to the shape of </a:t>
            </a:r>
            <a:r>
              <a:rPr lang="en-US" sz="2600" b="0" dirty="0" smtClean="0">
                <a:solidFill>
                  <a:schemeClr val="bg1"/>
                </a:solidFill>
              </a:rPr>
              <a:t>parabola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Knowledge </a:t>
            </a:r>
            <a:r>
              <a:rPr lang="en-US" sz="2600" b="0" dirty="0">
                <a:solidFill>
                  <a:schemeClr val="bg1"/>
                </a:solidFill>
              </a:rPr>
              <a:t>of the height of the track is required to determine the elevation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20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469854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560840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Scattering is called in marksmanship variety shots fired </a:t>
            </a:r>
            <a:r>
              <a:rPr lang="cs-CZ" sz="2600" b="0" dirty="0" smtClean="0">
                <a:solidFill>
                  <a:schemeClr val="bg1"/>
                </a:solidFill>
              </a:rPr>
              <a:t>r</a:t>
            </a:r>
            <a:r>
              <a:rPr lang="en-US" sz="2600" b="0" dirty="0" err="1" smtClean="0">
                <a:solidFill>
                  <a:schemeClr val="bg1"/>
                </a:solidFill>
              </a:rPr>
              <a:t>ailways</a:t>
            </a:r>
            <a:r>
              <a:rPr lang="en-US" sz="2600" b="0" dirty="0" smtClean="0">
                <a:solidFill>
                  <a:schemeClr val="bg1"/>
                </a:solidFill>
              </a:rPr>
              <a:t> </a:t>
            </a:r>
            <a:r>
              <a:rPr lang="en-US" sz="2600" b="0" dirty="0">
                <a:solidFill>
                  <a:schemeClr val="bg1"/>
                </a:solidFill>
              </a:rPr>
              <a:t>under otherwise identical conditions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Shots individual charges are not moving along one track, but different </a:t>
            </a:r>
            <a:r>
              <a:rPr lang="en-US" sz="2600" b="0" dirty="0" smtClean="0">
                <a:solidFill>
                  <a:schemeClr val="bg1"/>
                </a:solidFill>
              </a:rPr>
              <a:t>tracks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Size dispersion pattern increases with the number of shots fired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The main cause of variation in the height of the initial value fluctuation speed of </a:t>
            </a:r>
            <a:r>
              <a:rPr lang="en-US" sz="2600" b="0" dirty="0" smtClean="0">
                <a:solidFill>
                  <a:schemeClr val="bg1"/>
                </a:solidFill>
              </a:rPr>
              <a:t>shot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21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974662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848872" cy="1080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QUIZ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22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204745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7704856" cy="446449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What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is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?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Can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you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compare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exnternal</a:t>
            </a:r>
            <a:r>
              <a:rPr lang="cs-CZ" sz="2600" b="0" dirty="0" smtClean="0">
                <a:solidFill>
                  <a:schemeClr val="bg1"/>
                </a:solidFill>
              </a:rPr>
              <a:t> and </a:t>
            </a:r>
            <a:r>
              <a:rPr lang="cs-CZ" sz="2600" b="0" dirty="0" err="1" smtClean="0">
                <a:solidFill>
                  <a:schemeClr val="bg1"/>
                </a:solidFill>
              </a:rPr>
              <a:t>internal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?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>
                <a:solidFill>
                  <a:schemeClr val="bg1"/>
                </a:solidFill>
              </a:rPr>
              <a:t>Do </a:t>
            </a:r>
            <a:r>
              <a:rPr lang="cs-CZ" sz="2600" b="0" dirty="0" err="1">
                <a:solidFill>
                  <a:schemeClr val="bg1"/>
                </a:solidFill>
              </a:rPr>
              <a:t>you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know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general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classification</a:t>
            </a:r>
            <a:r>
              <a:rPr lang="cs-CZ" sz="2600" b="0" dirty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?</a:t>
            </a:r>
            <a:endParaRPr lang="cs-CZ" sz="2600" b="0" dirty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What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does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internar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>
                <a:solidFill>
                  <a:schemeClr val="bg1"/>
                </a:solidFill>
              </a:rPr>
              <a:t>study?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What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does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external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>
                <a:solidFill>
                  <a:schemeClr val="bg1"/>
                </a:solidFill>
              </a:rPr>
              <a:t>study?</a:t>
            </a:r>
            <a:endParaRPr lang="en-GB" sz="2600" b="0" dirty="0">
              <a:solidFill>
                <a:schemeClr val="bg1"/>
              </a:solidFill>
            </a:endParaRPr>
          </a:p>
          <a:p>
            <a:pPr marL="822960" lvl="1" indent="-457200"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cs-CZ" sz="2600" b="0" dirty="0" smtClean="0">
              <a:solidFill>
                <a:schemeClr val="bg1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23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934176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848872" cy="1080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SUMMARY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24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354849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488832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Ejection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missiles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from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barrel</a:t>
            </a:r>
            <a:r>
              <a:rPr lang="cs-CZ" sz="2600" b="0" dirty="0">
                <a:solidFill>
                  <a:schemeClr val="bg1"/>
                </a:solidFill>
              </a:rPr>
              <a:t> bore </a:t>
            </a:r>
            <a:r>
              <a:rPr lang="cs-CZ" sz="2600" b="0" dirty="0" err="1">
                <a:solidFill>
                  <a:schemeClr val="bg1"/>
                </a:solidFill>
              </a:rPr>
              <a:t>is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know</a:t>
            </a:r>
            <a:r>
              <a:rPr lang="cs-CZ" sz="2600" b="0" dirty="0">
                <a:solidFill>
                  <a:schemeClr val="bg1"/>
                </a:solidFill>
              </a:rPr>
              <a:t> as a shot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150000"/>
              </a:lnSpc>
              <a:buClr>
                <a:schemeClr val="bg1"/>
              </a:buClr>
              <a:buNone/>
            </a:pPr>
            <a:endParaRPr lang="cs-CZ" sz="2600" b="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Blast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consists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of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three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successive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time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segments</a:t>
            </a:r>
            <a:r>
              <a:rPr lang="cs-CZ" sz="2600" b="0" dirty="0" smtClean="0">
                <a:solidFill>
                  <a:schemeClr val="bg1"/>
                </a:solidFill>
              </a:rPr>
              <a:t>: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ignition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>
                <a:solidFill>
                  <a:schemeClr val="bg1"/>
                </a:solidFill>
              </a:rPr>
              <a:t>of </a:t>
            </a:r>
            <a:r>
              <a:rPr lang="cs-CZ" sz="2600" b="0" dirty="0" err="1">
                <a:solidFill>
                  <a:schemeClr val="bg1"/>
                </a:solidFill>
              </a:rPr>
              <a:t>powder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charge</a:t>
            </a:r>
            <a:r>
              <a:rPr lang="cs-CZ" sz="2600" b="0" dirty="0" smtClean="0">
                <a:solidFill>
                  <a:schemeClr val="bg1"/>
                </a:solidFill>
              </a:rPr>
              <a:t>,</a:t>
            </a:r>
            <a:endParaRPr lang="cs-CZ" sz="2600" b="0" dirty="0">
              <a:solidFill>
                <a:schemeClr val="bg1"/>
              </a:solidFill>
            </a:endParaRP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from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burning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contents</a:t>
            </a:r>
            <a:r>
              <a:rPr lang="cs-CZ" sz="2600" b="0" dirty="0">
                <a:solidFill>
                  <a:schemeClr val="bg1"/>
                </a:solidFill>
              </a:rPr>
              <a:t>, </a:t>
            </a:r>
          </a:p>
          <a:p>
            <a:pPr lvl="1"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>
                <a:solidFill>
                  <a:schemeClr val="bg1"/>
                </a:solidFill>
              </a:rPr>
              <a:t>of </a:t>
            </a:r>
            <a:r>
              <a:rPr lang="cs-CZ" sz="2600" b="0" dirty="0" err="1">
                <a:solidFill>
                  <a:schemeClr val="bg1"/>
                </a:solidFill>
              </a:rPr>
              <a:t>expansion</a:t>
            </a:r>
            <a:r>
              <a:rPr lang="cs-CZ" sz="2600" b="0" dirty="0">
                <a:solidFill>
                  <a:schemeClr val="bg1"/>
                </a:solidFill>
              </a:rPr>
              <a:t>,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expansion</a:t>
            </a:r>
            <a:r>
              <a:rPr lang="cs-CZ" sz="2600" b="0" dirty="0">
                <a:solidFill>
                  <a:schemeClr val="bg1"/>
                </a:solidFill>
              </a:rPr>
              <a:t> of </a:t>
            </a:r>
            <a:r>
              <a:rPr lang="cs-CZ" sz="2600" b="0" dirty="0" err="1">
                <a:solidFill>
                  <a:schemeClr val="bg1"/>
                </a:solidFill>
              </a:rPr>
              <a:t>gases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resulting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burning</a:t>
            </a:r>
            <a:r>
              <a:rPr lang="cs-CZ" sz="2600" b="0" dirty="0">
                <a:solidFill>
                  <a:schemeClr val="bg1"/>
                </a:solidFill>
              </a:rPr>
              <a:t>  </a:t>
            </a:r>
            <a:r>
              <a:rPr lang="cs-CZ" sz="2600" b="0" dirty="0" err="1">
                <a:solidFill>
                  <a:schemeClr val="bg1"/>
                </a:solidFill>
              </a:rPr>
              <a:t>dust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25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030573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344816" cy="489654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is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science of </a:t>
            </a:r>
            <a:r>
              <a:rPr lang="cs-CZ" sz="2600" b="0" dirty="0" err="1">
                <a:solidFill>
                  <a:schemeClr val="bg1"/>
                </a:solidFill>
              </a:rPr>
              <a:t>projectile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motion</a:t>
            </a:r>
            <a:r>
              <a:rPr lang="cs-CZ" sz="2600" b="0" dirty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 smtClean="0">
                <a:solidFill>
                  <a:schemeClr val="bg1"/>
                </a:solidFill>
              </a:rPr>
              <a:t>Classification</a:t>
            </a:r>
            <a:r>
              <a:rPr lang="cs-CZ" sz="2600" b="0" dirty="0" smtClean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is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divided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into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internal</a:t>
            </a:r>
            <a:r>
              <a:rPr lang="cs-CZ" sz="2600" b="0" dirty="0">
                <a:solidFill>
                  <a:schemeClr val="bg1"/>
                </a:solidFill>
              </a:rPr>
              <a:t> and </a:t>
            </a:r>
            <a:r>
              <a:rPr lang="cs-CZ" sz="2600" b="0" dirty="0" err="1">
                <a:solidFill>
                  <a:schemeClr val="bg1"/>
                </a:solidFill>
              </a:rPr>
              <a:t>external</a:t>
            </a:r>
            <a:r>
              <a:rPr lang="cs-CZ" sz="2600" b="0" dirty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External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deals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with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movement</a:t>
            </a:r>
            <a:r>
              <a:rPr lang="cs-CZ" sz="2600" b="0" dirty="0">
                <a:solidFill>
                  <a:schemeClr val="bg1"/>
                </a:solidFill>
              </a:rPr>
              <a:t> of </a:t>
            </a:r>
            <a:r>
              <a:rPr lang="cs-CZ" sz="2600" b="0" dirty="0" err="1">
                <a:solidFill>
                  <a:schemeClr val="bg1"/>
                </a:solidFill>
              </a:rPr>
              <a:t>missiles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outside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barrel</a:t>
            </a:r>
            <a:r>
              <a:rPr lang="cs-CZ" sz="2600" b="0" dirty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Internal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 smtClean="0">
                <a:solidFill>
                  <a:schemeClr val="bg1"/>
                </a:solidFill>
              </a:rPr>
              <a:t>ballistics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studies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problems</a:t>
            </a:r>
            <a:r>
              <a:rPr lang="cs-CZ" sz="2600" b="0" dirty="0">
                <a:solidFill>
                  <a:schemeClr val="bg1"/>
                </a:solidFill>
              </a:rPr>
              <a:t> of </a:t>
            </a:r>
            <a:r>
              <a:rPr lang="cs-CZ" sz="2600" b="0" dirty="0" err="1">
                <a:solidFill>
                  <a:schemeClr val="bg1"/>
                </a:solidFill>
              </a:rPr>
              <a:t>motion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bullet</a:t>
            </a:r>
            <a:r>
              <a:rPr lang="cs-CZ" sz="2600" b="0" dirty="0">
                <a:solidFill>
                  <a:schemeClr val="bg1"/>
                </a:solidFill>
              </a:rPr>
              <a:t> in </a:t>
            </a:r>
            <a:r>
              <a:rPr lang="cs-CZ" sz="2600" b="0" dirty="0" err="1">
                <a:solidFill>
                  <a:schemeClr val="bg1"/>
                </a:solidFill>
              </a:rPr>
              <a:t>the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barrel</a:t>
            </a:r>
            <a:r>
              <a:rPr lang="cs-CZ" sz="2600" b="0" dirty="0">
                <a:solidFill>
                  <a:schemeClr val="bg1"/>
                </a:solidFill>
              </a:rPr>
              <a:t> </a:t>
            </a:r>
            <a:r>
              <a:rPr lang="cs-CZ" sz="2600" b="0" dirty="0" err="1">
                <a:solidFill>
                  <a:schemeClr val="bg1"/>
                </a:solidFill>
              </a:rPr>
              <a:t>firearms</a:t>
            </a:r>
            <a:r>
              <a:rPr lang="cs-CZ" sz="2600" b="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26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502995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6984776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 smtClean="0">
                <a:solidFill>
                  <a:schemeClr val="bg1"/>
                </a:solidFill>
              </a:rPr>
              <a:t>Scattering </a:t>
            </a:r>
            <a:r>
              <a:rPr lang="en-US" sz="2600" b="0" dirty="0">
                <a:solidFill>
                  <a:schemeClr val="bg1"/>
                </a:solidFill>
              </a:rPr>
              <a:t>is diversity tracks shots fired under different conditions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Shots charges move along different tracks</a:t>
            </a:r>
            <a:r>
              <a:rPr lang="en-US" sz="2600" b="0" dirty="0" smtClean="0">
                <a:solidFill>
                  <a:schemeClr val="bg1"/>
                </a:solidFill>
              </a:rPr>
              <a:t>.</a:t>
            </a:r>
            <a:endParaRPr lang="cs-CZ" sz="2600" b="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cs-CZ" sz="2600" b="0" dirty="0" err="1">
                <a:solidFill>
                  <a:schemeClr val="bg1"/>
                </a:solidFill>
              </a:rPr>
              <a:t>Linear</a:t>
            </a:r>
            <a:r>
              <a:rPr lang="cs-CZ" sz="2600" b="0" dirty="0">
                <a:solidFill>
                  <a:schemeClr val="bg1"/>
                </a:solidFill>
              </a:rPr>
              <a:t> track- </a:t>
            </a:r>
            <a:r>
              <a:rPr lang="cs-CZ" sz="2600" b="0" dirty="0" err="1">
                <a:solidFill>
                  <a:schemeClr val="bg1"/>
                </a:solidFill>
              </a:rPr>
              <a:t>none</a:t>
            </a:r>
            <a:r>
              <a:rPr lang="cs-CZ" sz="2600" b="0" dirty="0">
                <a:solidFill>
                  <a:schemeClr val="bg1"/>
                </a:solidFill>
              </a:rPr>
              <a:t> of </a:t>
            </a:r>
            <a:r>
              <a:rPr lang="cs-CZ" sz="2600" b="0" dirty="0" err="1" smtClean="0">
                <a:solidFill>
                  <a:schemeClr val="bg1"/>
                </a:solidFill>
              </a:rPr>
              <a:t>Earth</a:t>
            </a:r>
            <a:r>
              <a:rPr lang="en-US" sz="2600" b="0" dirty="0">
                <a:solidFill>
                  <a:schemeClr val="bg1"/>
                </a:solidFill>
              </a:rPr>
              <a:t>'s </a:t>
            </a:r>
            <a:r>
              <a:rPr lang="cs-CZ" sz="2600" b="0" dirty="0" err="1" smtClean="0">
                <a:solidFill>
                  <a:schemeClr val="bg1"/>
                </a:solidFill>
              </a:rPr>
              <a:t>gravity</a:t>
            </a:r>
            <a:r>
              <a:rPr lang="cs-CZ" sz="2600" b="0" dirty="0" smtClean="0">
                <a:solidFill>
                  <a:schemeClr val="bg1"/>
                </a:solidFill>
              </a:rPr>
              <a:t> </a:t>
            </a:r>
            <a:r>
              <a:rPr lang="cs-CZ" sz="2600" b="0" dirty="0">
                <a:solidFill>
                  <a:schemeClr val="bg1"/>
                </a:solidFill>
              </a:rPr>
              <a:t>and air </a:t>
            </a:r>
            <a:r>
              <a:rPr lang="cs-CZ" sz="2600" b="0" dirty="0" err="1">
                <a:solidFill>
                  <a:schemeClr val="bg1"/>
                </a:solidFill>
              </a:rPr>
              <a:t>resistance</a:t>
            </a:r>
            <a:r>
              <a:rPr lang="cs-CZ" sz="2600" b="0" dirty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US" sz="2600" b="0" dirty="0">
                <a:solidFill>
                  <a:schemeClr val="bg1"/>
                </a:solidFill>
              </a:rPr>
              <a:t>The effect of the </a:t>
            </a:r>
            <a:r>
              <a:rPr lang="cs-CZ" sz="2600" b="0" dirty="0">
                <a:solidFill>
                  <a:schemeClr val="bg1"/>
                </a:solidFill>
              </a:rPr>
              <a:t>E</a:t>
            </a:r>
            <a:r>
              <a:rPr lang="en-US" sz="2600" b="0" dirty="0" err="1">
                <a:solidFill>
                  <a:schemeClr val="bg1"/>
                </a:solidFill>
              </a:rPr>
              <a:t>arth's</a:t>
            </a:r>
            <a:r>
              <a:rPr lang="en-US" sz="2600" b="0" dirty="0">
                <a:solidFill>
                  <a:schemeClr val="bg1"/>
                </a:solidFill>
              </a:rPr>
              <a:t> gravity, the track curves to the shape of parabola</a:t>
            </a:r>
            <a:r>
              <a:rPr lang="cs-CZ" sz="2600" b="0" dirty="0" smtClean="0">
                <a:solidFill>
                  <a:schemeClr val="bg1"/>
                </a:solidFill>
              </a:rPr>
              <a:t>.</a:t>
            </a:r>
            <a:endParaRPr lang="cs-CZ" sz="2600" b="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27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755901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848872" cy="1080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REFERENCE-TEXT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28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354849"/>
      </p:ext>
    </p:extLst>
  </p:cSld>
  <p:clrMapOvr>
    <a:masterClrMapping/>
  </p:clrMapOvr>
  <p:transition spd="slow">
    <p:push/>
    <p:sndAc>
      <p:stSnd>
        <p:snd r:embed="rId2" name="camera.wav"/>
      </p:stSnd>
    </p:sndAc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29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/>
        </p:nvSpPr>
        <p:spPr bwMode="auto">
          <a:xfrm>
            <a:off x="827584" y="764704"/>
            <a:ext cx="727280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F5EC9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F5EC9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F5EC9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F5EC9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600" dirty="0">
                <a:solidFill>
                  <a:schemeClr val="bg1"/>
                </a:solidFill>
              </a:rPr>
              <a:t>KŘÍBEK, J. Střelné zbraně I. část, 2. vyd. Brno: PC-DIR spol. s.r.o., 1995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cs-CZ" sz="2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600" dirty="0">
                <a:solidFill>
                  <a:schemeClr val="bg1"/>
                </a:solidFill>
              </a:rPr>
              <a:t>ELMAN, J. a </a:t>
            </a:r>
            <a:r>
              <a:rPr lang="cs-CZ" sz="2600" dirty="0" err="1">
                <a:solidFill>
                  <a:schemeClr val="bg1"/>
                </a:solidFill>
              </a:rPr>
              <a:t>Michalíček</a:t>
            </a:r>
            <a:r>
              <a:rPr lang="cs-CZ" sz="2600" dirty="0">
                <a:solidFill>
                  <a:schemeClr val="bg1"/>
                </a:solidFill>
              </a:rPr>
              <a:t>, V. Česko-Anglický technický slovník, 1. vyd. Praha: Sobotáles, 2002</a:t>
            </a:r>
            <a:r>
              <a:rPr lang="cs-CZ" sz="2600" dirty="0" smtClean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55110951"/>
      </p:ext>
    </p:extLst>
  </p:cSld>
  <p:clrMapOvr>
    <a:masterClrMapping/>
  </p:clrMapOvr>
  <p:transition spd="slow">
    <p:pu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scope-1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Kscope-1</Template>
  <TotalTime>1437</TotalTime>
  <Words>1116</Words>
  <Application>Microsoft Office PowerPoint</Application>
  <PresentationFormat>Předvádění na obrazovce (4:3)</PresentationFormat>
  <Paragraphs>148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Kscope-1</vt:lpstr>
      <vt:lpstr>Prezentace aplikace PowerPoint</vt:lpstr>
      <vt:lpstr>Prezentace aplikace PowerPoint</vt:lpstr>
      <vt:lpstr>REVISION</vt:lpstr>
      <vt:lpstr>Prezentace aplikace PowerPoint</vt:lpstr>
      <vt:lpstr>SHOT AND ITS FORMATION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INTERNAL BALLISTICS</vt:lpstr>
      <vt:lpstr>Prezentace aplikace PowerPoint</vt:lpstr>
      <vt:lpstr>Prezentace aplikace PowerPoint</vt:lpstr>
      <vt:lpstr>Prezentace aplikace PowerPoint</vt:lpstr>
      <vt:lpstr>EXTERNAL BALLISTICS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QUIZ</vt:lpstr>
      <vt:lpstr>Prezentace aplikace PowerPoint</vt:lpstr>
      <vt:lpstr>SUMMARY</vt:lpstr>
      <vt:lpstr>Prezentace aplikace PowerPoint</vt:lpstr>
      <vt:lpstr>Prezentace aplikace PowerPoint</vt:lpstr>
      <vt:lpstr>Prezentace aplikace PowerPoint</vt:lpstr>
      <vt:lpstr>REFERENCE-TEXT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119</cp:revision>
  <dcterms:created xsi:type="dcterms:W3CDTF">2012-08-29T17:12:43Z</dcterms:created>
  <dcterms:modified xsi:type="dcterms:W3CDTF">2013-11-06T14:32:18Z</dcterms:modified>
</cp:coreProperties>
</file>